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264" r:id="rId2"/>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290" r:id="rId25"/>
    <p:sldId id="295" r:id="rId26"/>
    <p:sldId id="296" r:id="rId27"/>
    <p:sldId id="297" r:id="rId28"/>
    <p:sldId id="298" r:id="rId29"/>
    <p:sldId id="256" r:id="rId30"/>
    <p:sldId id="288" r:id="rId31"/>
    <p:sldId id="258" r:id="rId32"/>
    <p:sldId id="363" r:id="rId33"/>
    <p:sldId id="365" r:id="rId34"/>
    <p:sldId id="364" r:id="rId35"/>
    <p:sldId id="366" r:id="rId36"/>
    <p:sldId id="367" r:id="rId37"/>
    <p:sldId id="368" r:id="rId38"/>
    <p:sldId id="369" r:id="rId39"/>
    <p:sldId id="370" r:id="rId40"/>
    <p:sldId id="371" r:id="rId41"/>
    <p:sldId id="372" r:id="rId42"/>
    <p:sldId id="351" r:id="rId43"/>
    <p:sldId id="373" r:id="rId44"/>
    <p:sldId id="374" r:id="rId45"/>
    <p:sldId id="375" r:id="rId46"/>
    <p:sldId id="377" r:id="rId47"/>
    <p:sldId id="378" r:id="rId48"/>
    <p:sldId id="376" r:id="rId49"/>
    <p:sldId id="352" r:id="rId50"/>
    <p:sldId id="379" r:id="rId51"/>
    <p:sldId id="380" r:id="rId52"/>
    <p:sldId id="381" r:id="rId53"/>
    <p:sldId id="382" r:id="rId54"/>
    <p:sldId id="383" r:id="rId55"/>
    <p:sldId id="384" r:id="rId56"/>
    <p:sldId id="353" r:id="rId57"/>
    <p:sldId id="385" r:id="rId58"/>
    <p:sldId id="386" r:id="rId59"/>
    <p:sldId id="387" r:id="rId60"/>
    <p:sldId id="388" r:id="rId61"/>
    <p:sldId id="400" r:id="rId62"/>
    <p:sldId id="389" r:id="rId63"/>
    <p:sldId id="355" r:id="rId64"/>
    <p:sldId id="390" r:id="rId65"/>
    <p:sldId id="391" r:id="rId66"/>
    <p:sldId id="395" r:id="rId67"/>
    <p:sldId id="399" r:id="rId68"/>
    <p:sldId id="396" r:id="rId69"/>
    <p:sldId id="397" r:id="rId70"/>
    <p:sldId id="398" r:id="rId71"/>
    <p:sldId id="356" r:id="rId72"/>
    <p:sldId id="358" r:id="rId73"/>
    <p:sldId id="359" r:id="rId74"/>
    <p:sldId id="360" r:id="rId75"/>
    <p:sldId id="361" r:id="rId76"/>
    <p:sldId id="362" r:id="rId77"/>
    <p:sldId id="401" r:id="rId78"/>
    <p:sldId id="402" r:id="rId79"/>
    <p:sldId id="403" r:id="rId80"/>
    <p:sldId id="404" r:id="rId81"/>
    <p:sldId id="405" r:id="rId82"/>
    <p:sldId id="406" r:id="rId83"/>
    <p:sldId id="292" r:id="rId84"/>
    <p:sldId id="407" r:id="rId85"/>
    <p:sldId id="408" r:id="rId86"/>
    <p:sldId id="409" r:id="rId87"/>
    <p:sldId id="410" r:id="rId88"/>
    <p:sldId id="411" r:id="rId89"/>
    <p:sldId id="293" r:id="rId90"/>
    <p:sldId id="412" r:id="rId91"/>
    <p:sldId id="413" r:id="rId92"/>
    <p:sldId id="294" r:id="rId93"/>
    <p:sldId id="414" r:id="rId94"/>
    <p:sldId id="415" r:id="rId95"/>
    <p:sldId id="416" r:id="rId96"/>
    <p:sldId id="417" r:id="rId97"/>
    <p:sldId id="418" r:id="rId98"/>
    <p:sldId id="419" r:id="rId99"/>
    <p:sldId id="420" r:id="rId100"/>
    <p:sldId id="421" r:id="rId101"/>
    <p:sldId id="422" r:id="rId102"/>
    <p:sldId id="423" r:id="rId103"/>
    <p:sldId id="424" r:id="rId104"/>
    <p:sldId id="425" r:id="rId105"/>
    <p:sldId id="426" r:id="rId106"/>
    <p:sldId id="427" r:id="rId107"/>
    <p:sldId id="428" r:id="rId108"/>
    <p:sldId id="334" r:id="rId109"/>
    <p:sldId id="429" r:id="rId110"/>
    <p:sldId id="335" r:id="rId111"/>
    <p:sldId id="336" r:id="rId112"/>
    <p:sldId id="337" r:id="rId113"/>
    <p:sldId id="338" r:id="rId114"/>
    <p:sldId id="339" r:id="rId115"/>
    <p:sldId id="340" r:id="rId116"/>
    <p:sldId id="341" r:id="rId117"/>
    <p:sldId id="342" r:id="rId118"/>
    <p:sldId id="343" r:id="rId119"/>
    <p:sldId id="345" r:id="rId120"/>
    <p:sldId id="346" r:id="rId121"/>
    <p:sldId id="347" r:id="rId122"/>
    <p:sldId id="348" r:id="rId123"/>
    <p:sldId id="349" r:id="rId124"/>
    <p:sldId id="350" r:id="rId125"/>
    <p:sldId id="430" r:id="rId126"/>
    <p:sldId id="329" r:id="rId127"/>
    <p:sldId id="330" r:id="rId128"/>
    <p:sldId id="331" r:id="rId129"/>
    <p:sldId id="332" r:id="rId130"/>
    <p:sldId id="333" r:id="rId131"/>
    <p:sldId id="431" r:id="rId132"/>
    <p:sldId id="432" r:id="rId133"/>
    <p:sldId id="433" r:id="rId134"/>
    <p:sldId id="434" r:id="rId135"/>
    <p:sldId id="435" r:id="rId136"/>
    <p:sldId id="436" r:id="rId137"/>
    <p:sldId id="437" r:id="rId138"/>
    <p:sldId id="438" r:id="rId139"/>
    <p:sldId id="344" r:id="rId140"/>
    <p:sldId id="439" r:id="rId141"/>
    <p:sldId id="440" r:id="rId142"/>
    <p:sldId id="441" r:id="rId143"/>
    <p:sldId id="442" r:id="rId144"/>
    <p:sldId id="443" r:id="rId145"/>
    <p:sldId id="444" r:id="rId146"/>
    <p:sldId id="445" r:id="rId147"/>
    <p:sldId id="446" r:id="rId148"/>
    <p:sldId id="354" r:id="rId149"/>
    <p:sldId id="447" r:id="rId150"/>
    <p:sldId id="448" r:id="rId151"/>
    <p:sldId id="449" r:id="rId152"/>
    <p:sldId id="450" r:id="rId153"/>
    <p:sldId id="451" r:id="rId154"/>
    <p:sldId id="452" r:id="rId155"/>
    <p:sldId id="453" r:id="rId156"/>
    <p:sldId id="454" r:id="rId157"/>
    <p:sldId id="455" r:id="rId158"/>
    <p:sldId id="456" r:id="rId159"/>
    <p:sldId id="457" r:id="rId160"/>
    <p:sldId id="458" r:id="rId161"/>
    <p:sldId id="459" r:id="rId162"/>
    <p:sldId id="460" r:id="rId163"/>
    <p:sldId id="461" r:id="rId164"/>
    <p:sldId id="462" r:id="rId16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14A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94660"/>
  </p:normalViewPr>
  <p:slideViewPr>
    <p:cSldViewPr snapToGrid="0">
      <p:cViewPr varScale="1">
        <p:scale>
          <a:sx n="83" d="100"/>
          <a:sy n="83"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BDCEB-2956-43BA-81C5-08C8475B2C3F}" type="datetimeFigureOut">
              <a:rPr lang="fr-FR" smtClean="0"/>
              <a:t>25/06/2022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24943-67B5-41AC-BA32-E45935BEF4CD}" type="slidenum">
              <a:rPr lang="fr-FR" smtClean="0"/>
              <a:t>‹N°›</a:t>
            </a:fld>
            <a:endParaRPr lang="fr-FR"/>
          </a:p>
        </p:txBody>
      </p:sp>
    </p:spTree>
    <p:extLst>
      <p:ext uri="{BB962C8B-B14F-4D97-AF65-F5344CB8AC3E}">
        <p14:creationId xmlns:p14="http://schemas.microsoft.com/office/powerpoint/2010/main" val="3859418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A0ABDEA8-EB22-42D4-B8E2-0C26FFC92FC1}" type="datetimeFigureOut">
              <a:rPr lang="fr-FR" smtClean="0"/>
              <a:t>25/06/2022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277848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0ABDEA8-EB22-42D4-B8E2-0C26FFC92FC1}" type="datetimeFigureOut">
              <a:rPr lang="fr-FR" smtClean="0"/>
              <a:t>25/06/2022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1500585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0ABDEA8-EB22-42D4-B8E2-0C26FFC92FC1}" type="datetimeFigureOut">
              <a:rPr lang="fr-FR" smtClean="0"/>
              <a:t>25/06/2022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391448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25/06/2022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1817231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0ABDEA8-EB22-42D4-B8E2-0C26FFC92FC1}" type="datetimeFigureOut">
              <a:rPr lang="fr-FR" smtClean="0"/>
              <a:t>25/06/2022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1990814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A0ABDEA8-EB22-42D4-B8E2-0C26FFC92FC1}" type="datetimeFigureOut">
              <a:rPr lang="fr-FR" smtClean="0"/>
              <a:t>25/06/2022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58545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A0ABDEA8-EB22-42D4-B8E2-0C26FFC92FC1}" type="datetimeFigureOut">
              <a:rPr lang="fr-FR" smtClean="0"/>
              <a:t>25/06/2022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291758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A0ABDEA8-EB22-42D4-B8E2-0C26FFC92FC1}" type="datetimeFigureOut">
              <a:rPr lang="fr-FR" smtClean="0"/>
              <a:t>25/06/2022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428090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A0ABDEA8-EB22-42D4-B8E2-0C26FFC92FC1}" type="datetimeFigureOut">
              <a:rPr lang="fr-FR" smtClean="0"/>
              <a:t>25/06/2022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427509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25/06/2022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1" y="0"/>
            <a:ext cx="6066971"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79512" y="29354"/>
            <a:ext cx="5713288"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24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6066971" y="0"/>
            <a:ext cx="6125029"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6096000" y="62245"/>
            <a:ext cx="6096000" cy="657818"/>
          </a:xfrm>
          <a:prstGeom prst="rect">
            <a:avLst/>
          </a:prstGeom>
        </p:spPr>
        <p:txBody>
          <a:bodyPr anchor="ctr">
            <a:noAutofit/>
          </a:bodyPr>
          <a:lstStyle>
            <a:lvl1pPr marL="0" indent="0">
              <a:buNone/>
              <a:defRPr sz="1800" baseline="0">
                <a:solidFill>
                  <a:schemeClr val="bg2">
                    <a:lumMod val="25000"/>
                  </a:schemeClr>
                </a:solidFill>
              </a:defRPr>
            </a:lvl1pPr>
            <a:lvl2pPr>
              <a:defRPr sz="1100"/>
            </a:lvl2pPr>
            <a:lvl3pPr>
              <a:defRPr sz="1050"/>
            </a:lvl3pPr>
            <a:lvl4pPr>
              <a:defRPr sz="900"/>
            </a:lvl4pPr>
            <a:lvl5pPr>
              <a:defRPr sz="800"/>
            </a:lvl5pPr>
          </a:lstStyle>
          <a:p>
            <a:pPr lvl="0"/>
            <a:r>
              <a:rPr lang="fr-FR" dirty="0"/>
              <a:t>Modifiez le style du titre</a:t>
            </a:r>
          </a:p>
        </p:txBody>
      </p:sp>
    </p:spTree>
    <p:extLst>
      <p:ext uri="{BB962C8B-B14F-4D97-AF65-F5344CB8AC3E}">
        <p14:creationId xmlns:p14="http://schemas.microsoft.com/office/powerpoint/2010/main" val="3410221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A0ABDEA8-EB22-42D4-B8E2-0C26FFC92FC1}" type="datetimeFigureOut">
              <a:rPr lang="fr-FR" smtClean="0"/>
              <a:t>25/06/2022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391293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A0ABDEA8-EB22-42D4-B8E2-0C26FFC92FC1}" type="datetimeFigureOut">
              <a:rPr lang="fr-FR" smtClean="0"/>
              <a:t>25/06/2022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328414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ABDEA8-EB22-42D4-B8E2-0C26FFC92FC1}" type="datetimeFigureOut">
              <a:rPr lang="fr-FR" smtClean="0"/>
              <a:t>25/06/2022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3B6F03-2704-4FB7-B539-03DC9F576B43}" type="slidenum">
              <a:rPr lang="fr-FR" smtClean="0"/>
              <a:t>‹N°›</a:t>
            </a:fld>
            <a:endParaRPr lang="fr-FR"/>
          </a:p>
        </p:txBody>
      </p:sp>
    </p:spTree>
    <p:extLst>
      <p:ext uri="{BB962C8B-B14F-4D97-AF65-F5344CB8AC3E}">
        <p14:creationId xmlns:p14="http://schemas.microsoft.com/office/powerpoint/2010/main" val="412173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9.png"/><Relationship Id="rId5" Type="http://schemas.openxmlformats.org/officeDocument/2006/relationships/image" Target="../media/image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00.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15.png"/><Relationship Id="rId3" Type="http://schemas.openxmlformats.org/officeDocument/2006/relationships/image" Target="../media/image112.png"/><Relationship Id="rId7" Type="http://schemas.openxmlformats.org/officeDocument/2006/relationships/image" Target="../media/image101.png"/><Relationship Id="rId12" Type="http://schemas.openxmlformats.org/officeDocument/2006/relationships/image" Target="../media/image102.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8.png"/><Relationship Id="rId5" Type="http://schemas.openxmlformats.org/officeDocument/2006/relationships/image" Target="../media/image100.png"/><Relationship Id="rId10" Type="http://schemas.openxmlformats.org/officeDocument/2006/relationships/image" Target="../media/image89.png"/><Relationship Id="rId4" Type="http://schemas.openxmlformats.org/officeDocument/2006/relationships/image" Target="../media/image95.png"/><Relationship Id="rId9" Type="http://schemas.openxmlformats.org/officeDocument/2006/relationships/image" Target="../media/image86.png"/></Relationships>
</file>

<file path=ppt/slides/_rels/slide10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png"/><Relationship Id="rId7" Type="http://schemas.openxmlformats.org/officeDocument/2006/relationships/image" Target="../media/image88.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6.png"/><Relationship Id="rId4" Type="http://schemas.openxmlformats.org/officeDocument/2006/relationships/image" Target="../media/image114.png"/><Relationship Id="rId9" Type="http://schemas.openxmlformats.org/officeDocument/2006/relationships/image" Target="../media/image15.png"/></Relationships>
</file>

<file path=ppt/slides/_rels/slide10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png"/><Relationship Id="rId7" Type="http://schemas.openxmlformats.org/officeDocument/2006/relationships/image" Target="../media/image89.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86.png"/><Relationship Id="rId5" Type="http://schemas.microsoft.com/office/2007/relationships/hdphoto" Target="../media/hdphoto24.wdp"/><Relationship Id="rId10" Type="http://schemas.openxmlformats.org/officeDocument/2006/relationships/image" Target="../media/image15.png"/><Relationship Id="rId4" Type="http://schemas.openxmlformats.org/officeDocument/2006/relationships/image" Target="../media/image101.png"/><Relationship Id="rId9" Type="http://schemas.openxmlformats.org/officeDocument/2006/relationships/image" Target="../media/image102.png"/></Relationships>
</file>

<file path=ppt/slides/_rels/slide10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15.png"/><Relationship Id="rId7"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23.png"/><Relationship Id="rId5" Type="http://schemas.microsoft.com/office/2007/relationships/hdphoto" Target="../media/hdphoto25.wdp"/><Relationship Id="rId10" Type="http://schemas.microsoft.com/office/2007/relationships/hdphoto" Target="../media/hdphoto26.wdp"/><Relationship Id="rId4" Type="http://schemas.openxmlformats.org/officeDocument/2006/relationships/image" Target="../media/image116.png"/><Relationship Id="rId9" Type="http://schemas.openxmlformats.org/officeDocument/2006/relationships/image" Target="../media/image117.png"/></Relationships>
</file>

<file path=ppt/slides/_rels/slide104.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26.wdp"/><Relationship Id="rId7" Type="http://schemas.microsoft.com/office/2007/relationships/hdphoto" Target="../media/hdphoto25.wdp"/><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23.png"/><Relationship Id="rId5" Type="http://schemas.openxmlformats.org/officeDocument/2006/relationships/image" Target="../media/image115.png"/><Relationship Id="rId10" Type="http://schemas.openxmlformats.org/officeDocument/2006/relationships/image" Target="../media/image102.png"/><Relationship Id="rId4" Type="http://schemas.openxmlformats.org/officeDocument/2006/relationships/image" Target="../media/image5.png"/><Relationship Id="rId9" Type="http://schemas.openxmlformats.org/officeDocument/2006/relationships/image" Target="../media/image88.png"/></Relationships>
</file>

<file path=ppt/slides/_rels/slide10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02.png"/><Relationship Id="rId3" Type="http://schemas.openxmlformats.org/officeDocument/2006/relationships/image" Target="../media/image118.png"/><Relationship Id="rId7" Type="http://schemas.openxmlformats.org/officeDocument/2006/relationships/image" Target="../media/image5.png"/><Relationship Id="rId12" Type="http://schemas.openxmlformats.org/officeDocument/2006/relationships/image" Target="../media/image88.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89.png"/><Relationship Id="rId5" Type="http://schemas.microsoft.com/office/2007/relationships/hdphoto" Target="../media/hdphoto27.wdp"/><Relationship Id="rId10" Type="http://schemas.microsoft.com/office/2007/relationships/hdphoto" Target="../media/hdphoto25.wdp"/><Relationship Id="rId4" Type="http://schemas.openxmlformats.org/officeDocument/2006/relationships/image" Target="../media/image119.png"/><Relationship Id="rId9" Type="http://schemas.openxmlformats.org/officeDocument/2006/relationships/image" Target="../media/image116.png"/><Relationship Id="rId14" Type="http://schemas.openxmlformats.org/officeDocument/2006/relationships/image" Target="../media/image23.png"/></Relationships>
</file>

<file path=ppt/slides/_rels/slide106.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50.png"/><Relationship Id="rId7" Type="http://schemas.openxmlformats.org/officeDocument/2006/relationships/image" Target="../media/image116.png"/><Relationship Id="rId12" Type="http://schemas.openxmlformats.org/officeDocument/2006/relationships/image" Target="../media/image23.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02.png"/><Relationship Id="rId5" Type="http://schemas.openxmlformats.org/officeDocument/2006/relationships/image" Target="../media/image5.png"/><Relationship Id="rId10" Type="http://schemas.openxmlformats.org/officeDocument/2006/relationships/image" Target="../media/image88.png"/><Relationship Id="rId4" Type="http://schemas.openxmlformats.org/officeDocument/2006/relationships/image" Target="../media/image121.png"/><Relationship Id="rId9" Type="http://schemas.openxmlformats.org/officeDocument/2006/relationships/image" Target="../media/image89.png"/></Relationships>
</file>

<file path=ppt/slides/_rels/slide10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png"/><Relationship Id="rId7" Type="http://schemas.openxmlformats.org/officeDocument/2006/relationships/image" Target="../media/image89.png"/><Relationship Id="rId2" Type="http://schemas.openxmlformats.org/officeDocument/2006/relationships/image" Target="../media/image122.pn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116.png"/><Relationship Id="rId10" Type="http://schemas.openxmlformats.org/officeDocument/2006/relationships/image" Target="../media/image23.png"/><Relationship Id="rId4" Type="http://schemas.openxmlformats.org/officeDocument/2006/relationships/image" Target="../media/image115.png"/><Relationship Id="rId9" Type="http://schemas.openxmlformats.org/officeDocument/2006/relationships/image" Target="../media/image102.png"/></Relationships>
</file>

<file path=ppt/slides/_rels/slide10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png"/><Relationship Id="rId7" Type="http://schemas.openxmlformats.org/officeDocument/2006/relationships/image" Target="../media/image89.png"/><Relationship Id="rId2" Type="http://schemas.openxmlformats.org/officeDocument/2006/relationships/image" Target="../media/image122.pn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116.png"/><Relationship Id="rId10" Type="http://schemas.openxmlformats.org/officeDocument/2006/relationships/image" Target="../media/image23.png"/><Relationship Id="rId4" Type="http://schemas.openxmlformats.org/officeDocument/2006/relationships/image" Target="../media/image115.png"/><Relationship Id="rId9" Type="http://schemas.openxmlformats.org/officeDocument/2006/relationships/image" Target="../media/image102.png"/></Relationships>
</file>

<file path=ppt/slides/_rels/slide10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png"/><Relationship Id="rId7"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16.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15.png"/><Relationship Id="rId9" Type="http://schemas.openxmlformats.org/officeDocument/2006/relationships/image" Target="../media/image125.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5.png"/><Relationship Id="rId7" Type="http://schemas.openxmlformats.org/officeDocument/2006/relationships/image" Target="../media/image102.pn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89.png"/><Relationship Id="rId10" Type="http://schemas.openxmlformats.org/officeDocument/2006/relationships/image" Target="../media/image126.png"/><Relationship Id="rId4" Type="http://schemas.openxmlformats.org/officeDocument/2006/relationships/image" Target="../media/image123.png"/><Relationship Id="rId9" Type="http://schemas.openxmlformats.org/officeDocument/2006/relationships/image" Target="../media/image125.png"/></Relationships>
</file>

<file path=ppt/slides/_rels/slide11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png"/><Relationship Id="rId7" Type="http://schemas.openxmlformats.org/officeDocument/2006/relationships/image" Target="../media/image124.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16.png"/><Relationship Id="rId5" Type="http://schemas.openxmlformats.org/officeDocument/2006/relationships/image" Target="../media/image123.png"/><Relationship Id="rId10" Type="http://schemas.openxmlformats.org/officeDocument/2006/relationships/image" Target="../media/image71.png"/><Relationship Id="rId4" Type="http://schemas.openxmlformats.org/officeDocument/2006/relationships/image" Target="../media/image115.png"/><Relationship Id="rId9" Type="http://schemas.openxmlformats.org/officeDocument/2006/relationships/image" Target="../media/image129.png"/></Relationships>
</file>

<file path=ppt/slides/_rels/slide11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png"/><Relationship Id="rId7"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16.png"/><Relationship Id="rId5" Type="http://schemas.openxmlformats.org/officeDocument/2006/relationships/image" Target="../media/image123.png"/><Relationship Id="rId10" Type="http://schemas.openxmlformats.org/officeDocument/2006/relationships/image" Target="../media/image67.png"/><Relationship Id="rId4" Type="http://schemas.openxmlformats.org/officeDocument/2006/relationships/image" Target="../media/image115.png"/><Relationship Id="rId9" Type="http://schemas.openxmlformats.org/officeDocument/2006/relationships/image" Target="../media/image130.png"/></Relationships>
</file>

<file path=ppt/slides/_rels/slide11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png"/><Relationship Id="rId7"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16.png"/><Relationship Id="rId5" Type="http://schemas.openxmlformats.org/officeDocument/2006/relationships/image" Target="../media/image123.png"/><Relationship Id="rId10" Type="http://schemas.openxmlformats.org/officeDocument/2006/relationships/image" Target="../media/image131.png"/><Relationship Id="rId4" Type="http://schemas.openxmlformats.org/officeDocument/2006/relationships/image" Target="../media/image115.png"/><Relationship Id="rId9" Type="http://schemas.openxmlformats.org/officeDocument/2006/relationships/image" Target="../media/image67.png"/></Relationships>
</file>

<file path=ppt/slides/_rels/slide11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5.png"/><Relationship Id="rId7" Type="http://schemas.openxmlformats.org/officeDocument/2006/relationships/image" Target="../media/image10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89.png"/><Relationship Id="rId4" Type="http://schemas.openxmlformats.org/officeDocument/2006/relationships/image" Target="../media/image123.png"/><Relationship Id="rId9" Type="http://schemas.openxmlformats.org/officeDocument/2006/relationships/image" Target="../media/image16.png"/></Relationships>
</file>

<file path=ppt/slides/_rels/slide11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5.png"/><Relationship Id="rId7" Type="http://schemas.openxmlformats.org/officeDocument/2006/relationships/image" Target="../media/image10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89.png"/><Relationship Id="rId4" Type="http://schemas.openxmlformats.org/officeDocument/2006/relationships/image" Target="../media/image123.png"/><Relationship Id="rId9" Type="http://schemas.openxmlformats.org/officeDocument/2006/relationships/image" Target="../media/image16.png"/></Relationships>
</file>

<file path=ppt/slides/_rels/slide11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5.png"/><Relationship Id="rId7" Type="http://schemas.openxmlformats.org/officeDocument/2006/relationships/image" Target="../media/image10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6.png"/><Relationship Id="rId5" Type="http://schemas.openxmlformats.org/officeDocument/2006/relationships/image" Target="../media/image89.png"/><Relationship Id="rId10" Type="http://schemas.microsoft.com/office/2007/relationships/hdphoto" Target="../media/hdphoto28.wdp"/><Relationship Id="rId4" Type="http://schemas.openxmlformats.org/officeDocument/2006/relationships/image" Target="../media/image123.png"/><Relationship Id="rId9" Type="http://schemas.openxmlformats.org/officeDocument/2006/relationships/image" Target="../media/image133.png"/></Relationships>
</file>

<file path=ppt/slides/_rels/slide11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5.png"/><Relationship Id="rId7" Type="http://schemas.openxmlformats.org/officeDocument/2006/relationships/image" Target="../media/image10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6.png"/><Relationship Id="rId5" Type="http://schemas.openxmlformats.org/officeDocument/2006/relationships/image" Target="../media/image89.png"/><Relationship Id="rId10" Type="http://schemas.microsoft.com/office/2007/relationships/hdphoto" Target="../media/hdphoto28.wdp"/><Relationship Id="rId4" Type="http://schemas.openxmlformats.org/officeDocument/2006/relationships/image" Target="../media/image123.png"/><Relationship Id="rId9" Type="http://schemas.openxmlformats.org/officeDocument/2006/relationships/image" Target="../media/image133.png"/></Relationships>
</file>

<file path=ppt/slides/_rels/slide11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5.png"/><Relationship Id="rId7" Type="http://schemas.openxmlformats.org/officeDocument/2006/relationships/image" Target="../media/image10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6.png"/><Relationship Id="rId5" Type="http://schemas.openxmlformats.org/officeDocument/2006/relationships/image" Target="../media/image89.png"/><Relationship Id="rId10" Type="http://schemas.openxmlformats.org/officeDocument/2006/relationships/image" Target="../media/image135.png"/><Relationship Id="rId4" Type="http://schemas.openxmlformats.org/officeDocument/2006/relationships/image" Target="../media/image123.png"/><Relationship Id="rId9" Type="http://schemas.openxmlformats.org/officeDocument/2006/relationships/image" Target="../media/image134.png"/></Relationships>
</file>

<file path=ppt/slides/_rels/slide11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24.png"/><Relationship Id="rId12" Type="http://schemas.openxmlformats.org/officeDocument/2006/relationships/image" Target="../media/image84.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76.png"/><Relationship Id="rId5" Type="http://schemas.openxmlformats.org/officeDocument/2006/relationships/image" Target="../media/image123.png"/><Relationship Id="rId10" Type="http://schemas.openxmlformats.org/officeDocument/2006/relationships/image" Target="../media/image135.png"/><Relationship Id="rId4" Type="http://schemas.openxmlformats.org/officeDocument/2006/relationships/image" Target="../media/image115.png"/><Relationship Id="rId9" Type="http://schemas.openxmlformats.org/officeDocument/2006/relationships/image" Target="../media/image134.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12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15.png"/><Relationship Id="rId7" Type="http://schemas.openxmlformats.org/officeDocument/2006/relationships/image" Target="../media/image10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89.png"/><Relationship Id="rId4" Type="http://schemas.openxmlformats.org/officeDocument/2006/relationships/image" Target="../media/image123.png"/><Relationship Id="rId9" Type="http://schemas.openxmlformats.org/officeDocument/2006/relationships/image" Target="../media/image16.png"/></Relationships>
</file>

<file path=ppt/slides/_rels/slide12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15.png"/><Relationship Id="rId7" Type="http://schemas.openxmlformats.org/officeDocument/2006/relationships/image" Target="../media/image138.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29.wdp"/><Relationship Id="rId11" Type="http://schemas.openxmlformats.org/officeDocument/2006/relationships/image" Target="../media/image31.png"/><Relationship Id="rId5" Type="http://schemas.openxmlformats.org/officeDocument/2006/relationships/image" Target="../media/image137.png"/><Relationship Id="rId10" Type="http://schemas.openxmlformats.org/officeDocument/2006/relationships/image" Target="../media/image50.png"/><Relationship Id="rId4" Type="http://schemas.openxmlformats.org/officeDocument/2006/relationships/image" Target="../media/image123.png"/><Relationship Id="rId9" Type="http://schemas.openxmlformats.org/officeDocument/2006/relationships/image" Target="../media/image67.png"/></Relationships>
</file>

<file path=ppt/slides/_rels/slide12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15.png"/><Relationship Id="rId7" Type="http://schemas.openxmlformats.org/officeDocument/2006/relationships/image" Target="../media/image138.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29.wdp"/><Relationship Id="rId11" Type="http://schemas.openxmlformats.org/officeDocument/2006/relationships/image" Target="../media/image31.png"/><Relationship Id="rId5" Type="http://schemas.openxmlformats.org/officeDocument/2006/relationships/image" Target="../media/image137.png"/><Relationship Id="rId10" Type="http://schemas.openxmlformats.org/officeDocument/2006/relationships/image" Target="../media/image50.png"/><Relationship Id="rId4" Type="http://schemas.openxmlformats.org/officeDocument/2006/relationships/image" Target="../media/image123.png"/><Relationship Id="rId9" Type="http://schemas.openxmlformats.org/officeDocument/2006/relationships/image" Target="../media/image67.png"/></Relationships>
</file>

<file path=ppt/slides/_rels/slide1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15.png"/><Relationship Id="rId7" Type="http://schemas.openxmlformats.org/officeDocument/2006/relationships/image" Target="../media/image138.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29.wdp"/><Relationship Id="rId11" Type="http://schemas.openxmlformats.org/officeDocument/2006/relationships/image" Target="../media/image31.png"/><Relationship Id="rId5" Type="http://schemas.openxmlformats.org/officeDocument/2006/relationships/image" Target="../media/image137.png"/><Relationship Id="rId10" Type="http://schemas.openxmlformats.org/officeDocument/2006/relationships/image" Target="../media/image50.png"/><Relationship Id="rId4" Type="http://schemas.openxmlformats.org/officeDocument/2006/relationships/image" Target="../media/image123.png"/><Relationship Id="rId9" Type="http://schemas.openxmlformats.org/officeDocument/2006/relationships/image" Target="../media/image67.png"/></Relationships>
</file>

<file path=ppt/slides/_rels/slide1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15.png"/><Relationship Id="rId7" Type="http://schemas.openxmlformats.org/officeDocument/2006/relationships/image" Target="../media/image138.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29.wdp"/><Relationship Id="rId11" Type="http://schemas.openxmlformats.org/officeDocument/2006/relationships/image" Target="../media/image31.png"/><Relationship Id="rId5" Type="http://schemas.openxmlformats.org/officeDocument/2006/relationships/image" Target="../media/image137.png"/><Relationship Id="rId10" Type="http://schemas.openxmlformats.org/officeDocument/2006/relationships/image" Target="../media/image50.png"/><Relationship Id="rId4" Type="http://schemas.openxmlformats.org/officeDocument/2006/relationships/image" Target="../media/image123.png"/><Relationship Id="rId9" Type="http://schemas.openxmlformats.org/officeDocument/2006/relationships/image" Target="../media/image67.png"/></Relationships>
</file>

<file path=ppt/slides/_rels/slide1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6.png"/><Relationship Id="rId7" Type="http://schemas.openxmlformats.org/officeDocument/2006/relationships/image" Target="../media/image8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15.png"/><Relationship Id="rId4" Type="http://schemas.microsoft.com/office/2007/relationships/hdphoto" Target="../media/hdphoto5.wdp"/><Relationship Id="rId9" Type="http://schemas.openxmlformats.org/officeDocument/2006/relationships/image" Target="../media/image102.png"/></Relationships>
</file>

<file path=ppt/slides/_rels/slide1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6.png"/><Relationship Id="rId7" Type="http://schemas.openxmlformats.org/officeDocument/2006/relationships/image" Target="../media/image8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15.png"/><Relationship Id="rId4" Type="http://schemas.microsoft.com/office/2007/relationships/hdphoto" Target="../media/hdphoto5.wdp"/><Relationship Id="rId9" Type="http://schemas.openxmlformats.org/officeDocument/2006/relationships/image" Target="../media/image102.png"/></Relationships>
</file>

<file path=ppt/slides/_rels/slide1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6.png"/><Relationship Id="rId7" Type="http://schemas.openxmlformats.org/officeDocument/2006/relationships/image" Target="../media/image8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15.png"/><Relationship Id="rId4" Type="http://schemas.microsoft.com/office/2007/relationships/hdphoto" Target="../media/hdphoto5.wdp"/><Relationship Id="rId9" Type="http://schemas.openxmlformats.org/officeDocument/2006/relationships/image" Target="../media/image102.png"/></Relationships>
</file>

<file path=ppt/slides/_rels/slide128.xml.rels><?xml version="1.0" encoding="UTF-8" standalone="yes"?>
<Relationships xmlns="http://schemas.openxmlformats.org/package/2006/relationships"><Relationship Id="rId8" Type="http://schemas.openxmlformats.org/officeDocument/2006/relationships/image" Target="../media/image102.png"/><Relationship Id="rId3" Type="http://schemas.microsoft.com/office/2007/relationships/hdphoto" Target="../media/hdphoto5.wdp"/><Relationship Id="rId7" Type="http://schemas.openxmlformats.org/officeDocument/2006/relationships/image" Target="../media/image88.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123.png"/><Relationship Id="rId4" Type="http://schemas.openxmlformats.org/officeDocument/2006/relationships/image" Target="../media/image115.png"/><Relationship Id="rId9" Type="http://schemas.openxmlformats.org/officeDocument/2006/relationships/image" Target="../media/image35.png"/></Relationships>
</file>

<file path=ppt/slides/_rels/slide1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6.png"/><Relationship Id="rId7" Type="http://schemas.openxmlformats.org/officeDocument/2006/relationships/image" Target="../media/image8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15.png"/><Relationship Id="rId4" Type="http://schemas.microsoft.com/office/2007/relationships/hdphoto" Target="../media/hdphoto5.wdp"/><Relationship Id="rId9" Type="http://schemas.openxmlformats.org/officeDocument/2006/relationships/image" Target="../media/image10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1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6.png"/><Relationship Id="rId7" Type="http://schemas.openxmlformats.org/officeDocument/2006/relationships/image" Target="../media/image8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15.png"/><Relationship Id="rId4" Type="http://schemas.microsoft.com/office/2007/relationships/hdphoto" Target="../media/hdphoto5.wdp"/><Relationship Id="rId9" Type="http://schemas.openxmlformats.org/officeDocument/2006/relationships/image" Target="../media/image102.png"/></Relationships>
</file>

<file path=ppt/slides/_rels/slide1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1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41.jpeg"/><Relationship Id="rId7" Type="http://schemas.openxmlformats.org/officeDocument/2006/relationships/image" Target="../media/image141.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39.jpeg"/><Relationship Id="rId9" Type="http://schemas.openxmlformats.org/officeDocument/2006/relationships/image" Target="../media/image42.png"/></Relationships>
</file>

<file path=ppt/slides/_rels/slide13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50.png"/><Relationship Id="rId7" Type="http://schemas.openxmlformats.org/officeDocument/2006/relationships/image" Target="../media/image14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4.png"/><Relationship Id="rId5" Type="http://schemas.microsoft.com/office/2007/relationships/hdphoto" Target="../media/hdphoto30.wdp"/><Relationship Id="rId10" Type="http://schemas.openxmlformats.org/officeDocument/2006/relationships/image" Target="../media/image147.png"/><Relationship Id="rId4" Type="http://schemas.openxmlformats.org/officeDocument/2006/relationships/image" Target="../media/image143.png"/><Relationship Id="rId9" Type="http://schemas.openxmlformats.org/officeDocument/2006/relationships/image" Target="../media/image42.png"/></Relationships>
</file>

<file path=ppt/slides/_rels/slide13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8.png"/><Relationship Id="rId7" Type="http://schemas.openxmlformats.org/officeDocument/2006/relationships/image" Target="../media/image144.png"/><Relationship Id="rId12" Type="http://schemas.openxmlformats.org/officeDocument/2006/relationships/image" Target="../media/image147.png"/><Relationship Id="rId2" Type="http://schemas.openxmlformats.org/officeDocument/2006/relationships/image" Target="../media/image148.png"/><Relationship Id="rId1" Type="http://schemas.openxmlformats.org/officeDocument/2006/relationships/slideLayout" Target="../slideLayouts/slideLayout7.xml"/><Relationship Id="rId6" Type="http://schemas.microsoft.com/office/2007/relationships/hdphoto" Target="../media/hdphoto30.wdp"/><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42.png"/><Relationship Id="rId4" Type="http://schemas.openxmlformats.org/officeDocument/2006/relationships/image" Target="../media/image50.png"/><Relationship Id="rId9" Type="http://schemas.openxmlformats.org/officeDocument/2006/relationships/image" Target="../media/image146.png"/></Relationships>
</file>

<file path=ppt/slides/_rels/slide1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5.png"/><Relationship Id="rId11" Type="http://schemas.microsoft.com/office/2007/relationships/hdphoto" Target="../media/hdphoto31.wdp"/><Relationship Id="rId5" Type="http://schemas.openxmlformats.org/officeDocument/2006/relationships/image" Target="../media/image144.png"/><Relationship Id="rId10" Type="http://schemas.openxmlformats.org/officeDocument/2006/relationships/image" Target="../media/image150.png"/><Relationship Id="rId4" Type="http://schemas.microsoft.com/office/2007/relationships/hdphoto" Target="../media/hdphoto30.wdp"/><Relationship Id="rId9" Type="http://schemas.openxmlformats.org/officeDocument/2006/relationships/image" Target="../media/image148.png"/></Relationships>
</file>

<file path=ppt/slides/_rels/slide1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15.png"/><Relationship Id="rId5" Type="http://schemas.openxmlformats.org/officeDocument/2006/relationships/image" Target="../media/image144.png"/><Relationship Id="rId10" Type="http://schemas.openxmlformats.org/officeDocument/2006/relationships/image" Target="../media/image147.png"/><Relationship Id="rId4" Type="http://schemas.microsoft.com/office/2007/relationships/hdphoto" Target="../media/hdphoto30.wdp"/><Relationship Id="rId9" Type="http://schemas.openxmlformats.org/officeDocument/2006/relationships/image" Target="../media/image148.png"/></Relationships>
</file>

<file path=ppt/slides/_rels/slide1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15.png"/><Relationship Id="rId5" Type="http://schemas.openxmlformats.org/officeDocument/2006/relationships/image" Target="../media/image144.png"/><Relationship Id="rId10" Type="http://schemas.openxmlformats.org/officeDocument/2006/relationships/image" Target="../media/image147.png"/><Relationship Id="rId4" Type="http://schemas.microsoft.com/office/2007/relationships/hdphoto" Target="../media/hdphoto30.wdp"/><Relationship Id="rId9" Type="http://schemas.openxmlformats.org/officeDocument/2006/relationships/image" Target="../media/image148.png"/></Relationships>
</file>

<file path=ppt/slides/_rels/slide1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53.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microsoft.com/office/2007/relationships/hdphoto" Target="../media/hdphoto32.wdp"/><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14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53.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microsoft.com/office/2007/relationships/hdphoto" Target="../media/hdphoto32.wdp"/><Relationship Id="rId9" Type="http://schemas.openxmlformats.org/officeDocument/2006/relationships/image" Target="../media/image23.png"/></Relationships>
</file>

<file path=ppt/slides/_rels/slide1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2.png"/><Relationship Id="rId7" Type="http://schemas.openxmlformats.org/officeDocument/2006/relationships/image" Target="../media/image146.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23.png"/><Relationship Id="rId5" Type="http://schemas.microsoft.com/office/2007/relationships/hdphoto" Target="../media/hdphoto32.wdp"/><Relationship Id="rId10" Type="http://schemas.microsoft.com/office/2007/relationships/hdphoto" Target="../media/hdphoto20.wdp"/><Relationship Id="rId4" Type="http://schemas.openxmlformats.org/officeDocument/2006/relationships/image" Target="../media/image153.png"/><Relationship Id="rId9" Type="http://schemas.openxmlformats.org/officeDocument/2006/relationships/image" Target="../media/image77.png"/></Relationships>
</file>

<file path=ppt/slides/_rels/slide14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53.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microsoft.com/office/2007/relationships/hdphoto" Target="../media/hdphoto32.wdp"/><Relationship Id="rId9" Type="http://schemas.openxmlformats.org/officeDocument/2006/relationships/image" Target="../media/image23.png"/></Relationships>
</file>

<file path=ppt/slides/_rels/slide14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53.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microsoft.com/office/2007/relationships/hdphoto" Target="../media/hdphoto32.wdp"/><Relationship Id="rId9" Type="http://schemas.openxmlformats.org/officeDocument/2006/relationships/image" Target="../media/image23.png"/></Relationships>
</file>

<file path=ppt/slides/_rels/slide14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53.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microsoft.com/office/2007/relationships/hdphoto" Target="../media/hdphoto32.wdp"/><Relationship Id="rId9" Type="http://schemas.openxmlformats.org/officeDocument/2006/relationships/image" Target="../media/image23.png"/></Relationships>
</file>

<file path=ppt/slides/_rels/slide14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53.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microsoft.com/office/2007/relationships/hdphoto" Target="../media/hdphoto32.wdp"/><Relationship Id="rId9" Type="http://schemas.openxmlformats.org/officeDocument/2006/relationships/image" Target="../media/image23.png"/></Relationships>
</file>

<file path=ppt/slides/_rels/slide14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3.png"/><Relationship Id="rId3" Type="http://schemas.openxmlformats.org/officeDocument/2006/relationships/image" Target="../media/image152.png"/><Relationship Id="rId7" Type="http://schemas.openxmlformats.org/officeDocument/2006/relationships/image" Target="../media/image146.png"/><Relationship Id="rId12" Type="http://schemas.microsoft.com/office/2007/relationships/hdphoto" Target="../media/hdphoto33.wdp"/><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156.png"/><Relationship Id="rId5" Type="http://schemas.microsoft.com/office/2007/relationships/hdphoto" Target="../media/hdphoto32.wdp"/><Relationship Id="rId10" Type="http://schemas.openxmlformats.org/officeDocument/2006/relationships/image" Target="../media/image155.png"/><Relationship Id="rId4" Type="http://schemas.openxmlformats.org/officeDocument/2006/relationships/image" Target="../media/image153.png"/><Relationship Id="rId9" Type="http://schemas.openxmlformats.org/officeDocument/2006/relationships/image" Target="../media/image50.png"/></Relationships>
</file>

<file path=ppt/slides/_rels/slide14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2.png"/><Relationship Id="rId7" Type="http://schemas.microsoft.com/office/2007/relationships/hdphoto" Target="../media/hdphoto34.wdp"/><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45.png"/><Relationship Id="rId10" Type="http://schemas.openxmlformats.org/officeDocument/2006/relationships/image" Target="../media/image16.png"/><Relationship Id="rId4" Type="http://schemas.openxmlformats.org/officeDocument/2006/relationships/image" Target="../media/image144.png"/><Relationship Id="rId9" Type="http://schemas.openxmlformats.org/officeDocument/2006/relationships/image" Target="../media/image158.png"/></Relationships>
</file>

<file path=ppt/slides/_rels/slide14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2.png"/><Relationship Id="rId7" Type="http://schemas.microsoft.com/office/2007/relationships/hdphoto" Target="../media/hdphoto34.wdp"/><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45.png"/><Relationship Id="rId10" Type="http://schemas.openxmlformats.org/officeDocument/2006/relationships/image" Target="../media/image16.png"/><Relationship Id="rId4" Type="http://schemas.openxmlformats.org/officeDocument/2006/relationships/image" Target="../media/image144.png"/><Relationship Id="rId9" Type="http://schemas.openxmlformats.org/officeDocument/2006/relationships/image" Target="../media/image158.png"/></Relationships>
</file>

<file path=ppt/slides/_rels/slide14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2.png"/><Relationship Id="rId7" Type="http://schemas.microsoft.com/office/2007/relationships/hdphoto" Target="../media/hdphoto34.wdp"/><Relationship Id="rId12"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57.png"/><Relationship Id="rId11" Type="http://schemas.microsoft.com/office/2007/relationships/hdphoto" Target="../media/hdphoto35.wdp"/><Relationship Id="rId5" Type="http://schemas.openxmlformats.org/officeDocument/2006/relationships/image" Target="../media/image145.png"/><Relationship Id="rId10" Type="http://schemas.openxmlformats.org/officeDocument/2006/relationships/image" Target="../media/image160.png"/><Relationship Id="rId4" Type="http://schemas.openxmlformats.org/officeDocument/2006/relationships/image" Target="../media/image144.png"/><Relationship Id="rId9" Type="http://schemas.openxmlformats.org/officeDocument/2006/relationships/image" Target="../media/image15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15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52.png"/><Relationship Id="rId7" Type="http://schemas.openxmlformats.org/officeDocument/2006/relationships/image" Target="../media/image146.png"/><Relationship Id="rId2" Type="http://schemas.openxmlformats.org/officeDocument/2006/relationships/image" Target="../media/image50.png"/><Relationship Id="rId1" Type="http://schemas.openxmlformats.org/officeDocument/2006/relationships/slideLayout" Target="../slideLayouts/slideLayout7.xml"/><Relationship Id="rId6" Type="http://schemas.microsoft.com/office/2007/relationships/hdphoto" Target="../media/hdphoto36.wdp"/><Relationship Id="rId5" Type="http://schemas.openxmlformats.org/officeDocument/2006/relationships/image" Target="../media/image161.png"/><Relationship Id="rId4" Type="http://schemas.openxmlformats.org/officeDocument/2006/relationships/image" Target="../media/image144.png"/><Relationship Id="rId9" Type="http://schemas.openxmlformats.org/officeDocument/2006/relationships/image" Target="../media/image31.png"/></Relationships>
</file>

<file path=ppt/slides/_rels/slide15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44.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36.wdp"/><Relationship Id="rId10" Type="http://schemas.openxmlformats.org/officeDocument/2006/relationships/image" Target="../media/image31.png"/><Relationship Id="rId4" Type="http://schemas.openxmlformats.org/officeDocument/2006/relationships/image" Target="../media/image161.png"/><Relationship Id="rId9" Type="http://schemas.openxmlformats.org/officeDocument/2006/relationships/image" Target="../media/image50.png"/></Relationships>
</file>

<file path=ppt/slides/_rels/slide152.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44.png"/><Relationship Id="rId7" Type="http://schemas.openxmlformats.org/officeDocument/2006/relationships/image" Target="../media/image42.png"/><Relationship Id="rId12" Type="http://schemas.microsoft.com/office/2007/relationships/hdphoto" Target="../media/hdphoto20.wdp"/><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77.png"/><Relationship Id="rId5" Type="http://schemas.microsoft.com/office/2007/relationships/hdphoto" Target="../media/hdphoto36.wdp"/><Relationship Id="rId10" Type="http://schemas.openxmlformats.org/officeDocument/2006/relationships/image" Target="../media/image31.png"/><Relationship Id="rId4" Type="http://schemas.openxmlformats.org/officeDocument/2006/relationships/image" Target="../media/image161.png"/><Relationship Id="rId9" Type="http://schemas.openxmlformats.org/officeDocument/2006/relationships/image" Target="../media/image50.png"/></Relationships>
</file>

<file path=ppt/slides/_rels/slide15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44.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36.wdp"/><Relationship Id="rId10" Type="http://schemas.openxmlformats.org/officeDocument/2006/relationships/image" Target="../media/image31.png"/><Relationship Id="rId4" Type="http://schemas.openxmlformats.org/officeDocument/2006/relationships/image" Target="../media/image161.png"/><Relationship Id="rId9" Type="http://schemas.openxmlformats.org/officeDocument/2006/relationships/image" Target="../media/image162.png"/></Relationships>
</file>

<file path=ppt/slides/_rels/slide15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44.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36.wdp"/><Relationship Id="rId4" Type="http://schemas.openxmlformats.org/officeDocument/2006/relationships/image" Target="../media/image161.png"/><Relationship Id="rId9" Type="http://schemas.openxmlformats.org/officeDocument/2006/relationships/image" Target="../media/image31.png"/></Relationships>
</file>

<file path=ppt/slides/_rels/slide155.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44.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36.wdp"/><Relationship Id="rId10" Type="http://schemas.openxmlformats.org/officeDocument/2006/relationships/image" Target="../media/image31.png"/><Relationship Id="rId4" Type="http://schemas.openxmlformats.org/officeDocument/2006/relationships/image" Target="../media/image161.png"/><Relationship Id="rId9" Type="http://schemas.openxmlformats.org/officeDocument/2006/relationships/image" Target="../media/image165.png"/></Relationships>
</file>

<file path=ppt/slides/_rels/slide156.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44.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36.wdp"/><Relationship Id="rId10" Type="http://schemas.openxmlformats.org/officeDocument/2006/relationships/image" Target="../media/image31.png"/><Relationship Id="rId4" Type="http://schemas.openxmlformats.org/officeDocument/2006/relationships/image" Target="../media/image161.png"/><Relationship Id="rId9" Type="http://schemas.openxmlformats.org/officeDocument/2006/relationships/image" Target="../media/image165.png"/></Relationships>
</file>

<file path=ppt/slides/_rels/slide15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44.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36.wdp"/><Relationship Id="rId10" Type="http://schemas.openxmlformats.org/officeDocument/2006/relationships/image" Target="../media/image31.png"/><Relationship Id="rId4" Type="http://schemas.openxmlformats.org/officeDocument/2006/relationships/image" Target="../media/image161.png"/><Relationship Id="rId9" Type="http://schemas.openxmlformats.org/officeDocument/2006/relationships/image" Target="../media/image165.png"/></Relationships>
</file>

<file path=ppt/slides/_rels/slide158.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44.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46.png"/><Relationship Id="rId5" Type="http://schemas.microsoft.com/office/2007/relationships/hdphoto" Target="../media/hdphoto36.wdp"/><Relationship Id="rId10" Type="http://schemas.openxmlformats.org/officeDocument/2006/relationships/image" Target="../media/image159.png"/><Relationship Id="rId4" Type="http://schemas.openxmlformats.org/officeDocument/2006/relationships/image" Target="../media/image161.png"/><Relationship Id="rId9" Type="http://schemas.openxmlformats.org/officeDocument/2006/relationships/image" Target="../media/image31.png"/></Relationships>
</file>

<file path=ppt/slides/_rels/slide159.xml.rels><?xml version="1.0" encoding="UTF-8" standalone="yes"?>
<Relationships xmlns="http://schemas.openxmlformats.org/package/2006/relationships"><Relationship Id="rId8" Type="http://schemas.microsoft.com/office/2007/relationships/hdphoto" Target="../media/hdphoto37.wdp"/><Relationship Id="rId3" Type="http://schemas.openxmlformats.org/officeDocument/2006/relationships/image" Target="../media/image152.png"/><Relationship Id="rId7" Type="http://schemas.openxmlformats.org/officeDocument/2006/relationships/image" Target="../media/image16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6.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160.xml.rels><?xml version="1.0" encoding="UTF-8" standalone="yes"?>
<Relationships xmlns="http://schemas.openxmlformats.org/package/2006/relationships"><Relationship Id="rId8" Type="http://schemas.microsoft.com/office/2007/relationships/hdphoto" Target="../media/hdphoto37.wdp"/><Relationship Id="rId3" Type="http://schemas.openxmlformats.org/officeDocument/2006/relationships/image" Target="../media/image152.png"/><Relationship Id="rId7" Type="http://schemas.openxmlformats.org/officeDocument/2006/relationships/image" Target="../media/image16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61.xml.rels><?xml version="1.0" encoding="UTF-8" standalone="yes"?>
<Relationships xmlns="http://schemas.openxmlformats.org/package/2006/relationships"><Relationship Id="rId8" Type="http://schemas.microsoft.com/office/2007/relationships/hdphoto" Target="../media/hdphoto37.wdp"/><Relationship Id="rId3" Type="http://schemas.openxmlformats.org/officeDocument/2006/relationships/image" Target="../media/image152.png"/><Relationship Id="rId7" Type="http://schemas.openxmlformats.org/officeDocument/2006/relationships/image" Target="../media/image16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62.xml.rels><?xml version="1.0" encoding="UTF-8" standalone="yes"?>
<Relationships xmlns="http://schemas.openxmlformats.org/package/2006/relationships"><Relationship Id="rId8" Type="http://schemas.microsoft.com/office/2007/relationships/hdphoto" Target="../media/hdphoto37.wdp"/><Relationship Id="rId3" Type="http://schemas.openxmlformats.org/officeDocument/2006/relationships/image" Target="../media/image152.png"/><Relationship Id="rId7" Type="http://schemas.openxmlformats.org/officeDocument/2006/relationships/image" Target="../media/image16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63.xml.rels><?xml version="1.0" encoding="UTF-8" standalone="yes"?>
<Relationships xmlns="http://schemas.openxmlformats.org/package/2006/relationships"><Relationship Id="rId8" Type="http://schemas.microsoft.com/office/2007/relationships/hdphoto" Target="../media/hdphoto37.wdp"/><Relationship Id="rId3" Type="http://schemas.openxmlformats.org/officeDocument/2006/relationships/image" Target="../media/image152.png"/><Relationship Id="rId7" Type="http://schemas.openxmlformats.org/officeDocument/2006/relationships/image" Target="../media/image16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64.xml.rels><?xml version="1.0" encoding="UTF-8" standalone="yes"?>
<Relationships xmlns="http://schemas.openxmlformats.org/package/2006/relationships"><Relationship Id="rId8" Type="http://schemas.microsoft.com/office/2007/relationships/hdphoto" Target="../media/hdphoto37.wdp"/><Relationship Id="rId3" Type="http://schemas.openxmlformats.org/officeDocument/2006/relationships/image" Target="../media/image152.png"/><Relationship Id="rId7" Type="http://schemas.openxmlformats.org/officeDocument/2006/relationships/image" Target="../media/image16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3.png"/><Relationship Id="rId4" Type="http://schemas.openxmlformats.org/officeDocument/2006/relationships/image" Target="../media/image13.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8.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5.png"/><Relationship Id="rId5" Type="http://schemas.openxmlformats.org/officeDocument/2006/relationships/image" Target="../media/image4.png"/><Relationship Id="rId10"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3.png"/><Relationship Id="rId5" Type="http://schemas.openxmlformats.org/officeDocument/2006/relationships/image" Target="../media/image4.png"/><Relationship Id="rId10" Type="http://schemas.openxmlformats.org/officeDocument/2006/relationships/image" Target="../media/image31.png"/><Relationship Id="rId4" Type="http://schemas.openxmlformats.org/officeDocument/2006/relationships/image" Target="../media/image13.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microsoft.com/office/2007/relationships/hdphoto" Target="../media/hdphoto4.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png"/><Relationship Id="rId10"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5.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39.jpe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3.png"/><Relationship Id="rId9" Type="http://schemas.microsoft.com/office/2007/relationships/hdphoto" Target="../media/hdphoto6.wdp"/></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3.png"/><Relationship Id="rId9" Type="http://schemas.microsoft.com/office/2007/relationships/hdphoto" Target="../media/hdphoto6.wdp"/></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7.wdp"/><Relationship Id="rId5" Type="http://schemas.openxmlformats.org/officeDocument/2006/relationships/image" Target="../media/image44.png"/><Relationship Id="rId10" Type="http://schemas.openxmlformats.org/officeDocument/2006/relationships/image" Target="../media/image51.png"/><Relationship Id="rId4" Type="http://schemas.openxmlformats.org/officeDocument/2006/relationships/image" Target="../media/image43.png"/><Relationship Id="rId9" Type="http://schemas.microsoft.com/office/2007/relationships/hdphoto" Target="../media/hdphoto6.wdp"/></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7.wdp"/><Relationship Id="rId5" Type="http://schemas.openxmlformats.org/officeDocument/2006/relationships/image" Target="../media/image44.png"/><Relationship Id="rId10" Type="http://schemas.openxmlformats.org/officeDocument/2006/relationships/image" Target="../media/image51.png"/><Relationship Id="rId4" Type="http://schemas.openxmlformats.org/officeDocument/2006/relationships/image" Target="../media/image43.png"/><Relationship Id="rId9" Type="http://schemas.microsoft.com/office/2007/relationships/hdphoto" Target="../media/hdphoto6.wdp"/></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7.wdp"/><Relationship Id="rId5" Type="http://schemas.openxmlformats.org/officeDocument/2006/relationships/image" Target="../media/image44.png"/><Relationship Id="rId10" Type="http://schemas.openxmlformats.org/officeDocument/2006/relationships/image" Target="../media/image51.png"/><Relationship Id="rId4" Type="http://schemas.openxmlformats.org/officeDocument/2006/relationships/image" Target="../media/image43.png"/><Relationship Id="rId9" Type="http://schemas.microsoft.com/office/2007/relationships/hdphoto" Target="../media/hdphoto6.wdp"/></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7.wdp"/><Relationship Id="rId5" Type="http://schemas.openxmlformats.org/officeDocument/2006/relationships/image" Target="../media/image44.png"/><Relationship Id="rId10" Type="http://schemas.openxmlformats.org/officeDocument/2006/relationships/image" Target="../media/image51.png"/><Relationship Id="rId4" Type="http://schemas.openxmlformats.org/officeDocument/2006/relationships/image" Target="../media/image43.png"/><Relationship Id="rId9" Type="http://schemas.microsoft.com/office/2007/relationships/hdphoto" Target="../media/hdphoto6.wdp"/></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07/relationships/hdphoto" Target="../media/hdphoto8.wdp"/><Relationship Id="rId3" Type="http://schemas.openxmlformats.org/officeDocument/2006/relationships/image" Target="../media/image5.png"/><Relationship Id="rId7" Type="http://schemas.openxmlformats.org/officeDocument/2006/relationships/image" Target="../media/image48.png"/><Relationship Id="rId12"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7.wdp"/><Relationship Id="rId5" Type="http://schemas.openxmlformats.org/officeDocument/2006/relationships/image" Target="../media/image44.png"/><Relationship Id="rId10" Type="http://schemas.openxmlformats.org/officeDocument/2006/relationships/image" Target="../media/image51.png"/><Relationship Id="rId4" Type="http://schemas.openxmlformats.org/officeDocument/2006/relationships/image" Target="../media/image43.png"/><Relationship Id="rId9" Type="http://schemas.microsoft.com/office/2007/relationships/hdphoto" Target="../media/hdphoto6.wdp"/></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07/relationships/hdphoto" Target="../media/hdphoto8.wdp"/><Relationship Id="rId3" Type="http://schemas.openxmlformats.org/officeDocument/2006/relationships/image" Target="../media/image5.png"/><Relationship Id="rId7" Type="http://schemas.openxmlformats.org/officeDocument/2006/relationships/image" Target="../media/image48.png"/><Relationship Id="rId12"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7.wdp"/><Relationship Id="rId5" Type="http://schemas.openxmlformats.org/officeDocument/2006/relationships/image" Target="../media/image44.png"/><Relationship Id="rId15" Type="http://schemas.microsoft.com/office/2007/relationships/hdphoto" Target="../media/hdphoto9.wdp"/><Relationship Id="rId10" Type="http://schemas.openxmlformats.org/officeDocument/2006/relationships/image" Target="../media/image51.png"/><Relationship Id="rId4" Type="http://schemas.openxmlformats.org/officeDocument/2006/relationships/image" Target="../media/image43.png"/><Relationship Id="rId9" Type="http://schemas.microsoft.com/office/2007/relationships/hdphoto" Target="../media/hdphoto6.wdp"/><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13" Type="http://schemas.microsoft.com/office/2007/relationships/hdphoto" Target="../media/hdphoto8.wdp"/><Relationship Id="rId3" Type="http://schemas.openxmlformats.org/officeDocument/2006/relationships/image" Target="../media/image5.png"/><Relationship Id="rId7" Type="http://schemas.openxmlformats.org/officeDocument/2006/relationships/image" Target="../media/image48.png"/><Relationship Id="rId12" Type="http://schemas.openxmlformats.org/officeDocument/2006/relationships/image" Target="../media/image52.png"/><Relationship Id="rId17" Type="http://schemas.microsoft.com/office/2007/relationships/hdphoto" Target="../media/hdphoto10.wdp"/><Relationship Id="rId2" Type="http://schemas.openxmlformats.org/officeDocument/2006/relationships/image" Target="../media/image8.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7.wdp"/><Relationship Id="rId5" Type="http://schemas.openxmlformats.org/officeDocument/2006/relationships/image" Target="../media/image44.png"/><Relationship Id="rId15" Type="http://schemas.microsoft.com/office/2007/relationships/hdphoto" Target="../media/hdphoto9.wdp"/><Relationship Id="rId10" Type="http://schemas.openxmlformats.org/officeDocument/2006/relationships/image" Target="../media/image51.png"/><Relationship Id="rId4" Type="http://schemas.openxmlformats.org/officeDocument/2006/relationships/image" Target="../media/image43.png"/><Relationship Id="rId9" Type="http://schemas.microsoft.com/office/2007/relationships/hdphoto" Target="../media/hdphoto6.wdp"/><Relationship Id="rId14"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5.png"/><Relationship Id="rId11" Type="http://schemas.microsoft.com/office/2007/relationships/hdphoto" Target="../media/hdphoto7.wdp"/><Relationship Id="rId5" Type="http://schemas.openxmlformats.org/officeDocument/2006/relationships/image" Target="../media/image44.png"/><Relationship Id="rId10" Type="http://schemas.openxmlformats.org/officeDocument/2006/relationships/image" Target="../media/image51.png"/><Relationship Id="rId4" Type="http://schemas.openxmlformats.org/officeDocument/2006/relationships/image" Target="../media/image43.png"/><Relationship Id="rId9" Type="http://schemas.microsoft.com/office/2007/relationships/hdphoto" Target="../media/hdphoto6.wdp"/></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3.png"/><Relationship Id="rId7" Type="http://schemas.microsoft.com/office/2007/relationships/hdphoto" Target="../media/hdphoto11.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5.png"/><Relationship Id="rId10" Type="http://schemas.openxmlformats.org/officeDocument/2006/relationships/image" Target="../media/image57.png"/><Relationship Id="rId4" Type="http://schemas.openxmlformats.org/officeDocument/2006/relationships/image" Target="../media/image44.png"/><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3.png"/><Relationship Id="rId7" Type="http://schemas.microsoft.com/office/2007/relationships/hdphoto" Target="../media/hdphoto11.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5.png"/><Relationship Id="rId10" Type="http://schemas.openxmlformats.org/officeDocument/2006/relationships/image" Target="../media/image57.png"/><Relationship Id="rId4" Type="http://schemas.openxmlformats.org/officeDocument/2006/relationships/image" Target="../media/image44.png"/><Relationship Id="rId9" Type="http://schemas.openxmlformats.org/officeDocument/2006/relationships/image" Target="../media/image15.png"/></Relationships>
</file>

<file path=ppt/slides/_rels/slide4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3.png"/><Relationship Id="rId7" Type="http://schemas.microsoft.com/office/2007/relationships/hdphoto" Target="../media/hdphoto11.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11" Type="http://schemas.microsoft.com/office/2007/relationships/hdphoto" Target="../media/hdphoto7.wdp"/><Relationship Id="rId5" Type="http://schemas.openxmlformats.org/officeDocument/2006/relationships/image" Target="../media/image45.png"/><Relationship Id="rId10" Type="http://schemas.openxmlformats.org/officeDocument/2006/relationships/image" Target="../media/image51.png"/><Relationship Id="rId4" Type="http://schemas.openxmlformats.org/officeDocument/2006/relationships/image" Target="../media/image44.png"/><Relationship Id="rId9" Type="http://schemas.openxmlformats.org/officeDocument/2006/relationships/image" Target="../media/image15.png"/></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12.wdp"/><Relationship Id="rId3" Type="http://schemas.openxmlformats.org/officeDocument/2006/relationships/image" Target="../media/image43.png"/><Relationship Id="rId7" Type="http://schemas.microsoft.com/office/2007/relationships/hdphoto" Target="../media/hdphoto11.wdp"/><Relationship Id="rId12"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11" Type="http://schemas.microsoft.com/office/2007/relationships/hdphoto" Target="../media/hdphoto7.wdp"/><Relationship Id="rId5" Type="http://schemas.openxmlformats.org/officeDocument/2006/relationships/image" Target="../media/image45.png"/><Relationship Id="rId10" Type="http://schemas.openxmlformats.org/officeDocument/2006/relationships/image" Target="../media/image51.png"/><Relationship Id="rId4" Type="http://schemas.openxmlformats.org/officeDocument/2006/relationships/image" Target="../media/image44.png"/><Relationship Id="rId9" Type="http://schemas.openxmlformats.org/officeDocument/2006/relationships/image" Target="../media/image15.png"/></Relationships>
</file>

<file path=ppt/slides/_rels/slide46.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12.wdp"/><Relationship Id="rId3" Type="http://schemas.openxmlformats.org/officeDocument/2006/relationships/image" Target="../media/image43.png"/><Relationship Id="rId7" Type="http://schemas.microsoft.com/office/2007/relationships/hdphoto" Target="../media/hdphoto11.wdp"/><Relationship Id="rId12"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11" Type="http://schemas.microsoft.com/office/2007/relationships/hdphoto" Target="../media/hdphoto7.wdp"/><Relationship Id="rId5" Type="http://schemas.openxmlformats.org/officeDocument/2006/relationships/image" Target="../media/image45.png"/><Relationship Id="rId15" Type="http://schemas.microsoft.com/office/2007/relationships/hdphoto" Target="../media/hdphoto13.wdp"/><Relationship Id="rId10" Type="http://schemas.openxmlformats.org/officeDocument/2006/relationships/image" Target="../media/image51.png"/><Relationship Id="rId4" Type="http://schemas.openxmlformats.org/officeDocument/2006/relationships/image" Target="../media/image44.png"/><Relationship Id="rId9" Type="http://schemas.openxmlformats.org/officeDocument/2006/relationships/image" Target="../media/image15.png"/><Relationship Id="rId14"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12.wdp"/><Relationship Id="rId3" Type="http://schemas.openxmlformats.org/officeDocument/2006/relationships/image" Target="../media/image43.png"/><Relationship Id="rId7" Type="http://schemas.microsoft.com/office/2007/relationships/hdphoto" Target="../media/hdphoto11.wdp"/><Relationship Id="rId12" Type="http://schemas.openxmlformats.org/officeDocument/2006/relationships/image" Target="../media/image58.png"/><Relationship Id="rId17" Type="http://schemas.microsoft.com/office/2007/relationships/hdphoto" Target="../media/hdphoto14.wdp"/><Relationship Id="rId2" Type="http://schemas.openxmlformats.org/officeDocument/2006/relationships/image" Target="../media/image5.png"/><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5.png"/><Relationship Id="rId11" Type="http://schemas.microsoft.com/office/2007/relationships/hdphoto" Target="../media/hdphoto7.wdp"/><Relationship Id="rId5" Type="http://schemas.openxmlformats.org/officeDocument/2006/relationships/image" Target="../media/image45.png"/><Relationship Id="rId15" Type="http://schemas.microsoft.com/office/2007/relationships/hdphoto" Target="../media/hdphoto13.wdp"/><Relationship Id="rId10" Type="http://schemas.openxmlformats.org/officeDocument/2006/relationships/image" Target="../media/image51.png"/><Relationship Id="rId4" Type="http://schemas.openxmlformats.org/officeDocument/2006/relationships/image" Target="../media/image44.png"/><Relationship Id="rId9" Type="http://schemas.openxmlformats.org/officeDocument/2006/relationships/image" Target="../media/image15.png"/><Relationship Id="rId14" Type="http://schemas.openxmlformats.org/officeDocument/2006/relationships/image" Target="../media/image59.png"/></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13" Type="http://schemas.microsoft.com/office/2007/relationships/hdphoto" Target="../media/hdphoto12.wdp"/><Relationship Id="rId18" Type="http://schemas.openxmlformats.org/officeDocument/2006/relationships/image" Target="../media/image60.png"/><Relationship Id="rId3" Type="http://schemas.openxmlformats.org/officeDocument/2006/relationships/image" Target="../media/image43.png"/><Relationship Id="rId7" Type="http://schemas.microsoft.com/office/2007/relationships/hdphoto" Target="../media/hdphoto11.wdp"/><Relationship Id="rId12" Type="http://schemas.openxmlformats.org/officeDocument/2006/relationships/image" Target="../media/image58.png"/><Relationship Id="rId17" Type="http://schemas.microsoft.com/office/2007/relationships/hdphoto" Target="../media/hdphoto15.wdp"/><Relationship Id="rId2" Type="http://schemas.openxmlformats.org/officeDocument/2006/relationships/image" Target="../media/image5.pn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5.png"/><Relationship Id="rId11" Type="http://schemas.microsoft.com/office/2007/relationships/hdphoto" Target="../media/hdphoto7.wdp"/><Relationship Id="rId5" Type="http://schemas.openxmlformats.org/officeDocument/2006/relationships/image" Target="../media/image45.png"/><Relationship Id="rId15" Type="http://schemas.microsoft.com/office/2007/relationships/hdphoto" Target="../media/hdphoto13.wdp"/><Relationship Id="rId10" Type="http://schemas.openxmlformats.org/officeDocument/2006/relationships/image" Target="../media/image51.png"/><Relationship Id="rId19" Type="http://schemas.microsoft.com/office/2007/relationships/hdphoto" Target="../media/hdphoto14.wdp"/><Relationship Id="rId4" Type="http://schemas.openxmlformats.org/officeDocument/2006/relationships/image" Target="../media/image44.png"/><Relationship Id="rId9" Type="http://schemas.openxmlformats.org/officeDocument/2006/relationships/image" Target="../media/image15.png"/><Relationship Id="rId14"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3.png"/><Relationship Id="rId7" Type="http://schemas.microsoft.com/office/2007/relationships/hdphoto" Target="../media/hdphoto11.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45.png"/><Relationship Id="rId10" Type="http://schemas.openxmlformats.org/officeDocument/2006/relationships/image" Target="../media/image62.png"/><Relationship Id="rId4" Type="http://schemas.openxmlformats.org/officeDocument/2006/relationships/image" Target="../media/image44.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3.png"/><Relationship Id="rId7"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62.png"/><Relationship Id="rId4" Type="http://schemas.microsoft.com/office/2007/relationships/hdphoto" Target="../media/hdphoto16.wdp"/><Relationship Id="rId9" Type="http://schemas.openxmlformats.org/officeDocument/2006/relationships/image" Target="../media/image23.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6.jpg"/><Relationship Id="rId3" Type="http://schemas.openxmlformats.org/officeDocument/2006/relationships/image" Target="../media/image63.png"/><Relationship Id="rId7" Type="http://schemas.openxmlformats.org/officeDocument/2006/relationships/image" Target="../media/image48.png"/><Relationship Id="rId12"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64.jpg"/><Relationship Id="rId5" Type="http://schemas.openxmlformats.org/officeDocument/2006/relationships/image" Target="../media/image44.png"/><Relationship Id="rId10" Type="http://schemas.microsoft.com/office/2007/relationships/hdphoto" Target="../media/hdphoto7.wdp"/><Relationship Id="rId4" Type="http://schemas.microsoft.com/office/2007/relationships/hdphoto" Target="../media/hdphoto16.wdp"/><Relationship Id="rId9" Type="http://schemas.openxmlformats.org/officeDocument/2006/relationships/image" Target="../media/image51.png"/><Relationship Id="rId14" Type="http://schemas.openxmlformats.org/officeDocument/2006/relationships/image" Target="../media/image23.png"/></Relationships>
</file>

<file path=ppt/slides/_rels/slide5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3.png"/><Relationship Id="rId7" Type="http://schemas.openxmlformats.org/officeDocument/2006/relationships/image" Target="../media/image48.png"/><Relationship Id="rId12"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65.png"/><Relationship Id="rId5" Type="http://schemas.openxmlformats.org/officeDocument/2006/relationships/image" Target="../media/image44.png"/><Relationship Id="rId10" Type="http://schemas.microsoft.com/office/2007/relationships/hdphoto" Target="../media/hdphoto7.wdp"/><Relationship Id="rId4" Type="http://schemas.microsoft.com/office/2007/relationships/hdphoto" Target="../media/hdphoto16.wdp"/><Relationship Id="rId9" Type="http://schemas.openxmlformats.org/officeDocument/2006/relationships/image" Target="../media/image51.png"/></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3.png"/><Relationship Id="rId7" Type="http://schemas.openxmlformats.org/officeDocument/2006/relationships/image" Target="../media/image48.png"/><Relationship Id="rId12" Type="http://schemas.openxmlformats.org/officeDocument/2006/relationships/image" Target="../media/image66.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23.png"/><Relationship Id="rId5" Type="http://schemas.openxmlformats.org/officeDocument/2006/relationships/image" Target="../media/image44.png"/><Relationship Id="rId10" Type="http://schemas.microsoft.com/office/2007/relationships/hdphoto" Target="../media/hdphoto7.wdp"/><Relationship Id="rId4" Type="http://schemas.microsoft.com/office/2007/relationships/hdphoto" Target="../media/hdphoto16.wdp"/><Relationship Id="rId9" Type="http://schemas.openxmlformats.org/officeDocument/2006/relationships/image" Target="../media/image51.png"/></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3.png"/><Relationship Id="rId7" Type="http://schemas.openxmlformats.org/officeDocument/2006/relationships/image" Target="../media/image48.png"/><Relationship Id="rId12"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64.jpg"/><Relationship Id="rId5" Type="http://schemas.openxmlformats.org/officeDocument/2006/relationships/image" Target="../media/image44.png"/><Relationship Id="rId10" Type="http://schemas.microsoft.com/office/2007/relationships/hdphoto" Target="../media/hdphoto7.wdp"/><Relationship Id="rId4" Type="http://schemas.microsoft.com/office/2007/relationships/hdphoto" Target="../media/hdphoto16.wdp"/><Relationship Id="rId9"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3.png"/><Relationship Id="rId7"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67.png"/><Relationship Id="rId4" Type="http://schemas.microsoft.com/office/2007/relationships/hdphoto" Target="../media/hdphoto16.wdp"/><Relationship Id="rId9" Type="http://schemas.openxmlformats.org/officeDocument/2006/relationships/image" Target="../media/image23.png"/></Relationships>
</file>

<file path=ppt/slides/_rels/slide56.xml.rels><?xml version="1.0" encoding="UTF-8" standalone="yes"?>
<Relationships xmlns="http://schemas.openxmlformats.org/package/2006/relationships"><Relationship Id="rId8" Type="http://schemas.microsoft.com/office/2007/relationships/hdphoto" Target="../media/hdphoto17.wdp"/><Relationship Id="rId13" Type="http://schemas.openxmlformats.org/officeDocument/2006/relationships/image" Target="../media/image71.png"/><Relationship Id="rId3" Type="http://schemas.openxmlformats.org/officeDocument/2006/relationships/image" Target="../media/image8.png"/><Relationship Id="rId7" Type="http://schemas.openxmlformats.org/officeDocument/2006/relationships/image" Target="../media/image69.png"/><Relationship Id="rId12"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67.png"/><Relationship Id="rId5" Type="http://schemas.openxmlformats.org/officeDocument/2006/relationships/image" Target="../media/image43.png"/><Relationship Id="rId10" Type="http://schemas.openxmlformats.org/officeDocument/2006/relationships/image" Target="../media/image56.png"/><Relationship Id="rId4" Type="http://schemas.openxmlformats.org/officeDocument/2006/relationships/image" Target="../media/image5.png"/><Relationship Id="rId9"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microsoft.com/office/2007/relationships/hdphoto" Target="../media/hdphoto17.wdp"/><Relationship Id="rId13" Type="http://schemas.openxmlformats.org/officeDocument/2006/relationships/image" Target="../media/image73.png"/><Relationship Id="rId3" Type="http://schemas.openxmlformats.org/officeDocument/2006/relationships/image" Target="../media/image8.png"/><Relationship Id="rId7" Type="http://schemas.openxmlformats.org/officeDocument/2006/relationships/image" Target="../media/image69.png"/><Relationship Id="rId12" Type="http://schemas.openxmlformats.org/officeDocument/2006/relationships/image" Target="../media/image72.png"/><Relationship Id="rId17" Type="http://schemas.microsoft.com/office/2007/relationships/hdphoto" Target="../media/hdphoto19.wdp"/><Relationship Id="rId2" Type="http://schemas.openxmlformats.org/officeDocument/2006/relationships/image" Target="../media/image68.png"/><Relationship Id="rId16"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67.png"/><Relationship Id="rId5" Type="http://schemas.openxmlformats.org/officeDocument/2006/relationships/image" Target="../media/image43.png"/><Relationship Id="rId15" Type="http://schemas.microsoft.com/office/2007/relationships/hdphoto" Target="../media/hdphoto18.wdp"/><Relationship Id="rId10" Type="http://schemas.openxmlformats.org/officeDocument/2006/relationships/image" Target="../media/image56.png"/><Relationship Id="rId4" Type="http://schemas.openxmlformats.org/officeDocument/2006/relationships/image" Target="../media/image5.png"/><Relationship Id="rId9" Type="http://schemas.openxmlformats.org/officeDocument/2006/relationships/image" Target="../media/image48.png"/><Relationship Id="rId14" Type="http://schemas.openxmlformats.org/officeDocument/2006/relationships/image" Target="../media/image74.png"/></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6.png"/><Relationship Id="rId3" Type="http://schemas.openxmlformats.org/officeDocument/2006/relationships/image" Target="../media/image5.png"/><Relationship Id="rId7" Type="http://schemas.microsoft.com/office/2007/relationships/hdphoto" Target="../media/hdphoto17.wdp"/><Relationship Id="rId12" Type="http://schemas.microsoft.com/office/2007/relationships/hdphoto" Target="../media/hdphoto18.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44.png"/><Relationship Id="rId10" Type="http://schemas.openxmlformats.org/officeDocument/2006/relationships/image" Target="../media/image67.png"/><Relationship Id="rId4" Type="http://schemas.openxmlformats.org/officeDocument/2006/relationships/image" Target="../media/image43.png"/><Relationship Id="rId9" Type="http://schemas.openxmlformats.org/officeDocument/2006/relationships/image" Target="../media/image56.png"/></Relationships>
</file>

<file path=ppt/slides/_rels/slide5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6.png"/><Relationship Id="rId3" Type="http://schemas.openxmlformats.org/officeDocument/2006/relationships/image" Target="../media/image5.png"/><Relationship Id="rId7" Type="http://schemas.microsoft.com/office/2007/relationships/hdphoto" Target="../media/hdphoto17.wdp"/><Relationship Id="rId12" Type="http://schemas.microsoft.com/office/2007/relationships/hdphoto" Target="../media/hdphoto18.wdp"/><Relationship Id="rId2" Type="http://schemas.openxmlformats.org/officeDocument/2006/relationships/image" Target="../media/image8.png"/><Relationship Id="rId16"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44.png"/><Relationship Id="rId15" Type="http://schemas.microsoft.com/office/2007/relationships/hdphoto" Target="../media/hdphoto20.wdp"/><Relationship Id="rId10" Type="http://schemas.openxmlformats.org/officeDocument/2006/relationships/image" Target="../media/image67.png"/><Relationship Id="rId4" Type="http://schemas.openxmlformats.org/officeDocument/2006/relationships/image" Target="../media/image43.png"/><Relationship Id="rId9" Type="http://schemas.openxmlformats.org/officeDocument/2006/relationships/image" Target="../media/image56.pn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1.png"/><Relationship Id="rId4" Type="http://schemas.microsoft.com/office/2007/relationships/hdphoto" Target="../media/hdphoto1.wdp"/><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6.png"/><Relationship Id="rId3" Type="http://schemas.openxmlformats.org/officeDocument/2006/relationships/image" Target="../media/image5.png"/><Relationship Id="rId7" Type="http://schemas.microsoft.com/office/2007/relationships/hdphoto" Target="../media/hdphoto17.wdp"/><Relationship Id="rId12" Type="http://schemas.microsoft.com/office/2007/relationships/hdphoto" Target="../media/hdphoto18.wdp"/><Relationship Id="rId17" Type="http://schemas.openxmlformats.org/officeDocument/2006/relationships/image" Target="../media/image82.jpeg"/><Relationship Id="rId2" Type="http://schemas.openxmlformats.org/officeDocument/2006/relationships/image" Target="../media/image8.png"/><Relationship Id="rId16"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44.png"/><Relationship Id="rId15" Type="http://schemas.openxmlformats.org/officeDocument/2006/relationships/image" Target="../media/image80.png"/><Relationship Id="rId10" Type="http://schemas.openxmlformats.org/officeDocument/2006/relationships/image" Target="../media/image67.png"/><Relationship Id="rId4" Type="http://schemas.openxmlformats.org/officeDocument/2006/relationships/image" Target="../media/image43.png"/><Relationship Id="rId9" Type="http://schemas.openxmlformats.org/officeDocument/2006/relationships/image" Target="../media/image56.png"/><Relationship Id="rId14" Type="http://schemas.openxmlformats.org/officeDocument/2006/relationships/image" Target="../media/image79.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6.png"/><Relationship Id="rId18" Type="http://schemas.openxmlformats.org/officeDocument/2006/relationships/image" Target="../media/image78.png"/><Relationship Id="rId3" Type="http://schemas.openxmlformats.org/officeDocument/2006/relationships/image" Target="../media/image5.png"/><Relationship Id="rId7" Type="http://schemas.microsoft.com/office/2007/relationships/hdphoto" Target="../media/hdphoto17.wdp"/><Relationship Id="rId12" Type="http://schemas.microsoft.com/office/2007/relationships/hdphoto" Target="../media/hdphoto18.wdp"/><Relationship Id="rId17" Type="http://schemas.openxmlformats.org/officeDocument/2006/relationships/image" Target="../media/image82.jpeg"/><Relationship Id="rId2" Type="http://schemas.openxmlformats.org/officeDocument/2006/relationships/image" Target="../media/image8.png"/><Relationship Id="rId16"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44.png"/><Relationship Id="rId15" Type="http://schemas.openxmlformats.org/officeDocument/2006/relationships/image" Target="../media/image80.png"/><Relationship Id="rId10" Type="http://schemas.openxmlformats.org/officeDocument/2006/relationships/image" Target="../media/image67.png"/><Relationship Id="rId4" Type="http://schemas.openxmlformats.org/officeDocument/2006/relationships/image" Target="../media/image43.png"/><Relationship Id="rId9" Type="http://schemas.openxmlformats.org/officeDocument/2006/relationships/image" Target="../media/image56.png"/><Relationship Id="rId14" Type="http://schemas.openxmlformats.org/officeDocument/2006/relationships/image" Target="../media/image79.png"/></Relationships>
</file>

<file path=ppt/slides/_rels/slide6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microsoft.com/office/2007/relationships/hdphoto" Target="../media/hdphoto17.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3.png"/><Relationship Id="rId9" Type="http://schemas.openxmlformats.org/officeDocument/2006/relationships/image" Target="../media/image56.png"/></Relationships>
</file>

<file path=ppt/slides/_rels/slide6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5.png"/><Relationship Id="rId12" Type="http://schemas.microsoft.com/office/2007/relationships/hdphoto" Target="../media/hdphoto19.wdp"/><Relationship Id="rId2" Type="http://schemas.openxmlformats.org/officeDocument/2006/relationships/image" Target="../media/image8.png"/><Relationship Id="rId1" Type="http://schemas.openxmlformats.org/officeDocument/2006/relationships/slideLayout" Target="../slideLayouts/slideLayout7.xml"/><Relationship Id="rId6" Type="http://schemas.microsoft.com/office/2007/relationships/hdphoto" Target="../media/hdphoto21.wdp"/><Relationship Id="rId11" Type="http://schemas.openxmlformats.org/officeDocument/2006/relationships/image" Target="../media/image75.png"/><Relationship Id="rId5" Type="http://schemas.openxmlformats.org/officeDocument/2006/relationships/image" Target="../media/image83.png"/><Relationship Id="rId10" Type="http://schemas.openxmlformats.org/officeDocument/2006/relationships/image" Target="../media/image67.png"/><Relationship Id="rId4" Type="http://schemas.openxmlformats.org/officeDocument/2006/relationships/image" Target="../media/image43.png"/><Relationship Id="rId9" Type="http://schemas.openxmlformats.org/officeDocument/2006/relationships/image" Target="../media/image56.png"/></Relationships>
</file>

<file path=ppt/slides/_rels/slide6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5.png"/><Relationship Id="rId12" Type="http://schemas.microsoft.com/office/2007/relationships/hdphoto" Target="../media/hdphoto19.wdp"/><Relationship Id="rId2" Type="http://schemas.openxmlformats.org/officeDocument/2006/relationships/image" Target="../media/image8.png"/><Relationship Id="rId1" Type="http://schemas.openxmlformats.org/officeDocument/2006/relationships/slideLayout" Target="../slideLayouts/slideLayout7.xml"/><Relationship Id="rId6" Type="http://schemas.microsoft.com/office/2007/relationships/hdphoto" Target="../media/hdphoto21.wdp"/><Relationship Id="rId11" Type="http://schemas.openxmlformats.org/officeDocument/2006/relationships/image" Target="../media/image75.png"/><Relationship Id="rId5" Type="http://schemas.openxmlformats.org/officeDocument/2006/relationships/image" Target="../media/image83.png"/><Relationship Id="rId10" Type="http://schemas.openxmlformats.org/officeDocument/2006/relationships/image" Target="../media/image67.png"/><Relationship Id="rId4" Type="http://schemas.openxmlformats.org/officeDocument/2006/relationships/image" Target="../media/image43.png"/><Relationship Id="rId9" Type="http://schemas.openxmlformats.org/officeDocument/2006/relationships/image" Target="../media/image56.png"/></Relationships>
</file>

<file path=ppt/slides/_rels/slide6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5.png"/><Relationship Id="rId12" Type="http://schemas.microsoft.com/office/2007/relationships/hdphoto" Target="../media/hdphoto19.wdp"/><Relationship Id="rId2" Type="http://schemas.openxmlformats.org/officeDocument/2006/relationships/image" Target="../media/image8.png"/><Relationship Id="rId1" Type="http://schemas.openxmlformats.org/officeDocument/2006/relationships/slideLayout" Target="../slideLayouts/slideLayout7.xml"/><Relationship Id="rId6" Type="http://schemas.microsoft.com/office/2007/relationships/hdphoto" Target="../media/hdphoto21.wdp"/><Relationship Id="rId11" Type="http://schemas.openxmlformats.org/officeDocument/2006/relationships/image" Target="../media/image75.png"/><Relationship Id="rId5" Type="http://schemas.openxmlformats.org/officeDocument/2006/relationships/image" Target="../media/image83.png"/><Relationship Id="rId10" Type="http://schemas.openxmlformats.org/officeDocument/2006/relationships/image" Target="../media/image67.png"/><Relationship Id="rId4" Type="http://schemas.openxmlformats.org/officeDocument/2006/relationships/image" Target="../media/image43.png"/><Relationship Id="rId9" Type="http://schemas.openxmlformats.org/officeDocument/2006/relationships/image" Target="../media/image56.png"/></Relationships>
</file>

<file path=ppt/slides/_rels/slide66.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76.png"/><Relationship Id="rId3" Type="http://schemas.microsoft.com/office/2007/relationships/hdphoto" Target="../media/hdphoto19.wdp"/><Relationship Id="rId7" Type="http://schemas.openxmlformats.org/officeDocument/2006/relationships/image" Target="../media/image83.png"/><Relationship Id="rId12" Type="http://schemas.openxmlformats.org/officeDocument/2006/relationships/image" Target="../media/image67.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56.png"/><Relationship Id="rId5" Type="http://schemas.openxmlformats.org/officeDocument/2006/relationships/image" Target="../media/image5.png"/><Relationship Id="rId10"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45.png"/></Relationships>
</file>

<file path=ppt/slides/_rels/slide67.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76.png"/><Relationship Id="rId3" Type="http://schemas.microsoft.com/office/2007/relationships/hdphoto" Target="../media/hdphoto19.wdp"/><Relationship Id="rId7" Type="http://schemas.openxmlformats.org/officeDocument/2006/relationships/image" Target="../media/image83.png"/><Relationship Id="rId12" Type="http://schemas.openxmlformats.org/officeDocument/2006/relationships/image" Target="../media/image67.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56.png"/><Relationship Id="rId5" Type="http://schemas.openxmlformats.org/officeDocument/2006/relationships/image" Target="../media/image5.png"/><Relationship Id="rId10"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45.png"/><Relationship Id="rId14" Type="http://schemas.openxmlformats.org/officeDocument/2006/relationships/image" Target="../media/image78.png"/></Relationships>
</file>

<file path=ppt/slides/_rels/slide68.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84.png"/><Relationship Id="rId3" Type="http://schemas.microsoft.com/office/2007/relationships/hdphoto" Target="../media/hdphoto19.wdp"/><Relationship Id="rId7" Type="http://schemas.openxmlformats.org/officeDocument/2006/relationships/image" Target="../media/image83.png"/><Relationship Id="rId12" Type="http://schemas.openxmlformats.org/officeDocument/2006/relationships/image" Target="../media/image67.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56.png"/><Relationship Id="rId5" Type="http://schemas.openxmlformats.org/officeDocument/2006/relationships/image" Target="../media/image5.png"/><Relationship Id="rId10"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45.png"/></Relationships>
</file>

<file path=ppt/slides/_rels/slide69.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image" Target="../media/image77.png"/><Relationship Id="rId3" Type="http://schemas.microsoft.com/office/2007/relationships/hdphoto" Target="../media/hdphoto19.wdp"/><Relationship Id="rId7" Type="http://schemas.openxmlformats.org/officeDocument/2006/relationships/image" Target="../media/image83.png"/><Relationship Id="rId12" Type="http://schemas.openxmlformats.org/officeDocument/2006/relationships/image" Target="../media/image67.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56.png"/><Relationship Id="rId5" Type="http://schemas.openxmlformats.org/officeDocument/2006/relationships/image" Target="../media/image5.png"/><Relationship Id="rId10" Type="http://schemas.openxmlformats.org/officeDocument/2006/relationships/image" Target="../media/image48.png"/><Relationship Id="rId4" Type="http://schemas.openxmlformats.org/officeDocument/2006/relationships/image" Target="../media/image8.png"/><Relationship Id="rId9" Type="http://schemas.openxmlformats.org/officeDocument/2006/relationships/image" Target="../media/image45.png"/><Relationship Id="rId14" Type="http://schemas.microsoft.com/office/2007/relationships/hdphoto" Target="../media/hdphoto20.wdp"/></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8.png"/></Relationships>
</file>

<file path=ppt/slides/_rels/slide7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7.xml"/><Relationship Id="rId6" Type="http://schemas.microsoft.com/office/2007/relationships/hdphoto" Target="../media/hdphoto21.wdp"/><Relationship Id="rId11" Type="http://schemas.openxmlformats.org/officeDocument/2006/relationships/image" Target="../media/image50.png"/><Relationship Id="rId5" Type="http://schemas.openxmlformats.org/officeDocument/2006/relationships/image" Target="../media/image83.png"/><Relationship Id="rId10" Type="http://schemas.openxmlformats.org/officeDocument/2006/relationships/image" Target="../media/image67.png"/><Relationship Id="rId4" Type="http://schemas.openxmlformats.org/officeDocument/2006/relationships/image" Target="../media/image43.png"/><Relationship Id="rId9" Type="http://schemas.openxmlformats.org/officeDocument/2006/relationships/image" Target="../media/image56.png"/></Relationships>
</file>

<file path=ppt/slides/_rels/slide7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36.png"/><Relationship Id="rId7" Type="http://schemas.openxmlformats.org/officeDocument/2006/relationships/image" Target="../media/image8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35.png"/><Relationship Id="rId5" Type="http://schemas.openxmlformats.org/officeDocument/2006/relationships/image" Target="../media/image43.png"/><Relationship Id="rId10" Type="http://schemas.openxmlformats.org/officeDocument/2006/relationships/image" Target="../media/image56.png"/><Relationship Id="rId4" Type="http://schemas.microsoft.com/office/2007/relationships/hdphoto" Target="../media/hdphoto5.wdp"/><Relationship Id="rId9" Type="http://schemas.openxmlformats.org/officeDocument/2006/relationships/image" Target="../media/image48.png"/></Relationships>
</file>

<file path=ppt/slides/_rels/slide7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36.png"/><Relationship Id="rId7" Type="http://schemas.openxmlformats.org/officeDocument/2006/relationships/image" Target="../media/image8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6.png"/><Relationship Id="rId4" Type="http://schemas.microsoft.com/office/2007/relationships/hdphoto" Target="../media/hdphoto5.wdp"/><Relationship Id="rId9" Type="http://schemas.openxmlformats.org/officeDocument/2006/relationships/image" Target="../media/image48.png"/></Relationships>
</file>

<file path=ppt/slides/_rels/slide73.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36.png"/><Relationship Id="rId7" Type="http://schemas.openxmlformats.org/officeDocument/2006/relationships/image" Target="../media/image8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6.png"/><Relationship Id="rId4" Type="http://schemas.microsoft.com/office/2007/relationships/hdphoto" Target="../media/hdphoto5.wdp"/><Relationship Id="rId9" Type="http://schemas.openxmlformats.org/officeDocument/2006/relationships/image" Target="../media/image48.png"/></Relationships>
</file>

<file path=ppt/slides/_rels/slide74.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36.png"/><Relationship Id="rId7" Type="http://schemas.openxmlformats.org/officeDocument/2006/relationships/image" Target="../media/image8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6.png"/><Relationship Id="rId4" Type="http://schemas.microsoft.com/office/2007/relationships/hdphoto" Target="../media/hdphoto5.wdp"/><Relationship Id="rId9" Type="http://schemas.openxmlformats.org/officeDocument/2006/relationships/image" Target="../media/image48.png"/></Relationships>
</file>

<file path=ppt/slides/_rels/slide75.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36.png"/><Relationship Id="rId7" Type="http://schemas.openxmlformats.org/officeDocument/2006/relationships/image" Target="../media/image8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6.png"/><Relationship Id="rId4" Type="http://schemas.microsoft.com/office/2007/relationships/hdphoto" Target="../media/hdphoto5.wdp"/><Relationship Id="rId9" Type="http://schemas.openxmlformats.org/officeDocument/2006/relationships/image" Target="../media/image48.png"/></Relationships>
</file>

<file path=ppt/slides/_rels/slide7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36.png"/><Relationship Id="rId7" Type="http://schemas.openxmlformats.org/officeDocument/2006/relationships/image" Target="../media/image8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56.png"/><Relationship Id="rId4" Type="http://schemas.microsoft.com/office/2007/relationships/hdphoto" Target="../media/hdphoto5.wdp"/><Relationship Id="rId9"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jpeg"/><Relationship Id="rId7" Type="http://schemas.openxmlformats.org/officeDocument/2006/relationships/image" Target="../media/image88.png"/><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0.png"/><Relationship Id="rId4" Type="http://schemas.openxmlformats.org/officeDocument/2006/relationships/image" Target="../media/image39.jpeg"/><Relationship Id="rId9" Type="http://schemas.openxmlformats.org/officeDocument/2006/relationships/image" Target="../media/image89.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8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0.png"/><Relationship Id="rId7" Type="http://schemas.openxmlformats.org/officeDocument/2006/relationships/image" Target="../media/image8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7.png"/><Relationship Id="rId10" Type="http://schemas.microsoft.com/office/2007/relationships/hdphoto" Target="../media/hdphoto22.wdp"/><Relationship Id="rId4" Type="http://schemas.openxmlformats.org/officeDocument/2006/relationships/image" Target="../media/image5.png"/><Relationship Id="rId9" Type="http://schemas.openxmlformats.org/officeDocument/2006/relationships/image" Target="../media/image91.png"/></Relationships>
</file>

<file path=ppt/slides/_rels/slide8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png"/><Relationship Id="rId7" Type="http://schemas.openxmlformats.org/officeDocument/2006/relationships/image" Target="../media/image87.png"/><Relationship Id="rId12" Type="http://schemas.microsoft.com/office/2007/relationships/hdphoto" Target="../media/hdphoto22.wdp"/><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1.png"/><Relationship Id="rId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92.png"/><Relationship Id="rId9"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4.png"/><Relationship Id="rId7" Type="http://schemas.openxmlformats.org/officeDocument/2006/relationships/image" Target="../media/image8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7.png"/><Relationship Id="rId10" Type="http://schemas.microsoft.com/office/2007/relationships/hdphoto" Target="../media/hdphoto22.wdp"/><Relationship Id="rId4" Type="http://schemas.openxmlformats.org/officeDocument/2006/relationships/image" Target="../media/image5.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8" Type="http://schemas.openxmlformats.org/officeDocument/2006/relationships/image" Target="../media/image87.png"/><Relationship Id="rId13" Type="http://schemas.microsoft.com/office/2007/relationships/hdphoto" Target="../media/hdphoto23.wdp"/><Relationship Id="rId3" Type="http://schemas.openxmlformats.org/officeDocument/2006/relationships/image" Target="../media/image8.png"/><Relationship Id="rId7" Type="http://schemas.openxmlformats.org/officeDocument/2006/relationships/image" Target="../media/image5.png"/><Relationship Id="rId12"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88.png"/><Relationship Id="rId5" Type="http://schemas.openxmlformats.org/officeDocument/2006/relationships/image" Target="../media/image97.png"/><Relationship Id="rId10" Type="http://schemas.openxmlformats.org/officeDocument/2006/relationships/image" Target="../media/image89.png"/><Relationship Id="rId4" Type="http://schemas.openxmlformats.org/officeDocument/2006/relationships/image" Target="../media/image96.png"/><Relationship Id="rId9" Type="http://schemas.openxmlformats.org/officeDocument/2006/relationships/image" Target="../media/image86.png"/></Relationships>
</file>

<file path=ppt/slides/_rels/slide8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00.png"/><Relationship Id="rId7" Type="http://schemas.openxmlformats.org/officeDocument/2006/relationships/image" Target="../media/image86.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87.png"/><Relationship Id="rId11" Type="http://schemas.microsoft.com/office/2007/relationships/hdphoto" Target="../media/hdphoto23.wdp"/><Relationship Id="rId5" Type="http://schemas.openxmlformats.org/officeDocument/2006/relationships/image" Target="../media/image5.png"/><Relationship Id="rId10" Type="http://schemas.openxmlformats.org/officeDocument/2006/relationships/image" Target="../media/image99.png"/><Relationship Id="rId4" Type="http://schemas.openxmlformats.org/officeDocument/2006/relationships/image" Target="../media/image8.png"/><Relationship Id="rId9" Type="http://schemas.openxmlformats.org/officeDocument/2006/relationships/image" Target="../media/image88.png"/></Relationships>
</file>

<file path=ppt/slides/_rels/slide8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00.png"/><Relationship Id="rId7" Type="http://schemas.openxmlformats.org/officeDocument/2006/relationships/image" Target="../media/image86.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87.png"/><Relationship Id="rId11" Type="http://schemas.microsoft.com/office/2007/relationships/hdphoto" Target="../media/hdphoto23.wdp"/><Relationship Id="rId5" Type="http://schemas.openxmlformats.org/officeDocument/2006/relationships/image" Target="../media/image5.png"/><Relationship Id="rId10" Type="http://schemas.openxmlformats.org/officeDocument/2006/relationships/image" Target="../media/image99.png"/><Relationship Id="rId4" Type="http://schemas.openxmlformats.org/officeDocument/2006/relationships/image" Target="../media/image8.png"/><Relationship Id="rId9" Type="http://schemas.openxmlformats.org/officeDocument/2006/relationships/image" Target="../media/image88.png"/></Relationships>
</file>

<file path=ppt/slides/_rels/slide8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00.png"/><Relationship Id="rId7" Type="http://schemas.openxmlformats.org/officeDocument/2006/relationships/image" Target="../media/image86.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87.png"/><Relationship Id="rId11" Type="http://schemas.microsoft.com/office/2007/relationships/hdphoto" Target="../media/hdphoto23.wdp"/><Relationship Id="rId5" Type="http://schemas.openxmlformats.org/officeDocument/2006/relationships/image" Target="../media/image5.png"/><Relationship Id="rId10" Type="http://schemas.openxmlformats.org/officeDocument/2006/relationships/image" Target="../media/image99.png"/><Relationship Id="rId4" Type="http://schemas.openxmlformats.org/officeDocument/2006/relationships/image" Target="../media/image8.png"/><Relationship Id="rId9" Type="http://schemas.openxmlformats.org/officeDocument/2006/relationships/image" Target="../media/image88.png"/></Relationships>
</file>

<file path=ppt/slides/_rels/slide8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00.png"/><Relationship Id="rId7" Type="http://schemas.openxmlformats.org/officeDocument/2006/relationships/image" Target="../media/image86.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87.png"/><Relationship Id="rId11" Type="http://schemas.microsoft.com/office/2007/relationships/hdphoto" Target="../media/hdphoto23.wdp"/><Relationship Id="rId5" Type="http://schemas.openxmlformats.org/officeDocument/2006/relationships/image" Target="../media/image5.png"/><Relationship Id="rId10" Type="http://schemas.openxmlformats.org/officeDocument/2006/relationships/image" Target="../media/image99.png"/><Relationship Id="rId4" Type="http://schemas.openxmlformats.org/officeDocument/2006/relationships/image" Target="../media/image8.png"/><Relationship Id="rId9" Type="http://schemas.openxmlformats.org/officeDocument/2006/relationships/image" Target="../media/image88.png"/></Relationships>
</file>

<file path=ppt/slides/_rels/slide8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00.png"/><Relationship Id="rId7" Type="http://schemas.openxmlformats.org/officeDocument/2006/relationships/image" Target="../media/image86.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87.png"/><Relationship Id="rId11" Type="http://schemas.microsoft.com/office/2007/relationships/hdphoto" Target="../media/hdphoto23.wdp"/><Relationship Id="rId5" Type="http://schemas.openxmlformats.org/officeDocument/2006/relationships/image" Target="../media/image5.png"/><Relationship Id="rId10" Type="http://schemas.openxmlformats.org/officeDocument/2006/relationships/image" Target="../media/image99.png"/><Relationship Id="rId4" Type="http://schemas.openxmlformats.org/officeDocument/2006/relationships/image" Target="../media/image8.png"/><Relationship Id="rId9" Type="http://schemas.openxmlformats.org/officeDocument/2006/relationships/image" Target="../media/image88.png"/></Relationships>
</file>

<file path=ppt/slides/_rels/slide8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1.png"/><Relationship Id="rId7" Type="http://schemas.openxmlformats.org/officeDocument/2006/relationships/image" Target="../media/image8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15.png"/><Relationship Id="rId5" Type="http://schemas.openxmlformats.org/officeDocument/2006/relationships/image" Target="../media/image86.png"/><Relationship Id="rId10" Type="http://schemas.openxmlformats.org/officeDocument/2006/relationships/image" Target="../media/image103.png"/><Relationship Id="rId4" Type="http://schemas.microsoft.com/office/2007/relationships/hdphoto" Target="../media/hdphoto24.wdp"/><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5.png"/><Relationship Id="rId7" Type="http://schemas.openxmlformats.org/officeDocument/2006/relationships/image" Target="../media/image86.png"/><Relationship Id="rId2"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24.wdp"/><Relationship Id="rId11" Type="http://schemas.openxmlformats.org/officeDocument/2006/relationships/image" Target="../media/image15.png"/><Relationship Id="rId5" Type="http://schemas.openxmlformats.org/officeDocument/2006/relationships/image" Target="../media/image101.png"/><Relationship Id="rId10" Type="http://schemas.openxmlformats.org/officeDocument/2006/relationships/image" Target="../media/image102.png"/><Relationship Id="rId4" Type="http://schemas.openxmlformats.org/officeDocument/2006/relationships/image" Target="../media/image5.png"/><Relationship Id="rId9" Type="http://schemas.openxmlformats.org/officeDocument/2006/relationships/image" Target="../media/image88.png"/></Relationships>
</file>

<file path=ppt/slides/_rels/slide9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png"/><Relationship Id="rId7" Type="http://schemas.openxmlformats.org/officeDocument/2006/relationships/image" Target="../media/image8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86.png"/><Relationship Id="rId5" Type="http://schemas.microsoft.com/office/2007/relationships/hdphoto" Target="../media/hdphoto24.wdp"/><Relationship Id="rId10" Type="http://schemas.openxmlformats.org/officeDocument/2006/relationships/image" Target="../media/image15.png"/><Relationship Id="rId4" Type="http://schemas.openxmlformats.org/officeDocument/2006/relationships/image" Target="../media/image101.png"/><Relationship Id="rId9" Type="http://schemas.openxmlformats.org/officeDocument/2006/relationships/image" Target="../media/image102.png"/></Relationships>
</file>

<file path=ppt/slides/_rels/slide9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png"/><Relationship Id="rId7" Type="http://schemas.openxmlformats.org/officeDocument/2006/relationships/image" Target="../media/image8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86.png"/><Relationship Id="rId5" Type="http://schemas.microsoft.com/office/2007/relationships/hdphoto" Target="../media/hdphoto24.wdp"/><Relationship Id="rId10" Type="http://schemas.openxmlformats.org/officeDocument/2006/relationships/image" Target="../media/image15.png"/><Relationship Id="rId4" Type="http://schemas.openxmlformats.org/officeDocument/2006/relationships/image" Target="../media/image101.png"/><Relationship Id="rId9" Type="http://schemas.openxmlformats.org/officeDocument/2006/relationships/image" Target="../media/image102.png"/></Relationships>
</file>

<file path=ppt/slides/_rels/slide9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png"/><Relationship Id="rId7" Type="http://schemas.openxmlformats.org/officeDocument/2006/relationships/image" Target="../media/image89.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86.png"/><Relationship Id="rId5" Type="http://schemas.microsoft.com/office/2007/relationships/hdphoto" Target="../media/hdphoto24.wdp"/><Relationship Id="rId10" Type="http://schemas.openxmlformats.org/officeDocument/2006/relationships/image" Target="../media/image15.png"/><Relationship Id="rId4" Type="http://schemas.openxmlformats.org/officeDocument/2006/relationships/image" Target="../media/image101.png"/><Relationship Id="rId9" Type="http://schemas.openxmlformats.org/officeDocument/2006/relationships/image" Target="../media/image102.png"/></Relationships>
</file>

<file path=ppt/slides/_rels/slide9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png"/><Relationship Id="rId7" Type="http://schemas.openxmlformats.org/officeDocument/2006/relationships/image" Target="../media/image89.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86.png"/><Relationship Id="rId5" Type="http://schemas.microsoft.com/office/2007/relationships/hdphoto" Target="../media/hdphoto24.wdp"/><Relationship Id="rId10" Type="http://schemas.openxmlformats.org/officeDocument/2006/relationships/image" Target="../media/image15.png"/><Relationship Id="rId4" Type="http://schemas.openxmlformats.org/officeDocument/2006/relationships/image" Target="../media/image101.png"/><Relationship Id="rId9" Type="http://schemas.openxmlformats.org/officeDocument/2006/relationships/image" Target="../media/image102.png"/></Relationships>
</file>

<file path=ppt/slides/_rels/slide9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png"/><Relationship Id="rId7" Type="http://schemas.openxmlformats.org/officeDocument/2006/relationships/image" Target="../media/image89.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86.png"/><Relationship Id="rId5" Type="http://schemas.microsoft.com/office/2007/relationships/hdphoto" Target="../media/hdphoto24.wdp"/><Relationship Id="rId10" Type="http://schemas.openxmlformats.org/officeDocument/2006/relationships/image" Target="../media/image15.png"/><Relationship Id="rId4" Type="http://schemas.openxmlformats.org/officeDocument/2006/relationships/image" Target="../media/image101.png"/><Relationship Id="rId9" Type="http://schemas.openxmlformats.org/officeDocument/2006/relationships/image" Target="../media/image102.png"/></Relationships>
</file>

<file path=ppt/slides/_rels/slide96.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15.png"/><Relationship Id="rId3" Type="http://schemas.openxmlformats.org/officeDocument/2006/relationships/image" Target="../media/image107.png"/><Relationship Id="rId7" Type="http://schemas.openxmlformats.org/officeDocument/2006/relationships/image" Target="../media/image101.png"/><Relationship Id="rId12" Type="http://schemas.openxmlformats.org/officeDocument/2006/relationships/image" Target="../media/image102.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8.png"/><Relationship Id="rId5" Type="http://schemas.openxmlformats.org/officeDocument/2006/relationships/image" Target="../media/image109.png"/><Relationship Id="rId10" Type="http://schemas.openxmlformats.org/officeDocument/2006/relationships/image" Target="../media/image89.png"/><Relationship Id="rId4" Type="http://schemas.openxmlformats.org/officeDocument/2006/relationships/image" Target="../media/image108.png"/><Relationship Id="rId9" Type="http://schemas.openxmlformats.org/officeDocument/2006/relationships/image" Target="../media/image86.png"/></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10.png"/><Relationship Id="rId7" Type="http://schemas.openxmlformats.org/officeDocument/2006/relationships/image" Target="../media/image86.png"/><Relationship Id="rId2" Type="http://schemas.openxmlformats.org/officeDocument/2006/relationships/image" Target="../media/image106.png"/><Relationship Id="rId1" Type="http://schemas.openxmlformats.org/officeDocument/2006/relationships/slideLayout" Target="../slideLayouts/slideLayout7.xml"/><Relationship Id="rId6" Type="http://schemas.microsoft.com/office/2007/relationships/hdphoto" Target="../media/hdphoto24.wdp"/><Relationship Id="rId11" Type="http://schemas.openxmlformats.org/officeDocument/2006/relationships/image" Target="../media/image15.png"/><Relationship Id="rId5" Type="http://schemas.openxmlformats.org/officeDocument/2006/relationships/image" Target="../media/image101.png"/><Relationship Id="rId10" Type="http://schemas.openxmlformats.org/officeDocument/2006/relationships/image" Target="../media/image102.png"/><Relationship Id="rId4" Type="http://schemas.openxmlformats.org/officeDocument/2006/relationships/image" Target="../media/image5.png"/><Relationship Id="rId9" Type="http://schemas.openxmlformats.org/officeDocument/2006/relationships/image" Target="../media/image88.png"/></Relationships>
</file>

<file path=ppt/slides/_rels/slide9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png"/><Relationship Id="rId7" Type="http://schemas.openxmlformats.org/officeDocument/2006/relationships/image" Target="../media/image89.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86.png"/><Relationship Id="rId5" Type="http://schemas.microsoft.com/office/2007/relationships/hdphoto" Target="../media/hdphoto24.wdp"/><Relationship Id="rId10" Type="http://schemas.openxmlformats.org/officeDocument/2006/relationships/image" Target="../media/image15.png"/><Relationship Id="rId4" Type="http://schemas.openxmlformats.org/officeDocument/2006/relationships/image" Target="../media/image101.png"/><Relationship Id="rId9" Type="http://schemas.openxmlformats.org/officeDocument/2006/relationships/image" Target="../media/image102.png"/></Relationships>
</file>

<file path=ppt/slides/_rels/slide9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06.png"/><Relationship Id="rId7" Type="http://schemas.microsoft.com/office/2007/relationships/hdphoto" Target="../media/hdphoto24.wdp"/><Relationship Id="rId12" Type="http://schemas.openxmlformats.org/officeDocument/2006/relationships/image" Target="../media/image15.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2.png"/><Relationship Id="rId5" Type="http://schemas.openxmlformats.org/officeDocument/2006/relationships/image" Target="../media/image5.png"/><Relationship Id="rId10" Type="http://schemas.openxmlformats.org/officeDocument/2006/relationships/image" Target="../media/image88.png"/><Relationship Id="rId4" Type="http://schemas.openxmlformats.org/officeDocument/2006/relationships/image" Target="../media/image112.png"/><Relationship Id="rId9"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p:txBody>
          <a:bodyPr/>
          <a:lstStyle/>
          <a:p>
            <a:pPr eaLnBrk="1" hangingPunct="1"/>
            <a:r>
              <a:rPr lang="fr-FR" altLang="fr-FR" dirty="0"/>
              <a:t>Chapitre 6</a:t>
            </a:r>
          </a:p>
          <a:p>
            <a:pPr eaLnBrk="1" hangingPunct="1"/>
            <a:r>
              <a:rPr lang="fr-FR" altLang="fr-FR" dirty="0" err="1"/>
              <a:t>DataLab</a:t>
            </a:r>
            <a:endParaRPr lang="fr-FR" altLang="fr-FR" dirty="0"/>
          </a:p>
        </p:txBody>
      </p:sp>
      <p:sp>
        <p:nvSpPr>
          <p:cNvPr id="3" name="ZoneTexte 2"/>
          <p:cNvSpPr txBox="1"/>
          <p:nvPr/>
        </p:nvSpPr>
        <p:spPr>
          <a:xfrm>
            <a:off x="3575720" y="2132857"/>
            <a:ext cx="5104924" cy="646331"/>
          </a:xfrm>
          <a:prstGeom prst="rect">
            <a:avLst/>
          </a:prstGeom>
          <a:noFill/>
        </p:spPr>
        <p:txBody>
          <a:bodyPr wrap="none" rtlCol="0">
            <a:spAutoFit/>
          </a:bodyPr>
          <a:lstStyle/>
          <a:p>
            <a:r>
              <a:rPr lang="fr-FR" sz="3600" dirty="0"/>
              <a:t>Master Data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à coins arrondis 62"/>
          <p:cNvSpPr/>
          <p:nvPr/>
        </p:nvSpPr>
        <p:spPr bwMode="auto">
          <a:xfrm>
            <a:off x="4222875" y="2229479"/>
            <a:ext cx="4287383" cy="1994177"/>
          </a:xfrm>
          <a:prstGeom prst="roundRect">
            <a:avLst>
              <a:gd name="adj" fmla="val 7321"/>
            </a:avLst>
          </a:prstGeom>
          <a:solidFill>
            <a:schemeClr val="bg1"/>
          </a:solidFill>
          <a:ln w="2857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987425" lvl="0">
              <a:spcAft>
                <a:spcPts val="600"/>
              </a:spcAft>
            </a:pPr>
            <a:r>
              <a:rPr lang="fr-FR" dirty="0">
                <a:solidFill>
                  <a:srgbClr val="000000">
                    <a:lumMod val="65000"/>
                    <a:lumOff val="35000"/>
                  </a:srgbClr>
                </a:solidFill>
                <a:latin typeface="Calibri" panose="020F0502020204030204" pitchFamily="34" charset="0"/>
              </a:rPr>
              <a:t>Les données d’un ou plusieurs DataSpaces peuvent alimenter un espace DataLab.</a:t>
            </a:r>
          </a:p>
          <a:p>
            <a:pPr marL="987425" lvl="0">
              <a:spcAft>
                <a:spcPts val="600"/>
              </a:spcAft>
            </a:pPr>
            <a:r>
              <a:rPr lang="fr-FR" dirty="0">
                <a:solidFill>
                  <a:srgbClr val="000000">
                    <a:lumMod val="65000"/>
                    <a:lumOff val="35000"/>
                  </a:srgbClr>
                </a:solidFill>
                <a:latin typeface="Calibri" panose="020F0502020204030204" pitchFamily="34" charset="0"/>
              </a:rPr>
              <a:t>Dans ce cas,</a:t>
            </a:r>
            <a:r>
              <a:rPr lang="fr-FR" b="1" dirty="0">
                <a:solidFill>
                  <a:srgbClr val="000000">
                    <a:lumMod val="65000"/>
                    <a:lumOff val="35000"/>
                  </a:srgbClr>
                </a:solidFill>
                <a:latin typeface="Calibri" panose="020F0502020204030204" pitchFamily="34" charset="0"/>
              </a:rPr>
              <a:t> </a:t>
            </a:r>
            <a:r>
              <a:rPr lang="fr-FR" dirty="0">
                <a:solidFill>
                  <a:srgbClr val="000000">
                    <a:lumMod val="65000"/>
                    <a:lumOff val="35000"/>
                  </a:srgbClr>
                </a:solidFill>
                <a:latin typeface="Calibri" panose="020F0502020204030204" pitchFamily="34" charset="0"/>
              </a:rPr>
              <a:t>l’alimentation est faite avec </a:t>
            </a:r>
            <a:r>
              <a:rPr lang="fr-FR" b="1" dirty="0">
                <a:solidFill>
                  <a:schemeClr val="accent1"/>
                </a:solidFill>
                <a:latin typeface="Calibri" panose="020F0502020204030204" pitchFamily="34" charset="0"/>
              </a:rPr>
              <a:t>une prise d’image des données à un instant T.</a:t>
            </a:r>
          </a:p>
        </p:txBody>
      </p:sp>
      <p:sp>
        <p:nvSpPr>
          <p:cNvPr id="47" name="Titre 46"/>
          <p:cNvSpPr>
            <a:spLocks noGrp="1"/>
          </p:cNvSpPr>
          <p:nvPr>
            <p:ph type="title"/>
          </p:nvPr>
        </p:nvSpPr>
        <p:spPr/>
        <p:txBody>
          <a:bodyPr/>
          <a:lstStyle/>
          <a:p>
            <a:r>
              <a:rPr lang="fr-FR" sz="2000" b="1" dirty="0">
                <a:latin typeface="+mn-lt"/>
              </a:rPr>
              <a:t>Ecran n°10</a:t>
            </a:r>
            <a:br>
              <a:rPr lang="fr-FR" sz="2000" b="1" dirty="0">
                <a:latin typeface="+mn-lt"/>
              </a:rPr>
            </a:br>
            <a:r>
              <a:rPr lang="fr-FR" sz="2000" dirty="0">
                <a:latin typeface="+mn-lt"/>
              </a:rPr>
              <a:t>Un DataLab est alimenté avec une prise d’image</a:t>
            </a:r>
          </a:p>
        </p:txBody>
      </p:sp>
      <p:sp>
        <p:nvSpPr>
          <p:cNvPr id="48" name="Espace réservé du texte 47"/>
          <p:cNvSpPr>
            <a:spLocks noGrp="1"/>
          </p:cNvSpPr>
          <p:nvPr>
            <p:ph type="body" sz="quarter" idx="13"/>
          </p:nvPr>
        </p:nvSpPr>
        <p:spPr/>
        <p:txBody>
          <a:bodyPr/>
          <a:lstStyle/>
          <a:p>
            <a:r>
              <a:rPr lang="fr-FR" b="1" dirty="0"/>
              <a:t>Message clé : </a:t>
            </a:r>
            <a:r>
              <a:rPr lang="fr-FR" dirty="0"/>
              <a:t>les données d’un DataSpace sont capturées à un instant T pour alimenter un DataLab</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fr-FR" sz="1400" dirty="0">
                <a:solidFill>
                  <a:schemeClr val="bg1"/>
                </a:solidFill>
              </a:rPr>
              <a:t>L’image de gauche avec DataLake, </a:t>
            </a:r>
            <a:r>
              <a:rPr lang="fr-FR" sz="1400" dirty="0" err="1">
                <a:solidFill>
                  <a:schemeClr val="bg1"/>
                </a:solidFill>
              </a:rPr>
              <a:t>Dataspace</a:t>
            </a:r>
            <a:r>
              <a:rPr lang="fr-FR" sz="1400" dirty="0">
                <a:solidFill>
                  <a:schemeClr val="bg1"/>
                </a:solidFill>
              </a:rPr>
              <a:t> et DataLab</a:t>
            </a:r>
          </a:p>
          <a:p>
            <a:pPr marL="285750" indent="-285750" algn="l">
              <a:buFont typeface="Arial" panose="020B0604020202020204" pitchFamily="34" charset="0"/>
              <a:buChar char="•"/>
            </a:pPr>
            <a:r>
              <a:rPr lang="fr-FR" sz="1400" dirty="0">
                <a:solidFill>
                  <a:schemeClr val="bg1"/>
                </a:solidFill>
              </a:rPr>
              <a:t>Puis afficher le cadre avec le texte et l’image d’appareil photo</a:t>
            </a:r>
          </a:p>
          <a:p>
            <a:pPr marL="285750" indent="-285750" algn="l">
              <a:buFont typeface="Arial" panose="020B0604020202020204" pitchFamily="34" charset="0"/>
              <a:buChar char="•"/>
            </a:pPr>
            <a:endParaRPr lang="fr-FR" sz="1400" dirty="0">
              <a:solidFill>
                <a:schemeClr val="bg1"/>
              </a:solidFill>
            </a:endParaRPr>
          </a:p>
          <a:p>
            <a:pPr marL="285750" indent="-285750" algn="l">
              <a:buFont typeface="Arial" panose="020B0604020202020204" pitchFamily="34" charset="0"/>
              <a:buChar char="•"/>
            </a:pPr>
            <a:r>
              <a:rPr lang="fr-FR" sz="1400" dirty="0">
                <a:solidFill>
                  <a:schemeClr val="bg1"/>
                </a:solidFill>
              </a:rPr>
              <a:t>Puis afficher successivement </a:t>
            </a:r>
          </a:p>
          <a:p>
            <a:pPr marL="742950" lvl="1" indent="-285750">
              <a:buFont typeface="Arial" panose="020B0604020202020204" pitchFamily="34" charset="0"/>
              <a:buChar char="•"/>
            </a:pPr>
            <a:r>
              <a:rPr lang="fr-FR" sz="1400" dirty="0">
                <a:solidFill>
                  <a:schemeClr val="bg1"/>
                </a:solidFill>
              </a:rPr>
              <a:t>Le viseur d’appareil photo</a:t>
            </a:r>
          </a:p>
          <a:p>
            <a:pPr marL="742950" lvl="1" indent="-285750">
              <a:buFont typeface="Arial" panose="020B0604020202020204" pitchFamily="34" charset="0"/>
              <a:buChar char="•"/>
            </a:pPr>
            <a:r>
              <a:rPr lang="fr-FR" sz="1400" dirty="0">
                <a:solidFill>
                  <a:schemeClr val="bg1"/>
                </a:solidFill>
              </a:rPr>
              <a:t>L’image d’image</a:t>
            </a:r>
          </a:p>
          <a:p>
            <a:pPr marL="742950" lvl="1" indent="-285750">
              <a:buFont typeface="Arial" panose="020B0604020202020204" pitchFamily="34" charset="0"/>
              <a:buChar char="•"/>
            </a:pPr>
            <a:r>
              <a:rPr lang="fr-FR" sz="1400" dirty="0">
                <a:solidFill>
                  <a:schemeClr val="bg1"/>
                </a:solidFill>
              </a:rPr>
              <a:t>La flèche </a:t>
            </a:r>
          </a:p>
          <a:p>
            <a:pPr marL="742950" lvl="1" indent="-285750">
              <a:buFont typeface="Arial" panose="020B0604020202020204" pitchFamily="34" charset="0"/>
              <a:buChar char="•"/>
            </a:pPr>
            <a:r>
              <a:rPr lang="fr-FR" sz="1400" dirty="0">
                <a:solidFill>
                  <a:schemeClr val="bg1"/>
                </a:solidFill>
              </a:rPr>
              <a:t>Le texte à côté de l’image d’image</a:t>
            </a: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11" name="Image 10"/>
          <p:cNvPicPr>
            <a:picLocks noChangeAspect="1"/>
          </p:cNvPicPr>
          <p:nvPr/>
        </p:nvPicPr>
        <p:blipFill>
          <a:blip r:embed="rId9"/>
          <a:stretch>
            <a:fillRect/>
          </a:stretch>
        </p:blipFill>
        <p:spPr>
          <a:xfrm>
            <a:off x="5895" y="1633279"/>
            <a:ext cx="4087134" cy="5147580"/>
          </a:xfrm>
          <a:prstGeom prst="rect">
            <a:avLst/>
          </a:prstGeom>
        </p:spPr>
      </p:pic>
      <p:pic>
        <p:nvPicPr>
          <p:cNvPr id="14" name="Image 13"/>
          <p:cNvPicPr>
            <a:picLocks noChangeAspect="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0880855">
            <a:off x="3715085" y="4854617"/>
            <a:ext cx="755888" cy="755888"/>
          </a:xfrm>
          <a:prstGeom prst="rect">
            <a:avLst/>
          </a:prstGeom>
        </p:spPr>
      </p:pic>
      <p:pic>
        <p:nvPicPr>
          <p:cNvPr id="15" name="Image 14"/>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251913" flipH="1">
            <a:off x="3159742" y="3022277"/>
            <a:ext cx="985343" cy="985343"/>
          </a:xfrm>
          <a:prstGeom prst="rect">
            <a:avLst/>
          </a:prstGeom>
        </p:spPr>
      </p:pic>
      <p:pic>
        <p:nvPicPr>
          <p:cNvPr id="16" name="Image 15"/>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192049">
            <a:off x="4378132" y="2833917"/>
            <a:ext cx="785298" cy="785298"/>
          </a:xfrm>
          <a:prstGeom prst="rect">
            <a:avLst/>
          </a:prstGeom>
        </p:spPr>
      </p:pic>
      <p:sp>
        <p:nvSpPr>
          <p:cNvPr id="64" name="Arc 63"/>
          <p:cNvSpPr/>
          <p:nvPr/>
        </p:nvSpPr>
        <p:spPr bwMode="auto">
          <a:xfrm rot="3335832">
            <a:off x="451689" y="2707138"/>
            <a:ext cx="2943427" cy="3868895"/>
          </a:xfrm>
          <a:prstGeom prst="arc">
            <a:avLst>
              <a:gd name="adj1" fmla="val 17372691"/>
              <a:gd name="adj2" fmla="val 0"/>
            </a:avLst>
          </a:prstGeom>
          <a:noFill/>
          <a:ln w="38100" cap="flat" cmpd="sng" algn="ctr">
            <a:solidFill>
              <a:schemeClr val="accent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17" name="ZoneTexte 16"/>
          <p:cNvSpPr txBox="1"/>
          <p:nvPr/>
        </p:nvSpPr>
        <p:spPr>
          <a:xfrm>
            <a:off x="4603136" y="4909395"/>
            <a:ext cx="3322989" cy="646331"/>
          </a:xfrm>
          <a:prstGeom prst="rect">
            <a:avLst/>
          </a:prstGeom>
          <a:noFill/>
        </p:spPr>
        <p:txBody>
          <a:bodyPr wrap="square" rtlCol="0">
            <a:spAutoFit/>
          </a:bodyPr>
          <a:lstStyle/>
          <a:p>
            <a:r>
              <a:rPr lang="fr-FR" dirty="0">
                <a:solidFill>
                  <a:schemeClr val="bg2">
                    <a:lumMod val="25000"/>
                  </a:schemeClr>
                </a:solidFill>
              </a:rPr>
              <a:t>Chargement d’une capture des données sans rafraîchissement</a:t>
            </a:r>
          </a:p>
        </p:txBody>
      </p:sp>
      <p:pic>
        <p:nvPicPr>
          <p:cNvPr id="66" name="Image 65"/>
          <p:cNvPicPr>
            <a:picLocks noChangeAspect="1"/>
          </p:cNvPicPr>
          <p:nvPr/>
        </p:nvPicPr>
        <p:blipFill>
          <a:blip r:embed="rId13"/>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30640630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n°21</a:t>
            </a:r>
            <a:br>
              <a:rPr lang="fr-FR" sz="2000" dirty="0">
                <a:latin typeface="+mn-lt"/>
              </a:rPr>
            </a:br>
            <a:r>
              <a:rPr lang="fr-FR" sz="2000" dirty="0">
                <a:latin typeface="+mn-lt"/>
              </a:rPr>
              <a:t>Mobilisation des expertises adéquates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Garder le texte en haut afficher de l’écran précédent</a:t>
            </a:r>
          </a:p>
          <a:p>
            <a:pPr marL="285750" indent="-285750">
              <a:buFontTx/>
              <a:buChar char="-"/>
            </a:pPr>
            <a:r>
              <a:rPr lang="fr-FR" sz="1400" dirty="0">
                <a:solidFill>
                  <a:schemeClr val="bg1"/>
                </a:solidFill>
                <a:latin typeface="Calibri" panose="020F0502020204030204" pitchFamily="34" charset="0"/>
              </a:rPr>
              <a:t>Afficher l’image avec les trois personnages  et la légende</a:t>
            </a:r>
          </a:p>
          <a:p>
            <a:pPr marL="285750" indent="-285750">
              <a:buFontTx/>
              <a:buChar char="-"/>
            </a:pPr>
            <a:r>
              <a:rPr lang="fr-FR" sz="1400" dirty="0">
                <a:solidFill>
                  <a:schemeClr val="bg1"/>
                </a:solidFill>
                <a:latin typeface="Calibri" panose="020F0502020204030204" pitchFamily="34" charset="0"/>
              </a:rPr>
              <a:t>Puis le texte sur la gauche de l’écran</a:t>
            </a:r>
          </a:p>
          <a:p>
            <a:endParaRPr lang="fr-FR" sz="1400" b="1" dirty="0">
              <a:solidFill>
                <a:schemeClr val="bg1"/>
              </a:solidFill>
              <a:latin typeface="Calibri" panose="020F0502020204030204" pitchFamily="34" charset="0"/>
            </a:endParaRPr>
          </a:p>
        </p:txBody>
      </p:sp>
      <p:sp>
        <p:nvSpPr>
          <p:cNvPr id="24" name="Rectangle 23"/>
          <p:cNvSpPr/>
          <p:nvPr/>
        </p:nvSpPr>
        <p:spPr>
          <a:xfrm>
            <a:off x="125969" y="1785622"/>
            <a:ext cx="8386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qualifier mon besoin, mon responsable DataLab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peut s’appuyer sur des experts qui l’accompagnent…</a:t>
            </a:r>
          </a:p>
        </p:txBody>
      </p:sp>
      <p:pic>
        <p:nvPicPr>
          <p:cNvPr id="32" name="Image 31"/>
          <p:cNvPicPr>
            <a:picLocks noChangeAspect="1"/>
          </p:cNvPicPr>
          <p:nvPr/>
        </p:nvPicPr>
        <p:blipFill rotWithShape="1">
          <a:blip r:embed="rId2"/>
          <a:srcRect l="54267"/>
          <a:stretch/>
        </p:blipFill>
        <p:spPr>
          <a:xfrm flipH="1">
            <a:off x="3544243" y="2880374"/>
            <a:ext cx="1513939" cy="3627434"/>
          </a:xfrm>
          <a:prstGeom prst="rect">
            <a:avLst/>
          </a:prstGeom>
        </p:spPr>
      </p:pic>
      <p:pic>
        <p:nvPicPr>
          <p:cNvPr id="2" name="Image 1"/>
          <p:cNvPicPr>
            <a:picLocks noChangeAspect="1"/>
          </p:cNvPicPr>
          <p:nvPr/>
        </p:nvPicPr>
        <p:blipFill rotWithShape="1">
          <a:blip r:embed="rId3"/>
          <a:srcRect r="19195"/>
          <a:stretch/>
        </p:blipFill>
        <p:spPr>
          <a:xfrm>
            <a:off x="5057840" y="5307978"/>
            <a:ext cx="509505" cy="244392"/>
          </a:xfrm>
          <a:prstGeom prst="rect">
            <a:avLst/>
          </a:prstGeom>
        </p:spPr>
      </p:pic>
      <p:pic>
        <p:nvPicPr>
          <p:cNvPr id="30" name="Image 29"/>
          <p:cNvPicPr>
            <a:picLocks noChangeAspect="1"/>
          </p:cNvPicPr>
          <p:nvPr/>
        </p:nvPicPr>
        <p:blipFill rotWithShape="1">
          <a:blip r:embed="rId3"/>
          <a:srcRect r="19195"/>
          <a:stretch/>
        </p:blipFill>
        <p:spPr>
          <a:xfrm>
            <a:off x="5567345" y="5307978"/>
            <a:ext cx="784614" cy="244392"/>
          </a:xfrm>
          <a:prstGeom prst="rect">
            <a:avLst/>
          </a:prstGeom>
        </p:spPr>
      </p:pic>
      <p:sp>
        <p:nvSpPr>
          <p:cNvPr id="39" name="Rectangle 38"/>
          <p:cNvSpPr/>
          <p:nvPr/>
        </p:nvSpPr>
        <p:spPr>
          <a:xfrm>
            <a:off x="141753" y="3618879"/>
            <a:ext cx="3405299" cy="1870512"/>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Scientists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Analysts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peuvent l’aider à identifier les réutilisations possibles de traitements déjà conçus ou le rapprochement avec un besoin déjà existant.</a:t>
            </a:r>
          </a:p>
        </p:txBody>
      </p:sp>
      <p:pic>
        <p:nvPicPr>
          <p:cNvPr id="34" name="Image 33"/>
          <p:cNvPicPr>
            <a:picLocks noChangeAspect="1"/>
          </p:cNvPicPr>
          <p:nvPr/>
        </p:nvPicPr>
        <p:blipFill>
          <a:blip r:embed="rId4"/>
          <a:stretch>
            <a:fillRect/>
          </a:stretch>
        </p:blipFill>
        <p:spPr>
          <a:xfrm>
            <a:off x="6443182" y="4271769"/>
            <a:ext cx="1120355" cy="2378764"/>
          </a:xfrm>
          <a:prstGeom prst="rect">
            <a:avLst/>
          </a:prstGeom>
        </p:spPr>
      </p:pic>
      <p:pic>
        <p:nvPicPr>
          <p:cNvPr id="35" name="Image 34"/>
          <p:cNvPicPr>
            <a:picLocks noChangeAspect="1"/>
          </p:cNvPicPr>
          <p:nvPr/>
        </p:nvPicPr>
        <p:blipFill rotWithShape="1">
          <a:blip r:embed="rId5"/>
          <a:srcRect l="82695" r="2288"/>
          <a:stretch/>
        </p:blipFill>
        <p:spPr>
          <a:xfrm>
            <a:off x="5879405" y="2998932"/>
            <a:ext cx="714765" cy="2490459"/>
          </a:xfrm>
          <a:prstGeom prst="rect">
            <a:avLst/>
          </a:prstGeom>
        </p:spPr>
      </p:pic>
      <p:pic>
        <p:nvPicPr>
          <p:cNvPr id="40" name="Image 39"/>
          <p:cNvPicPr>
            <a:picLocks noChangeAspect="1"/>
          </p:cNvPicPr>
          <p:nvPr/>
        </p:nvPicPr>
        <p:blipFill rotWithShape="1">
          <a:blip r:embed="rId5"/>
          <a:srcRect l="79229" t="56069" r="16150"/>
          <a:stretch/>
        </p:blipFill>
        <p:spPr>
          <a:xfrm>
            <a:off x="5674688" y="4395318"/>
            <a:ext cx="219929" cy="1094073"/>
          </a:xfrm>
          <a:prstGeom prst="rect">
            <a:avLst/>
          </a:prstGeom>
        </p:spPr>
      </p:pic>
      <p:sp>
        <p:nvSpPr>
          <p:cNvPr id="46" name="Rectangle 45"/>
          <p:cNvSpPr/>
          <p:nvPr/>
        </p:nvSpPr>
        <p:spPr>
          <a:xfrm>
            <a:off x="6963730" y="2742109"/>
            <a:ext cx="1575587" cy="375552"/>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52" name="Groupe 51"/>
          <p:cNvGrpSpPr/>
          <p:nvPr/>
        </p:nvGrpSpPr>
        <p:grpSpPr>
          <a:xfrm flipH="1" flipV="1">
            <a:off x="6436903" y="2936457"/>
            <a:ext cx="507826" cy="311920"/>
            <a:chOff x="6099805" y="6163140"/>
            <a:chExt cx="507826"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4670176" y="6207703"/>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Analyst</a:t>
            </a:r>
          </a:p>
        </p:txBody>
      </p:sp>
      <p:grpSp>
        <p:nvGrpSpPr>
          <p:cNvPr id="56" name="Groupe 55"/>
          <p:cNvGrpSpPr/>
          <p:nvPr/>
        </p:nvGrpSpPr>
        <p:grpSpPr>
          <a:xfrm>
            <a:off x="6159471" y="6017642"/>
            <a:ext cx="564156" cy="421160"/>
            <a:chOff x="6099805" y="6053901"/>
            <a:chExt cx="564156" cy="421160"/>
          </a:xfrm>
        </p:grpSpPr>
        <p:cxnSp>
          <p:nvCxnSpPr>
            <p:cNvPr id="57" name="Connecteur droit 56"/>
            <p:cNvCxnSpPr/>
            <p:nvPr/>
          </p:nvCxnSpPr>
          <p:spPr>
            <a:xfrm flipV="1">
              <a:off x="6371422" y="6053901"/>
              <a:ext cx="292539" cy="4211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e 40"/>
          <p:cNvGrpSpPr/>
          <p:nvPr/>
        </p:nvGrpSpPr>
        <p:grpSpPr>
          <a:xfrm>
            <a:off x="745442" y="986685"/>
            <a:ext cx="7066026" cy="552080"/>
            <a:chOff x="745442" y="986685"/>
            <a:chExt cx="7066026" cy="552080"/>
          </a:xfrm>
        </p:grpSpPr>
        <p:grpSp>
          <p:nvGrpSpPr>
            <p:cNvPr id="42" name="Groupe 4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3" name="Image 42"/>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4" name="Image 43"/>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5" name="Image 4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0" name="Image 69"/>
          <p:cNvPicPr>
            <a:picLocks noChangeAspect="1"/>
          </p:cNvPicPr>
          <p:nvPr/>
        </p:nvPicPr>
        <p:blipFill>
          <a:blip r:embed="rId13"/>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40422699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n°22</a:t>
            </a:r>
            <a:br>
              <a:rPr lang="fr-FR" sz="2000" dirty="0">
                <a:latin typeface="+mn-lt"/>
              </a:rPr>
            </a:br>
            <a:r>
              <a:rPr lang="fr-FR" sz="2000" dirty="0">
                <a:latin typeface="+mn-lt"/>
              </a:rPr>
              <a:t>Choix des outils à mettre à disposition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487256" y="5214729"/>
            <a:ext cx="7623933" cy="1264642"/>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Nous parcourons le catalogue des outils communautaires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identifier ceux qui sont pertinents pour mon besoin. Le responsable me propose de mobiliser un Data </a:t>
            </a:r>
            <a:r>
              <a:rPr lang="fr-FR" dirty="0" err="1">
                <a:solidFill>
                  <a:schemeClr val="tx1">
                    <a:lumMod val="75000"/>
                    <a:lumOff val="25000"/>
                  </a:schemeClr>
                </a:solidFill>
                <a:ea typeface="Yu Gothic Light" panose="020B0300000000000000" pitchFamily="34" charset="-128"/>
                <a:cs typeface="Times New Roman" panose="02020603050405020304" pitchFamily="18" charset="0"/>
              </a:rPr>
              <a:t>Engineer</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pour approfondir la capacité à utiliser un de mes outils habituels avec mon espace DataLab (exemple : tableur)</a:t>
            </a:r>
          </a:p>
        </p:txBody>
      </p:sp>
      <p:pic>
        <p:nvPicPr>
          <p:cNvPr id="6" name="Image 5"/>
          <p:cNvPicPr>
            <a:picLocks noChangeAspect="1"/>
          </p:cNvPicPr>
          <p:nvPr/>
        </p:nvPicPr>
        <p:blipFill>
          <a:blip r:embed="rId2"/>
          <a:stretch>
            <a:fillRect/>
          </a:stretch>
        </p:blipFill>
        <p:spPr>
          <a:xfrm>
            <a:off x="2503115" y="2771578"/>
            <a:ext cx="3592214" cy="2196252"/>
          </a:xfrm>
          <a:prstGeom prst="rect">
            <a:avLst/>
          </a:prstGeom>
        </p:spPr>
      </p:pic>
      <p:sp>
        <p:nvSpPr>
          <p:cNvPr id="7" name="Rectangle 6"/>
          <p:cNvSpPr/>
          <p:nvPr/>
        </p:nvSpPr>
        <p:spPr>
          <a:xfrm>
            <a:off x="179512" y="1814124"/>
            <a:ext cx="8278688"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Afin de finaliser la qualification de mon besoin,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nous identifions ensemble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les outils nécessaires à mon expérimentation.</a:t>
            </a:r>
          </a:p>
        </p:txBody>
      </p:sp>
      <p:grpSp>
        <p:nvGrpSpPr>
          <p:cNvPr id="27" name="Groupe 26"/>
          <p:cNvGrpSpPr/>
          <p:nvPr/>
        </p:nvGrpSpPr>
        <p:grpSpPr>
          <a:xfrm>
            <a:off x="745442" y="986685"/>
            <a:ext cx="7066026" cy="55208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9"/>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2659325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n°23</a:t>
            </a:r>
            <a:br>
              <a:rPr lang="fr-FR" sz="2000" dirty="0">
                <a:latin typeface="+mn-lt"/>
              </a:rPr>
            </a:br>
            <a:r>
              <a:rPr lang="fr-FR" sz="2000" dirty="0">
                <a:latin typeface="+mn-lt"/>
              </a:rPr>
              <a:t>Validation de ma demande</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43348" y="5357352"/>
            <a:ext cx="8386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 l’issue de la phase de qualification, mon responsable DataLab revient vers moi.</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Tout s’est bien passé 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il me confirme la validation de ma demande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la préparation d’un espace DataLab pour me permettre d’expérimenter mon besoin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a:t>
            </a:r>
          </a:p>
        </p:txBody>
      </p:sp>
      <p:pic>
        <p:nvPicPr>
          <p:cNvPr id="41" name="Image 40"/>
          <p:cNvPicPr>
            <a:picLocks noChangeAspect="1"/>
          </p:cNvPicPr>
          <p:nvPr/>
        </p:nvPicPr>
        <p:blipFill rotWithShape="1">
          <a:blip r:embed="rId2" cstate="email">
            <a:extLst>
              <a:ext uri="{28A0092B-C50C-407E-A947-70E740481C1C}">
                <a14:useLocalDpi xmlns:a14="http://schemas.microsoft.com/office/drawing/2010/main"/>
              </a:ext>
            </a:extLst>
          </a:blip>
          <a:srcRect r="50888"/>
          <a:stretch/>
        </p:blipFill>
        <p:spPr>
          <a:xfrm>
            <a:off x="2568705" y="1721204"/>
            <a:ext cx="3281646" cy="3309285"/>
          </a:xfrm>
          <a:prstGeom prst="rect">
            <a:avLst/>
          </a:prstGeom>
        </p:spPr>
      </p:pic>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e 38"/>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0" name="Ellipse 39"/>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8270879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n°24</a:t>
            </a:r>
            <a:br>
              <a:rPr lang="fr-FR" sz="2000" dirty="0">
                <a:latin typeface="+mn-lt"/>
              </a:rPr>
            </a:br>
            <a:r>
              <a:rPr lang="fr-FR" sz="2000" dirty="0">
                <a:latin typeface="+mn-lt"/>
              </a:rPr>
              <a:t>Création de l’espace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3111906" y="2476500"/>
            <a:ext cx="5181600" cy="4381500"/>
          </a:xfrm>
          <a:prstGeom prst="rect">
            <a:avLst/>
          </a:prstGeom>
        </p:spPr>
      </p:pic>
      <p:sp>
        <p:nvSpPr>
          <p:cNvPr id="42" name="Rectangle 41"/>
          <p:cNvSpPr/>
          <p:nvPr/>
        </p:nvSpPr>
        <p:spPr>
          <a:xfrm>
            <a:off x="1771665" y="4986523"/>
            <a:ext cx="1575587" cy="344069"/>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43" name="Groupe 42"/>
          <p:cNvGrpSpPr/>
          <p:nvPr/>
        </p:nvGrpSpPr>
        <p:grpSpPr>
          <a:xfrm flipV="1">
            <a:off x="3181904" y="5158558"/>
            <a:ext cx="507826" cy="311920"/>
            <a:chOff x="6099805" y="6163140"/>
            <a:chExt cx="507826" cy="311920"/>
          </a:xfrm>
        </p:grpSpPr>
        <p:cxnSp>
          <p:nvCxnSpPr>
            <p:cNvPr id="44" name="Connecteur droit 43"/>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7079267" y="3135793"/>
            <a:ext cx="1486571" cy="355803"/>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grpSp>
        <p:nvGrpSpPr>
          <p:cNvPr id="52" name="Groupe 51"/>
          <p:cNvGrpSpPr/>
          <p:nvPr/>
        </p:nvGrpSpPr>
        <p:grpSpPr>
          <a:xfrm flipH="1" flipV="1">
            <a:off x="6848873" y="3323902"/>
            <a:ext cx="308049" cy="311920"/>
            <a:chOff x="6299582" y="6163140"/>
            <a:chExt cx="308049"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354264" y="2365622"/>
            <a:ext cx="462003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transmet ensuite toutes les informations sur mon besoin aux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Stewards et Data Engineer </a:t>
            </a:r>
          </a:p>
        </p:txBody>
      </p:sp>
      <p:pic>
        <p:nvPicPr>
          <p:cNvPr id="34" name="Image 33"/>
          <p:cNvPicPr>
            <a:picLocks noChangeAspect="1"/>
          </p:cNvPicPr>
          <p:nvPr/>
        </p:nvPicPr>
        <p:blipFill>
          <a:blip r:embed="rId11"/>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38375391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n°25</a:t>
            </a:r>
            <a:br>
              <a:rPr lang="fr-FR" sz="2000" dirty="0">
                <a:latin typeface="+mn-lt"/>
              </a:rPr>
            </a:br>
            <a:r>
              <a:rPr lang="fr-FR" sz="2000" dirty="0">
                <a:latin typeface="+mn-lt"/>
              </a:rPr>
              <a:t>Mise à disposition des données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3111906" y="2476500"/>
            <a:ext cx="5181600" cy="4381500"/>
          </a:xfrm>
          <a:prstGeom prst="rect">
            <a:avLst/>
          </a:prstGeom>
        </p:spPr>
      </p:pic>
      <p:sp>
        <p:nvSpPr>
          <p:cNvPr id="42" name="Rectangle 41"/>
          <p:cNvSpPr/>
          <p:nvPr/>
        </p:nvSpPr>
        <p:spPr>
          <a:xfrm>
            <a:off x="1771665" y="4986523"/>
            <a:ext cx="1575587" cy="344069"/>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43" name="Groupe 42"/>
          <p:cNvGrpSpPr/>
          <p:nvPr/>
        </p:nvGrpSpPr>
        <p:grpSpPr>
          <a:xfrm flipV="1">
            <a:off x="3181904" y="5158558"/>
            <a:ext cx="507826" cy="311920"/>
            <a:chOff x="6099805" y="6163140"/>
            <a:chExt cx="507826" cy="311920"/>
          </a:xfrm>
        </p:grpSpPr>
        <p:cxnSp>
          <p:nvCxnSpPr>
            <p:cNvPr id="44" name="Connecteur droit 43"/>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7079267" y="3135793"/>
            <a:ext cx="1486571" cy="355803"/>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grpSp>
        <p:nvGrpSpPr>
          <p:cNvPr id="52" name="Groupe 51"/>
          <p:cNvGrpSpPr/>
          <p:nvPr/>
        </p:nvGrpSpPr>
        <p:grpSpPr>
          <a:xfrm flipH="1" flipV="1">
            <a:off x="6848873" y="3323902"/>
            <a:ext cx="308049" cy="311920"/>
            <a:chOff x="6299582" y="6163140"/>
            <a:chExt cx="308049"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a:xfrm>
            <a:off x="110717" y="2072634"/>
            <a:ext cx="4831949" cy="1973104"/>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Les Data Engineers créent mon espace DataLab</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Ils travaillent avec les Data Stewards pour mettre les données à disposition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celui-ci en prenant le soin de mettre en place les traitements nécessaire pour respecter les demandes du CDMO.</a:t>
            </a:r>
          </a:p>
        </p:txBody>
      </p:sp>
      <p:grpSp>
        <p:nvGrpSpPr>
          <p:cNvPr id="34" name="Groupe 33"/>
          <p:cNvGrpSpPr/>
          <p:nvPr/>
        </p:nvGrpSpPr>
        <p:grpSpPr>
          <a:xfrm>
            <a:off x="745442" y="986685"/>
            <a:ext cx="7066026" cy="552080"/>
            <a:chOff x="745442" y="986685"/>
            <a:chExt cx="7066026" cy="552080"/>
          </a:xfrm>
        </p:grpSpPr>
        <p:grpSp>
          <p:nvGrpSpPr>
            <p:cNvPr id="35" name="Groupe 34"/>
            <p:cNvGrpSpPr/>
            <p:nvPr/>
          </p:nvGrpSpPr>
          <p:grpSpPr>
            <a:xfrm>
              <a:off x="745442" y="986685"/>
              <a:ext cx="7066026" cy="552080"/>
              <a:chOff x="2691257" y="529120"/>
              <a:chExt cx="7066026" cy="552080"/>
            </a:xfrm>
          </p:grpSpPr>
          <p:sp>
            <p:nvSpPr>
              <p:cNvPr id="41" name="Pentagone 4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0" name="Groupe 59"/>
              <p:cNvGrpSpPr/>
              <p:nvPr/>
            </p:nvGrpSpPr>
            <p:grpSpPr>
              <a:xfrm>
                <a:off x="8732261" y="529120"/>
                <a:ext cx="551453" cy="549030"/>
                <a:chOff x="9401004" y="529120"/>
                <a:chExt cx="551453" cy="549030"/>
              </a:xfrm>
            </p:grpSpPr>
            <p:sp>
              <p:nvSpPr>
                <p:cNvPr id="62" name="Ellipse 6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1" name="Ellipse 6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6" name="Image 3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7" name="Image 36"/>
            <p:cNvPicPr>
              <a:picLocks noChangeAspect="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8" name="Image 3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9" name="Image 3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0" name="Image 39"/>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64" name="Image 63"/>
          <p:cNvPicPr>
            <a:picLocks noChangeAspect="1"/>
          </p:cNvPicPr>
          <p:nvPr/>
        </p:nvPicPr>
        <p:blipFill>
          <a:blip r:embed="rId11"/>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12646770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n°26</a:t>
            </a:r>
            <a:br>
              <a:rPr lang="fr-FR" sz="2000" dirty="0">
                <a:latin typeface="+mn-lt"/>
              </a:rPr>
            </a:br>
            <a:r>
              <a:rPr lang="fr-FR" sz="2000" dirty="0">
                <a:latin typeface="+mn-lt"/>
              </a:rPr>
              <a:t>Installation et paramétrage des outils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Afficher en premier lieu le ruban violet complet avec l’icône de caddie et le texte associé, ainsi que le personnage Data Engineer,</a:t>
            </a:r>
          </a:p>
          <a:p>
            <a:pPr marL="285750" indent="-285750">
              <a:buFontTx/>
              <a:buChar char="-"/>
            </a:pPr>
            <a:r>
              <a:rPr lang="fr-FR" sz="1400" dirty="0">
                <a:solidFill>
                  <a:schemeClr val="bg1"/>
                </a:solidFill>
                <a:latin typeface="Calibri" panose="020F0502020204030204" pitchFamily="34" charset="0"/>
              </a:rPr>
              <a:t>Afficher le texte d’information</a:t>
            </a:r>
          </a:p>
          <a:p>
            <a:pPr marL="285750" indent="-285750">
              <a:buFontTx/>
              <a:buChar char="-"/>
            </a:pPr>
            <a:r>
              <a:rPr lang="fr-FR" sz="1400" dirty="0">
                <a:solidFill>
                  <a:schemeClr val="bg1"/>
                </a:solidFill>
                <a:latin typeface="Calibri" panose="020F0502020204030204" pitchFamily="34" charset="0"/>
              </a:rPr>
              <a:t>Puis afficher le bloc flèche gris et l’icône rouage puis l’image « Marc’s LAB »</a:t>
            </a:r>
          </a:p>
        </p:txBody>
      </p:sp>
      <p:pic>
        <p:nvPicPr>
          <p:cNvPr id="35" name="Image 34"/>
          <p:cNvPicPr>
            <a:picLocks noChangeAspect="1"/>
          </p:cNvPicPr>
          <p:nvPr/>
        </p:nvPicPr>
        <p:blipFill rotWithShape="1">
          <a:blip r:embed="rId2"/>
          <a:srcRect l="19857" r="65357"/>
          <a:stretch/>
        </p:blipFill>
        <p:spPr>
          <a:xfrm>
            <a:off x="1189942" y="3556602"/>
            <a:ext cx="873456" cy="3090940"/>
          </a:xfrm>
          <a:prstGeom prst="rect">
            <a:avLst/>
          </a:prstGeom>
        </p:spPr>
      </p:pic>
      <p:pic>
        <p:nvPicPr>
          <p:cNvPr id="4" name="Image 3"/>
          <p:cNvPicPr>
            <a:picLocks noChangeAspect="1"/>
          </p:cNvPicPr>
          <p:nvPr/>
        </p:nvPicPr>
        <p:blipFill>
          <a:blip r:embed="rId3"/>
          <a:stretch>
            <a:fillRect/>
          </a:stretch>
        </p:blipFill>
        <p:spPr>
          <a:xfrm>
            <a:off x="4742008" y="3924565"/>
            <a:ext cx="2379056" cy="2660523"/>
          </a:xfrm>
          <a:prstGeom prst="rect">
            <a:avLst/>
          </a:prstGeom>
        </p:spPr>
      </p:pic>
      <p:grpSp>
        <p:nvGrpSpPr>
          <p:cNvPr id="9" name="Groupe 8"/>
          <p:cNvGrpSpPr/>
          <p:nvPr/>
        </p:nvGrpSpPr>
        <p:grpSpPr>
          <a:xfrm>
            <a:off x="-413514" y="1986422"/>
            <a:ext cx="4053970" cy="1692607"/>
            <a:chOff x="-876580" y="2074551"/>
            <a:chExt cx="4053970" cy="1692607"/>
          </a:xfrm>
        </p:grpSpPr>
        <p:sp>
          <p:nvSpPr>
            <p:cNvPr id="7" name="Rectangle à coins arrondis 6"/>
            <p:cNvSpPr/>
            <p:nvPr/>
          </p:nvSpPr>
          <p:spPr>
            <a:xfrm>
              <a:off x="-876580" y="2074673"/>
              <a:ext cx="3950643" cy="614841"/>
            </a:xfrm>
            <a:prstGeom prst="roundRect">
              <a:avLst>
                <a:gd name="adj" fmla="val 3554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à coins arrondis 54"/>
            <p:cNvSpPr/>
            <p:nvPr/>
          </p:nvSpPr>
          <p:spPr>
            <a:xfrm rot="16200000">
              <a:off x="2310364" y="2430910"/>
              <a:ext cx="1120060" cy="40734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à coins arrondis 56"/>
            <p:cNvSpPr/>
            <p:nvPr/>
          </p:nvSpPr>
          <p:spPr>
            <a:xfrm rot="19133076">
              <a:off x="1817766" y="3106380"/>
              <a:ext cx="1359624" cy="428693"/>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12865" y="2159575"/>
              <a:ext cx="468418" cy="468418"/>
            </a:xfrm>
            <a:prstGeom prst="rect">
              <a:avLst/>
            </a:prstGeom>
          </p:spPr>
        </p:pic>
        <p:sp>
          <p:nvSpPr>
            <p:cNvPr id="6" name="ZoneTexte 5"/>
            <p:cNvSpPr txBox="1"/>
            <p:nvPr/>
          </p:nvSpPr>
          <p:spPr>
            <a:xfrm>
              <a:off x="735757" y="2217582"/>
              <a:ext cx="2229880" cy="338554"/>
            </a:xfrm>
            <a:prstGeom prst="rect">
              <a:avLst/>
            </a:prstGeom>
            <a:noFill/>
          </p:spPr>
          <p:txBody>
            <a:bodyPr wrap="square" rtlCol="0">
              <a:spAutoFit/>
            </a:bodyPr>
            <a:lstStyle/>
            <a:p>
              <a:r>
                <a:rPr lang="fr-FR" sz="1600" dirty="0">
                  <a:solidFill>
                    <a:schemeClr val="bg1"/>
                  </a:solidFill>
                </a:rPr>
                <a:t>Mes demandes d’outils</a:t>
              </a:r>
            </a:p>
          </p:txBody>
        </p:sp>
        <p:sp>
          <p:nvSpPr>
            <p:cNvPr id="8" name="Pentagone 7"/>
            <p:cNvSpPr/>
            <p:nvPr/>
          </p:nvSpPr>
          <p:spPr>
            <a:xfrm rot="8298822">
              <a:off x="1556816" y="3345556"/>
              <a:ext cx="1340107" cy="4216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Pentagone 65"/>
          <p:cNvSpPr/>
          <p:nvPr/>
        </p:nvSpPr>
        <p:spPr>
          <a:xfrm>
            <a:off x="2574317" y="5051907"/>
            <a:ext cx="1637718" cy="405843"/>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540" y="4808798"/>
            <a:ext cx="892059" cy="892059"/>
          </a:xfrm>
          <a:prstGeom prst="rect">
            <a:avLst/>
          </a:prstGeom>
        </p:spPr>
      </p:pic>
      <p:sp>
        <p:nvSpPr>
          <p:cNvPr id="67" name="Rectangle 66"/>
          <p:cNvSpPr/>
          <p:nvPr/>
        </p:nvSpPr>
        <p:spPr>
          <a:xfrm>
            <a:off x="3899910" y="2312387"/>
            <a:ext cx="409076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 Data Engineer met à disposition sur mon espace DataLab les outils communautaires demandés.</a:t>
            </a:r>
          </a:p>
        </p:txBody>
      </p:sp>
      <p:grpSp>
        <p:nvGrpSpPr>
          <p:cNvPr id="36" name="Groupe 35"/>
          <p:cNvGrpSpPr/>
          <p:nvPr/>
        </p:nvGrpSpPr>
        <p:grpSpPr>
          <a:xfrm>
            <a:off x="745442" y="986685"/>
            <a:ext cx="7066026" cy="552080"/>
            <a:chOff x="745442" y="986685"/>
            <a:chExt cx="7066026" cy="552080"/>
          </a:xfrm>
        </p:grpSpPr>
        <p:grpSp>
          <p:nvGrpSpPr>
            <p:cNvPr id="37" name="Groupe 36"/>
            <p:cNvGrpSpPr/>
            <p:nvPr/>
          </p:nvGrpSpPr>
          <p:grpSpPr>
            <a:xfrm>
              <a:off x="745442" y="986685"/>
              <a:ext cx="7066026" cy="552080"/>
              <a:chOff x="2691257" y="529120"/>
              <a:chExt cx="7066026" cy="552080"/>
            </a:xfrm>
          </p:grpSpPr>
          <p:sp>
            <p:nvSpPr>
              <p:cNvPr id="43" name="Pentagone 42"/>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3" name="Groupe 52"/>
              <p:cNvGrpSpPr/>
              <p:nvPr/>
            </p:nvGrpSpPr>
            <p:grpSpPr>
              <a:xfrm>
                <a:off x="8732261" y="529120"/>
                <a:ext cx="551453" cy="549030"/>
                <a:chOff x="9401004" y="529120"/>
                <a:chExt cx="551453" cy="549030"/>
              </a:xfrm>
            </p:grpSpPr>
            <p:sp>
              <p:nvSpPr>
                <p:cNvPr id="56" name="Ellipse 5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Image 5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4" name="Ellipse 5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8" name="Image 3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9" name="Image 38"/>
            <p:cNvPicPr>
              <a:picLocks noChangeAspect="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0" name="Image 39"/>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1" name="Image 40"/>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2" name="Image 41"/>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9" name="Image 58"/>
          <p:cNvPicPr>
            <a:picLocks noChangeAspect="1"/>
          </p:cNvPicPr>
          <p:nvPr/>
        </p:nvPicPr>
        <p:blipFill>
          <a:blip r:embed="rId14"/>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23928971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n°27</a:t>
            </a:r>
            <a:br>
              <a:rPr lang="fr-FR" sz="2000" dirty="0">
                <a:latin typeface="+mn-lt"/>
              </a:rPr>
            </a:br>
            <a:r>
              <a:rPr lang="fr-FR" sz="2000" dirty="0">
                <a:latin typeface="+mn-lt"/>
              </a:rPr>
              <a:t>Espace DataLab disponible</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3" name="Groupe 12"/>
          <p:cNvGrpSpPr/>
          <p:nvPr/>
        </p:nvGrpSpPr>
        <p:grpSpPr>
          <a:xfrm>
            <a:off x="1824109" y="2300510"/>
            <a:ext cx="4790703" cy="3026768"/>
            <a:chOff x="1934734" y="2607598"/>
            <a:chExt cx="4790703" cy="3026768"/>
          </a:xfrm>
        </p:grpSpPr>
        <p:pic>
          <p:nvPicPr>
            <p:cNvPr id="12" name="Image 11"/>
            <p:cNvPicPr>
              <a:picLocks noChangeAspect="1"/>
            </p:cNvPicPr>
            <p:nvPr/>
          </p:nvPicPr>
          <p:blipFill>
            <a:blip r:embed="rId2"/>
            <a:stretch>
              <a:fillRect/>
            </a:stretch>
          </p:blipFill>
          <p:spPr>
            <a:xfrm>
              <a:off x="5481745" y="2695839"/>
              <a:ext cx="1243692" cy="2938527"/>
            </a:xfrm>
            <a:prstGeom prst="rect">
              <a:avLst/>
            </a:prstGeom>
          </p:spPr>
        </p:pic>
        <p:pic>
          <p:nvPicPr>
            <p:cNvPr id="70" name="Image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sp>
        <p:nvSpPr>
          <p:cNvPr id="71" name="Rectangle 70"/>
          <p:cNvSpPr/>
          <p:nvPr/>
        </p:nvSpPr>
        <p:spPr>
          <a:xfrm>
            <a:off x="569714" y="5411546"/>
            <a:ext cx="741973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À l’issue des travaux, mon responsable DataLab m’informe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que mon espace DataLab est disponible et me fournit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informations nécessaires pour accéder et utiliser celui-ci.</a:t>
            </a:r>
          </a:p>
        </p:txBody>
      </p:sp>
      <p:pic>
        <p:nvPicPr>
          <p:cNvPr id="15" name="Image 1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3932697" y="1982460"/>
            <a:ext cx="718764" cy="718764"/>
          </a:xfrm>
          <a:prstGeom prst="rect">
            <a:avLst/>
          </a:prstGeom>
        </p:spPr>
      </p:pic>
      <p:cxnSp>
        <p:nvCxnSpPr>
          <p:cNvPr id="17" name="Connecteur droit 16"/>
          <p:cNvCxnSpPr/>
          <p:nvPr/>
        </p:nvCxnSpPr>
        <p:spPr>
          <a:xfrm>
            <a:off x="3625299" y="2809513"/>
            <a:ext cx="143289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flipV="1">
            <a:off x="4552693" y="2809513"/>
            <a:ext cx="1206372" cy="42034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3" name="Image 52"/>
          <p:cNvPicPr>
            <a:picLocks noChangeAspect="1"/>
          </p:cNvPicPr>
          <p:nvPr/>
        </p:nvPicPr>
        <p:blipFill>
          <a:blip r:embed="rId12"/>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13755234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p:txBody>
          <a:bodyPr/>
          <a:lstStyle/>
          <a:p>
            <a:r>
              <a:rPr lang="fr-FR" sz="2000" b="1" dirty="0">
                <a:latin typeface="+mn-lt"/>
              </a:rPr>
              <a:t>Ecran n°28</a:t>
            </a:r>
            <a:br>
              <a:rPr lang="fr-FR" sz="2000" dirty="0">
                <a:latin typeface="+mn-lt"/>
              </a:rPr>
            </a:br>
            <a:r>
              <a:rPr lang="fr-FR" sz="2000" dirty="0">
                <a:latin typeface="+mn-lt"/>
              </a:rPr>
              <a:t>Lancement de l’expérimentation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Afficher en premier lieu le personnage et le bureau</a:t>
            </a:r>
          </a:p>
          <a:p>
            <a:pPr marL="285750" indent="-285750">
              <a:buFontTx/>
              <a:buChar char="-"/>
            </a:pPr>
            <a:r>
              <a:rPr lang="fr-FR" sz="1400" dirty="0">
                <a:solidFill>
                  <a:schemeClr val="bg1"/>
                </a:solidFill>
                <a:latin typeface="Calibri" panose="020F0502020204030204" pitchFamily="34" charset="0"/>
              </a:rPr>
              <a:t>Puis afficher le bloc de texte</a:t>
            </a:r>
          </a:p>
        </p:txBody>
      </p:sp>
      <p:sp>
        <p:nvSpPr>
          <p:cNvPr id="30" name="Rectangle 29"/>
          <p:cNvSpPr/>
          <p:nvPr/>
        </p:nvSpPr>
        <p:spPr>
          <a:xfrm>
            <a:off x="1470753" y="2305723"/>
            <a:ext cx="475026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Impatient,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j’accède à mon espace DataLab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et constate que mes données sont bien chargées et que les outils sont bien déployés.</a:t>
            </a:r>
          </a:p>
        </p:txBody>
      </p:sp>
      <p:grpSp>
        <p:nvGrpSpPr>
          <p:cNvPr id="27" name="Groupe 26"/>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38" name="Pentagone 3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p:cNvGrpSpPr/>
              <p:nvPr/>
            </p:nvGrpSpPr>
            <p:grpSpPr>
              <a:xfrm>
                <a:off x="8732261" y="529120"/>
                <a:ext cx="551453" cy="549030"/>
                <a:chOff x="9401004" y="529120"/>
                <a:chExt cx="551453" cy="549030"/>
              </a:xfrm>
            </p:grpSpPr>
            <p:sp>
              <p:nvSpPr>
                <p:cNvPr id="45" name="Ellipse 4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4" name="Ellipse 4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4" name="Image 33"/>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5" name="Image 3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6" name="Image 35"/>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7" name="Image 3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6" name="Image 25"/>
          <p:cNvPicPr>
            <a:picLocks noChangeAspect="1"/>
          </p:cNvPicPr>
          <p:nvPr/>
        </p:nvPicPr>
        <p:blipFill>
          <a:blip r:embed="rId10"/>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23259543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p:txBody>
          <a:bodyPr/>
          <a:lstStyle/>
          <a:p>
            <a:r>
              <a:rPr lang="fr-FR" sz="2000" b="1" dirty="0">
                <a:latin typeface="+mn-lt"/>
              </a:rPr>
              <a:t>Ecran n°29</a:t>
            </a:r>
            <a:br>
              <a:rPr lang="fr-FR" sz="2000" dirty="0">
                <a:latin typeface="+mn-lt"/>
              </a:rPr>
            </a:br>
            <a:r>
              <a:rPr lang="fr-FR" sz="2000" dirty="0">
                <a:latin typeface="+mn-lt"/>
              </a:rPr>
              <a:t>Lancement de l’expérimentation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Afficher en premier lieu le personnage et le bureau</a:t>
            </a:r>
          </a:p>
          <a:p>
            <a:pPr marL="285750" indent="-285750">
              <a:buFontTx/>
              <a:buChar char="-"/>
            </a:pPr>
            <a:r>
              <a:rPr lang="fr-FR" sz="1400" dirty="0">
                <a:solidFill>
                  <a:schemeClr val="bg1"/>
                </a:solidFill>
                <a:latin typeface="Calibri" panose="020F0502020204030204" pitchFamily="34" charset="0"/>
              </a:rPr>
              <a:t>Puis afficher le premier bloc de texte (celui du haut)</a:t>
            </a:r>
          </a:p>
          <a:p>
            <a:pPr marL="285750" indent="-285750">
              <a:buFontTx/>
              <a:buChar char="-"/>
            </a:pPr>
            <a:r>
              <a:rPr lang="fr-FR" sz="1400" dirty="0">
                <a:solidFill>
                  <a:schemeClr val="bg1"/>
                </a:solidFill>
                <a:latin typeface="Calibri" panose="020F0502020204030204" pitchFamily="34" charset="0"/>
              </a:rPr>
              <a:t>Puis afficher le second bloc de texte</a:t>
            </a:r>
          </a:p>
        </p:txBody>
      </p:sp>
      <p:sp>
        <p:nvSpPr>
          <p:cNvPr id="32" name="Rectangle 31"/>
          <p:cNvSpPr/>
          <p:nvPr/>
        </p:nvSpPr>
        <p:spPr>
          <a:xfrm>
            <a:off x="3154953" y="2620522"/>
            <a:ext cx="5029231" cy="127778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découvre un espace où je dispose d’une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autonomie renforcée</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Contrairement à mes DataSpaces, je peux exécuter des traitements à la demande sur les données de mon espace DataLab.</a:t>
            </a:r>
          </a:p>
        </p:txBody>
      </p:sp>
      <p:grpSp>
        <p:nvGrpSpPr>
          <p:cNvPr id="27" name="Groupe 26"/>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38" name="Pentagone 3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p:cNvGrpSpPr/>
              <p:nvPr/>
            </p:nvGrpSpPr>
            <p:grpSpPr>
              <a:xfrm>
                <a:off x="8732261" y="529120"/>
                <a:ext cx="551453" cy="549030"/>
                <a:chOff x="9401004" y="529120"/>
                <a:chExt cx="551453" cy="549030"/>
              </a:xfrm>
            </p:grpSpPr>
            <p:sp>
              <p:nvSpPr>
                <p:cNvPr id="45" name="Ellipse 4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4" name="Ellipse 4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4" name="Image 33"/>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5" name="Image 3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6" name="Image 35"/>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7" name="Image 3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6" name="Image 25"/>
          <p:cNvPicPr>
            <a:picLocks noChangeAspect="1"/>
          </p:cNvPicPr>
          <p:nvPr/>
        </p:nvPicPr>
        <p:blipFill>
          <a:blip r:embed="rId10"/>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30549433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a:latin typeface="+mn-lt"/>
              </a:rPr>
              <a:t>Ecran n°30</a:t>
            </a:r>
            <a:br>
              <a:rPr lang="fr-FR" sz="2000" dirty="0">
                <a:latin typeface="+mn-lt"/>
              </a:rPr>
            </a:br>
            <a:r>
              <a:rPr lang="fr-FR" sz="2000" dirty="0">
                <a:latin typeface="+mn-lt"/>
              </a:rPr>
              <a:t>Ajout de données</a:t>
            </a:r>
          </a:p>
        </p:txBody>
      </p:sp>
      <p:sp>
        <p:nvSpPr>
          <p:cNvPr id="48" name="Espace réservé du texte 47"/>
          <p:cNvSpPr>
            <a:spLocks noGrp="1"/>
          </p:cNvSpPr>
          <p:nvPr>
            <p:ph type="body" sz="quarter" idx="13"/>
          </p:nvPr>
        </p:nvSpPr>
        <p:spPr/>
        <p:txBody>
          <a:bodyPr/>
          <a:lstStyle/>
          <a:p>
            <a:r>
              <a:rPr lang="fr-FR" b="1" dirty="0"/>
              <a:t>Message clé : </a:t>
            </a:r>
            <a:r>
              <a:rPr lang="fr-FR" dirty="0"/>
              <a:t>les utilisateurs peuvent compléter les données mise à disposition depuis le DataLake</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30" name="Rectangle 29"/>
          <p:cNvSpPr/>
          <p:nvPr/>
        </p:nvSpPr>
        <p:spPr>
          <a:xfrm>
            <a:off x="3743663" y="2594447"/>
            <a:ext cx="4625369" cy="265527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dispose d’un fichier de données statistiques fourni par l’un de mes partenaires ainsi que d’une source de données Open Data que je souhaite croiser avec les données qui m’ont été mises à disposition.</a:t>
            </a:r>
          </a:p>
          <a:p>
            <a:pPr lvl="0" algn="ctr">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décide de compléter les données de mon espace DataLab avec ces données externes.</a:t>
            </a:r>
          </a:p>
        </p:txBody>
      </p:sp>
      <p:pic>
        <p:nvPicPr>
          <p:cNvPr id="2" name="Image 1"/>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170930">
            <a:off x="1087003" y="2074922"/>
            <a:ext cx="656287" cy="656287"/>
          </a:xfrm>
          <a:prstGeom prst="rect">
            <a:avLst/>
          </a:prstGeom>
        </p:spPr>
      </p:pic>
      <p:pic>
        <p:nvPicPr>
          <p:cNvPr id="3" name="Image 2"/>
          <p:cNvPicPr>
            <a:picLocks noChangeAspect="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87170">
            <a:off x="2623797" y="2252312"/>
            <a:ext cx="893620" cy="893620"/>
          </a:xfrm>
          <a:prstGeom prst="rect">
            <a:avLst/>
          </a:prstGeom>
        </p:spPr>
      </p:pic>
      <p:sp>
        <p:nvSpPr>
          <p:cNvPr id="33" name="Freeform 89"/>
          <p:cNvSpPr>
            <a:spLocks/>
          </p:cNvSpPr>
          <p:nvPr/>
        </p:nvSpPr>
        <p:spPr bwMode="auto">
          <a:xfrm rot="8416152">
            <a:off x="2178826" y="3334729"/>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4" name="Freeform 89"/>
          <p:cNvSpPr>
            <a:spLocks/>
          </p:cNvSpPr>
          <p:nvPr/>
        </p:nvSpPr>
        <p:spPr bwMode="auto">
          <a:xfrm rot="13499643" flipH="1">
            <a:off x="1478163" y="2931316"/>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36" name="Image 35"/>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8255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n°11</a:t>
            </a:r>
            <a:br>
              <a:rPr lang="fr-FR" sz="2000" b="1" dirty="0">
                <a:latin typeface="+mn-lt"/>
              </a:rPr>
            </a:br>
            <a:r>
              <a:rPr lang="fr-FR" sz="2000" dirty="0">
                <a:latin typeface="+mn-lt"/>
              </a:rPr>
              <a:t>Quelques points d’attention </a:t>
            </a:r>
          </a:p>
        </p:txBody>
      </p:sp>
      <p:sp>
        <p:nvSpPr>
          <p:cNvPr id="48" name="Espace réservé du texte 47"/>
          <p:cNvSpPr>
            <a:spLocks noGrp="1"/>
          </p:cNvSpPr>
          <p:nvPr>
            <p:ph type="body" sz="quarter" idx="13"/>
          </p:nvPr>
        </p:nvSpPr>
        <p:spPr/>
        <p:txBody>
          <a:bodyPr/>
          <a:lstStyle/>
          <a:p>
            <a:r>
              <a:rPr lang="fr-FR" b="1" dirty="0"/>
              <a:t>Message clé : </a:t>
            </a:r>
            <a:r>
              <a:rPr lang="fr-FR" dirty="0"/>
              <a:t>le DataLab n’est pas une source donnée pour faire de l’export des DataSpaces ou du DataLake</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Afficher l’icône warning </a:t>
            </a:r>
          </a:p>
          <a:p>
            <a:pPr marL="285750" indent="-285750">
              <a:buFontTx/>
              <a:buChar char="-"/>
            </a:pPr>
            <a:r>
              <a:rPr lang="fr-FR" sz="1400" dirty="0">
                <a:solidFill>
                  <a:schemeClr val="bg1"/>
                </a:solidFill>
                <a:latin typeface="Calibri" panose="020F0502020204030204" pitchFamily="34" charset="0"/>
              </a:rPr>
              <a:t>Puis le premier bloc de texte (celui du haut)</a:t>
            </a:r>
          </a:p>
          <a:p>
            <a:pPr marL="285750" indent="-285750">
              <a:buFontTx/>
              <a:buChar char="-"/>
            </a:pPr>
            <a:r>
              <a:rPr lang="fr-FR" sz="1400" dirty="0">
                <a:solidFill>
                  <a:schemeClr val="bg1"/>
                </a:solidFill>
                <a:latin typeface="Calibri" panose="020F0502020204030204" pitchFamily="34" charset="0"/>
              </a:rPr>
              <a:t>Puis le second bloc de texte en dessous</a:t>
            </a:r>
          </a:p>
          <a:p>
            <a:pPr marL="285750" indent="-285750">
              <a:buFontTx/>
              <a:buChar char="-"/>
            </a:pPr>
            <a:r>
              <a:rPr lang="fr-FR" sz="1400" dirty="0">
                <a:solidFill>
                  <a:schemeClr val="bg1"/>
                </a:solidFill>
                <a:latin typeface="Calibri" panose="020F0502020204030204" pitchFamily="34" charset="0"/>
              </a:rPr>
              <a:t>Puis le dernier bloc de texte</a:t>
            </a: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11" name="Image 10"/>
          <p:cNvPicPr>
            <a:picLocks noChangeAspect="1"/>
          </p:cNvPicPr>
          <p:nvPr/>
        </p:nvPicPr>
        <p:blipFill>
          <a:blip r:embed="rId9"/>
          <a:stretch>
            <a:fillRect/>
          </a:stretch>
        </p:blipFill>
        <p:spPr>
          <a:xfrm>
            <a:off x="5895" y="1633279"/>
            <a:ext cx="4087134" cy="5147580"/>
          </a:xfrm>
          <a:prstGeom prst="rect">
            <a:avLst/>
          </a:prstGeom>
        </p:spPr>
      </p:pic>
      <p:pic>
        <p:nvPicPr>
          <p:cNvPr id="66" name="Image 65"/>
          <p:cNvPicPr>
            <a:picLocks noChangeAspect="1"/>
          </p:cNvPicPr>
          <p:nvPr/>
        </p:nvPicPr>
        <p:blipFill>
          <a:blip r:embed="rId10"/>
          <a:stretch>
            <a:fillRect/>
          </a:stretch>
        </p:blipFill>
        <p:spPr>
          <a:xfrm>
            <a:off x="9323845" y="5814954"/>
            <a:ext cx="2255981" cy="932705"/>
          </a:xfrm>
          <a:prstGeom prst="rect">
            <a:avLst/>
          </a:prstGeom>
        </p:spPr>
      </p:pic>
      <p:pic>
        <p:nvPicPr>
          <p:cNvPr id="38" name="Imag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824638">
            <a:off x="655353" y="1949159"/>
            <a:ext cx="1317604" cy="1317604"/>
          </a:xfrm>
          <a:prstGeom prst="rect">
            <a:avLst/>
          </a:prstGeom>
        </p:spPr>
      </p:pic>
      <p:sp>
        <p:nvSpPr>
          <p:cNvPr id="43" name="Rectangle à coins arrondis 42"/>
          <p:cNvSpPr/>
          <p:nvPr/>
        </p:nvSpPr>
        <p:spPr bwMode="auto">
          <a:xfrm>
            <a:off x="2202937" y="2620522"/>
            <a:ext cx="5787522" cy="938653"/>
          </a:xfrm>
          <a:prstGeom prst="roundRect">
            <a:avLst/>
          </a:prstGeom>
          <a:solidFill>
            <a:schemeClr val="bg1"/>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52" name="ZoneTexte 51"/>
          <p:cNvSpPr txBox="1"/>
          <p:nvPr/>
        </p:nvSpPr>
        <p:spPr>
          <a:xfrm>
            <a:off x="2680076" y="2735905"/>
            <a:ext cx="4950483" cy="707886"/>
          </a:xfrm>
          <a:prstGeom prst="rect">
            <a:avLst/>
          </a:prstGeom>
          <a:noFill/>
        </p:spPr>
        <p:txBody>
          <a:bodyPr wrap="square" rtlCol="0">
            <a:spAutoFit/>
          </a:bodyPr>
          <a:lstStyle/>
          <a:p>
            <a:r>
              <a:rPr lang="fr-FR" sz="2000" dirty="0">
                <a:solidFill>
                  <a:schemeClr val="accent4">
                    <a:lumMod val="65000"/>
                    <a:lumOff val="35000"/>
                  </a:schemeClr>
                </a:solidFill>
                <a:latin typeface="Calibri" panose="020F0502020204030204" pitchFamily="34" charset="0"/>
              </a:rPr>
              <a:t>Un espace DataLab est </a:t>
            </a:r>
            <a:r>
              <a:rPr lang="fr-FR" sz="2000" b="1" dirty="0">
                <a:solidFill>
                  <a:schemeClr val="accent1"/>
                </a:solidFill>
                <a:latin typeface="Calibri" panose="020F0502020204030204" pitchFamily="34" charset="0"/>
              </a:rPr>
              <a:t>spécifique à </a:t>
            </a:r>
            <a:r>
              <a:rPr lang="fr-FR" sz="2000" b="1" dirty="0">
                <a:solidFill>
                  <a:schemeClr val="accent4"/>
                </a:solidFill>
                <a:latin typeface="Calibri" panose="020F0502020204030204" pitchFamily="34" charset="0"/>
              </a:rPr>
              <a:t>1</a:t>
            </a:r>
            <a:r>
              <a:rPr lang="fr-FR" sz="2000" b="1" dirty="0">
                <a:solidFill>
                  <a:schemeClr val="accent1"/>
                </a:solidFill>
                <a:latin typeface="Calibri" panose="020F0502020204030204" pitchFamily="34" charset="0"/>
              </a:rPr>
              <a:t> usage rattaché à </a:t>
            </a:r>
            <a:r>
              <a:rPr lang="fr-FR" sz="2000" b="1" dirty="0">
                <a:solidFill>
                  <a:schemeClr val="accent4"/>
                </a:solidFill>
                <a:latin typeface="Calibri" panose="020F0502020204030204" pitchFamily="34" charset="0"/>
              </a:rPr>
              <a:t>1</a:t>
            </a:r>
            <a:r>
              <a:rPr lang="fr-FR" sz="2000" b="1" dirty="0">
                <a:solidFill>
                  <a:schemeClr val="accent1"/>
                </a:solidFill>
                <a:latin typeface="Calibri" panose="020F0502020204030204" pitchFamily="34" charset="0"/>
              </a:rPr>
              <a:t> éditeur donné</a:t>
            </a:r>
            <a:r>
              <a:rPr lang="fr-FR" sz="2000" dirty="0">
                <a:solidFill>
                  <a:schemeClr val="accent4">
                    <a:lumMod val="65000"/>
                    <a:lumOff val="35000"/>
                  </a:schemeClr>
                </a:solidFill>
                <a:latin typeface="Calibri" panose="020F0502020204030204" pitchFamily="34" charset="0"/>
              </a:rPr>
              <a:t>.</a:t>
            </a:r>
            <a:endParaRPr lang="fr-FR" sz="2000" b="1" dirty="0">
              <a:solidFill>
                <a:schemeClr val="accent1"/>
              </a:solidFill>
              <a:latin typeface="Calibri" panose="020F0502020204030204" pitchFamily="34" charset="0"/>
            </a:endParaRPr>
          </a:p>
        </p:txBody>
      </p:sp>
      <p:sp>
        <p:nvSpPr>
          <p:cNvPr id="53" name="Rectangle à coins arrondis 52"/>
          <p:cNvSpPr/>
          <p:nvPr/>
        </p:nvSpPr>
        <p:spPr bwMode="auto">
          <a:xfrm>
            <a:off x="2202937" y="3779166"/>
            <a:ext cx="5787522" cy="938653"/>
          </a:xfrm>
          <a:prstGeom prst="roundRect">
            <a:avLst/>
          </a:prstGeom>
          <a:solidFill>
            <a:schemeClr val="bg1"/>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54" name="ZoneTexte 53"/>
          <p:cNvSpPr txBox="1"/>
          <p:nvPr/>
        </p:nvSpPr>
        <p:spPr>
          <a:xfrm>
            <a:off x="2680076" y="3894549"/>
            <a:ext cx="4950483" cy="707886"/>
          </a:xfrm>
          <a:prstGeom prst="rect">
            <a:avLst/>
          </a:prstGeom>
          <a:noFill/>
        </p:spPr>
        <p:txBody>
          <a:bodyPr wrap="square" rtlCol="0">
            <a:spAutoFit/>
          </a:bodyPr>
          <a:lstStyle/>
          <a:p>
            <a:r>
              <a:rPr lang="fr-FR" sz="2000" dirty="0">
                <a:solidFill>
                  <a:schemeClr val="accent4">
                    <a:lumMod val="65000"/>
                    <a:lumOff val="35000"/>
                  </a:schemeClr>
                </a:solidFill>
                <a:latin typeface="Calibri" panose="020F0502020204030204" pitchFamily="34" charset="0"/>
              </a:rPr>
              <a:t>Un espace d’expérimentation est mis en place </a:t>
            </a:r>
            <a:r>
              <a:rPr lang="fr-FR" sz="2000" b="1" dirty="0">
                <a:solidFill>
                  <a:schemeClr val="accent1"/>
                </a:solidFill>
                <a:latin typeface="Calibri" panose="020F0502020204030204" pitchFamily="34" charset="0"/>
              </a:rPr>
              <a:t>spécifiquement pour un usage</a:t>
            </a:r>
          </a:p>
        </p:txBody>
      </p:sp>
      <p:sp>
        <p:nvSpPr>
          <p:cNvPr id="58" name="Rectangle à coins arrondis 57"/>
          <p:cNvSpPr/>
          <p:nvPr/>
        </p:nvSpPr>
        <p:spPr bwMode="auto">
          <a:xfrm>
            <a:off x="2210926" y="4937810"/>
            <a:ext cx="5787522" cy="938653"/>
          </a:xfrm>
          <a:prstGeom prst="roundRect">
            <a:avLst/>
          </a:prstGeom>
          <a:solidFill>
            <a:schemeClr val="bg1"/>
          </a:solidFill>
          <a:ln w="381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59" name="ZoneTexte 58"/>
          <p:cNvSpPr txBox="1"/>
          <p:nvPr/>
        </p:nvSpPr>
        <p:spPr>
          <a:xfrm>
            <a:off x="2688065" y="5053193"/>
            <a:ext cx="4950483" cy="707886"/>
          </a:xfrm>
          <a:prstGeom prst="rect">
            <a:avLst/>
          </a:prstGeom>
          <a:noFill/>
        </p:spPr>
        <p:txBody>
          <a:bodyPr wrap="square" rtlCol="0">
            <a:spAutoFit/>
          </a:bodyPr>
          <a:lstStyle/>
          <a:p>
            <a:r>
              <a:rPr lang="fr-FR" sz="2000" dirty="0">
                <a:solidFill>
                  <a:schemeClr val="accent4">
                    <a:lumMod val="65000"/>
                    <a:lumOff val="35000"/>
                  </a:schemeClr>
                </a:solidFill>
                <a:latin typeface="Calibri" panose="020F0502020204030204" pitchFamily="34" charset="0"/>
              </a:rPr>
              <a:t>L’espace d’expérimentation comprend les </a:t>
            </a:r>
            <a:r>
              <a:rPr lang="fr-FR" sz="2000" b="1" dirty="0">
                <a:solidFill>
                  <a:schemeClr val="accent1"/>
                </a:solidFill>
                <a:latin typeface="Calibri" panose="020F0502020204030204" pitchFamily="34" charset="0"/>
              </a:rPr>
              <a:t>données mais aussi les outils associés</a:t>
            </a:r>
            <a:r>
              <a:rPr lang="fr-FR" sz="2000" dirty="0">
                <a:solidFill>
                  <a:schemeClr val="accent4">
                    <a:lumMod val="65000"/>
                    <a:lumOff val="35000"/>
                  </a:schemeClr>
                </a:solidFill>
                <a:latin typeface="Calibri" panose="020F0502020204030204" pitchFamily="34" charset="0"/>
              </a:rPr>
              <a:t>.</a:t>
            </a:r>
            <a:endParaRPr lang="fr-FR" sz="2000" b="1" dirty="0">
              <a:solidFill>
                <a:schemeClr val="accent1"/>
              </a:solidFill>
              <a:latin typeface="Calibri" panose="020F0502020204030204" pitchFamily="34" charset="0"/>
            </a:endParaRPr>
          </a:p>
        </p:txBody>
      </p:sp>
    </p:spTree>
    <p:extLst>
      <p:ext uri="{BB962C8B-B14F-4D97-AF65-F5344CB8AC3E}">
        <p14:creationId xmlns:p14="http://schemas.microsoft.com/office/powerpoint/2010/main" val="13742697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n°31</a:t>
            </a:r>
            <a:br>
              <a:rPr lang="fr-FR" sz="2000" dirty="0">
                <a:latin typeface="+mn-lt"/>
              </a:rPr>
            </a:br>
            <a:r>
              <a:rPr lang="fr-FR" sz="2000" dirty="0">
                <a:latin typeface="+mn-lt"/>
              </a:rPr>
              <a:t>Ajout de données - ATTENTION</a:t>
            </a:r>
          </a:p>
        </p:txBody>
      </p:sp>
      <p:sp>
        <p:nvSpPr>
          <p:cNvPr id="48" name="Espace réservé du texte 47"/>
          <p:cNvSpPr>
            <a:spLocks noGrp="1"/>
          </p:cNvSpPr>
          <p:nvPr>
            <p:ph type="body" sz="quarter" idx="13"/>
          </p:nvPr>
        </p:nvSpPr>
        <p:spPr/>
        <p:txBody>
          <a:bodyPr/>
          <a:lstStyle/>
          <a:p>
            <a:r>
              <a:rPr lang="fr-FR" b="1" dirty="0"/>
              <a:t>Message clé : </a:t>
            </a:r>
            <a:r>
              <a:rPr lang="fr-FR" dirty="0"/>
              <a:t>les utilisateurs sont responsables des données qu’ils ajoutent sur leur espace DataLab</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8" name="Image 2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3275" y="2902046"/>
            <a:ext cx="3230968" cy="3351527"/>
          </a:xfrm>
          <a:prstGeom prst="rect">
            <a:avLst/>
          </a:prstGeom>
        </p:spPr>
      </p:pic>
      <p:sp>
        <p:nvSpPr>
          <p:cNvPr id="30" name="Rectangle 29"/>
          <p:cNvSpPr/>
          <p:nvPr/>
        </p:nvSpPr>
        <p:spPr>
          <a:xfrm>
            <a:off x="3743663" y="2594447"/>
            <a:ext cx="4625369" cy="2655279"/>
          </a:xfrm>
          <a:prstGeom prst="rect">
            <a:avLst/>
          </a:prstGeom>
        </p:spPr>
        <p:txBody>
          <a:bodyPr wrap="square">
            <a:spAutoFit/>
          </a:bodyPr>
          <a:lstStyle/>
          <a:p>
            <a:pPr lvl="0" algn="ctr">
              <a:lnSpc>
                <a:spcPct val="107000"/>
              </a:lnSpc>
              <a:spcAft>
                <a:spcPts val="800"/>
              </a:spcAft>
            </a:pPr>
            <a:r>
              <a:rPr lang="fr-FR" i="1" dirty="0">
                <a:solidFill>
                  <a:schemeClr val="bg1">
                    <a:lumMod val="85000"/>
                  </a:schemeClr>
                </a:solidFill>
                <a:ea typeface="Yu Gothic Light" panose="020B0300000000000000" pitchFamily="34" charset="-128"/>
                <a:cs typeface="Times New Roman" panose="02020603050405020304" pitchFamily="18" charset="0"/>
              </a:rPr>
              <a:t>Je dispose d’un fichier de données statistiques fourni par l’un de mes partenaires ainsi que d’une source de données Open Data que je souhaiterai croisée avec les données qui m’ont été mise à disposition.</a:t>
            </a:r>
          </a:p>
          <a:p>
            <a:pPr lvl="0" algn="ctr">
              <a:lnSpc>
                <a:spcPct val="107000"/>
              </a:lnSpc>
              <a:spcAft>
                <a:spcPts val="800"/>
              </a:spcAft>
            </a:pPr>
            <a:endParaRPr lang="fr-FR" dirty="0">
              <a:solidFill>
                <a:schemeClr val="bg1">
                  <a:lumMod val="65000"/>
                </a:schemeClr>
              </a:solidFill>
              <a:ea typeface="Yu Gothic Light" panose="020B0300000000000000" pitchFamily="34" charset="-128"/>
              <a:cs typeface="Times New Roman" panose="02020603050405020304" pitchFamily="18" charset="0"/>
            </a:endParaRPr>
          </a:p>
          <a:p>
            <a:pPr lvl="0" algn="ctr">
              <a:lnSpc>
                <a:spcPct val="107000"/>
              </a:lnSpc>
              <a:spcAft>
                <a:spcPts val="800"/>
              </a:spcAft>
            </a:pPr>
            <a:r>
              <a:rPr lang="fr-FR" dirty="0">
                <a:solidFill>
                  <a:schemeClr val="bg1">
                    <a:lumMod val="65000"/>
                  </a:schemeClr>
                </a:solidFill>
                <a:ea typeface="Yu Gothic Light" panose="020B0300000000000000" pitchFamily="34" charset="-128"/>
                <a:cs typeface="Times New Roman" panose="02020603050405020304" pitchFamily="18" charset="0"/>
              </a:rPr>
              <a:t>Je décide de compléter les données de mon espace DataLab avec ces données externes.</a:t>
            </a:r>
          </a:p>
        </p:txBody>
      </p:sp>
      <p:pic>
        <p:nvPicPr>
          <p:cNvPr id="2" name="Image 1"/>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rot="21170930">
            <a:off x="1087003" y="2074922"/>
            <a:ext cx="656287" cy="656287"/>
          </a:xfrm>
          <a:prstGeom prst="rect">
            <a:avLst/>
          </a:prstGeom>
        </p:spPr>
      </p:pic>
      <p:pic>
        <p:nvPicPr>
          <p:cNvPr id="3" name="Image 2"/>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rot="287170">
            <a:off x="2623797" y="2252312"/>
            <a:ext cx="893620" cy="893620"/>
          </a:xfrm>
          <a:prstGeom prst="rect">
            <a:avLst/>
          </a:prstGeom>
        </p:spPr>
      </p:pic>
      <p:sp>
        <p:nvSpPr>
          <p:cNvPr id="33" name="Freeform 89"/>
          <p:cNvSpPr>
            <a:spLocks/>
          </p:cNvSpPr>
          <p:nvPr/>
        </p:nvSpPr>
        <p:spPr bwMode="auto">
          <a:xfrm rot="8416152">
            <a:off x="2178826" y="3334729"/>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4" name="Freeform 89"/>
          <p:cNvSpPr>
            <a:spLocks/>
          </p:cNvSpPr>
          <p:nvPr/>
        </p:nvSpPr>
        <p:spPr bwMode="auto">
          <a:xfrm rot="13499643" flipH="1">
            <a:off x="1478163" y="2931316"/>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 name="Rectangle à coins arrondis 4"/>
          <p:cNvSpPr/>
          <p:nvPr/>
        </p:nvSpPr>
        <p:spPr>
          <a:xfrm>
            <a:off x="3349025" y="3214490"/>
            <a:ext cx="5253779" cy="2341124"/>
          </a:xfrm>
          <a:prstGeom prst="roundRect">
            <a:avLst>
              <a:gd name="adj" fmla="val 18682"/>
            </a:avLst>
          </a:prstGeom>
          <a:solidFill>
            <a:schemeClr val="tx1">
              <a:lumMod val="50000"/>
              <a:lumOff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1265076">
            <a:off x="2690074" y="2926659"/>
            <a:ext cx="1465547" cy="1465547"/>
          </a:xfrm>
          <a:prstGeom prst="rect">
            <a:avLst/>
          </a:prstGeom>
        </p:spPr>
      </p:pic>
      <p:sp>
        <p:nvSpPr>
          <p:cNvPr id="6" name="ZoneTexte 5"/>
          <p:cNvSpPr txBox="1"/>
          <p:nvPr/>
        </p:nvSpPr>
        <p:spPr>
          <a:xfrm>
            <a:off x="4314107" y="3411938"/>
            <a:ext cx="3888199" cy="2031325"/>
          </a:xfrm>
          <a:prstGeom prst="rect">
            <a:avLst/>
          </a:prstGeom>
          <a:noFill/>
        </p:spPr>
        <p:txBody>
          <a:bodyPr wrap="square" rtlCol="0">
            <a:spAutoFit/>
          </a:bodyPr>
          <a:lstStyle/>
          <a:p>
            <a:pPr algn="just"/>
            <a:r>
              <a:rPr lang="fr-FR" b="1" dirty="0">
                <a:solidFill>
                  <a:schemeClr val="bg1"/>
                </a:solidFill>
              </a:rPr>
              <a:t>Je suis responsable </a:t>
            </a:r>
            <a:r>
              <a:rPr lang="fr-FR" dirty="0">
                <a:solidFill>
                  <a:schemeClr val="bg1"/>
                </a:solidFill>
              </a:rPr>
              <a:t>de mes actions d’ajout et d’export de données sur l’espace DataLab.</a:t>
            </a:r>
          </a:p>
          <a:p>
            <a:pPr algn="just"/>
            <a:endParaRPr lang="fr-FR" dirty="0">
              <a:solidFill>
                <a:schemeClr val="bg1"/>
              </a:solidFill>
            </a:endParaRPr>
          </a:p>
          <a:p>
            <a:pPr algn="just"/>
            <a:r>
              <a:rPr lang="fr-FR" dirty="0">
                <a:solidFill>
                  <a:schemeClr val="bg1"/>
                </a:solidFill>
              </a:rPr>
              <a:t>Je dois </a:t>
            </a:r>
            <a:r>
              <a:rPr lang="fr-FR" b="1" dirty="0">
                <a:solidFill>
                  <a:schemeClr val="bg1"/>
                </a:solidFill>
              </a:rPr>
              <a:t>proscrire l’ajout de données sensibles </a:t>
            </a:r>
            <a:r>
              <a:rPr lang="fr-FR" dirty="0">
                <a:solidFill>
                  <a:schemeClr val="bg1"/>
                </a:solidFill>
              </a:rPr>
              <a:t>sur celui-ci et bien </a:t>
            </a:r>
            <a:r>
              <a:rPr lang="fr-FR" b="1" dirty="0">
                <a:solidFill>
                  <a:schemeClr val="bg1"/>
                </a:solidFill>
              </a:rPr>
              <a:t>respecter les règles de sécurité et de conformité</a:t>
            </a:r>
            <a:r>
              <a:rPr lang="fr-FR" dirty="0">
                <a:solidFill>
                  <a:schemeClr val="bg1"/>
                </a:solidFill>
              </a:rPr>
              <a:t>.</a:t>
            </a:r>
          </a:p>
        </p:txBody>
      </p:sp>
      <p:pic>
        <p:nvPicPr>
          <p:cNvPr id="36" name="Image 35"/>
          <p:cNvPicPr>
            <a:picLocks noChangeAspect="1"/>
          </p:cNvPicPr>
          <p:nvPr/>
        </p:nvPicPr>
        <p:blipFill>
          <a:blip r:embed="rId12"/>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274793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3275" y="2902046"/>
            <a:ext cx="3230968" cy="3351527"/>
          </a:xfrm>
          <a:prstGeom prst="rect">
            <a:avLst/>
          </a:prstGeom>
        </p:spPr>
      </p:pic>
      <p:sp>
        <p:nvSpPr>
          <p:cNvPr id="10" name="Nuage 9"/>
          <p:cNvSpPr/>
          <p:nvPr/>
        </p:nvSpPr>
        <p:spPr>
          <a:xfrm>
            <a:off x="1825979" y="1908049"/>
            <a:ext cx="2389823" cy="1201057"/>
          </a:xfrm>
          <a:prstGeom prst="clou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itre 46"/>
          <p:cNvSpPr>
            <a:spLocks noGrp="1"/>
          </p:cNvSpPr>
          <p:nvPr>
            <p:ph type="title"/>
          </p:nvPr>
        </p:nvSpPr>
        <p:spPr>
          <a:xfrm>
            <a:off x="202286" y="29354"/>
            <a:ext cx="5713288" cy="723600"/>
          </a:xfrm>
        </p:spPr>
        <p:txBody>
          <a:bodyPr/>
          <a:lstStyle/>
          <a:p>
            <a:r>
              <a:rPr lang="fr-FR" sz="2000" b="1" dirty="0">
                <a:latin typeface="+mn-lt"/>
              </a:rPr>
              <a:t>Ecran n°32</a:t>
            </a:r>
            <a:br>
              <a:rPr lang="fr-FR" sz="2000" b="1" dirty="0">
                <a:latin typeface="+mn-lt"/>
              </a:rPr>
            </a:br>
            <a:r>
              <a:rPr lang="fr-FR" sz="2000" dirty="0">
                <a:latin typeface="+mn-lt"/>
              </a:rPr>
              <a:t>Besoin de renfort</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 name="Image 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89166" y="2110676"/>
            <a:ext cx="720000" cy="720000"/>
          </a:xfrm>
          <a:prstGeom prst="rect">
            <a:avLst/>
          </a:prstGeom>
        </p:spPr>
      </p:pic>
      <p:pic>
        <p:nvPicPr>
          <p:cNvPr id="8" name="Image 7"/>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28015" t="16501" r="31144" b="17863"/>
          <a:stretch/>
        </p:blipFill>
        <p:spPr>
          <a:xfrm rot="319660">
            <a:off x="2867861" y="2186725"/>
            <a:ext cx="382138" cy="614149"/>
          </a:xfrm>
          <a:prstGeom prst="rect">
            <a:avLst/>
          </a:prstGeom>
        </p:spPr>
      </p:pic>
      <p:sp>
        <p:nvSpPr>
          <p:cNvPr id="11" name="Ellipse 10"/>
          <p:cNvSpPr/>
          <p:nvPr/>
        </p:nvSpPr>
        <p:spPr>
          <a:xfrm>
            <a:off x="2208552" y="3087579"/>
            <a:ext cx="191575" cy="191575"/>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2112174" y="3348696"/>
            <a:ext cx="158326" cy="1583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1945222" y="3561345"/>
            <a:ext cx="130848" cy="130848"/>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1767784" y="3720494"/>
            <a:ext cx="108139" cy="108139"/>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568804" y="3427859"/>
            <a:ext cx="462536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En travaillant sur la mise en place d’un traitement sur mon espace DataLab,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rencontre des difficultés.</a:t>
            </a:r>
          </a:p>
        </p:txBody>
      </p:sp>
      <p:pic>
        <p:nvPicPr>
          <p:cNvPr id="33" name="Image 32"/>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373496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a:latin typeface="+mn-lt"/>
              </a:rPr>
              <a:t>Ecran n°33</a:t>
            </a:r>
            <a:br>
              <a:rPr lang="fr-FR" sz="2000" b="1" dirty="0">
                <a:latin typeface="+mn-lt"/>
              </a:rPr>
            </a:br>
            <a:r>
              <a:rPr lang="fr-FR" sz="2000" dirty="0">
                <a:latin typeface="+mn-lt"/>
              </a:rPr>
              <a:t>Demande d’assistance</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33" name="Freeform 89"/>
          <p:cNvSpPr>
            <a:spLocks/>
          </p:cNvSpPr>
          <p:nvPr/>
        </p:nvSpPr>
        <p:spPr bwMode="auto">
          <a:xfrm rot="8163522" flipH="1">
            <a:off x="1978615" y="2756155"/>
            <a:ext cx="1152968" cy="550745"/>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3" name="Image 2"/>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357098">
            <a:off x="2123093" y="2297116"/>
            <a:ext cx="528174" cy="528174"/>
          </a:xfrm>
          <a:prstGeom prst="rect">
            <a:avLst/>
          </a:prstGeom>
        </p:spPr>
      </p:pic>
      <p:sp>
        <p:nvSpPr>
          <p:cNvPr id="36" name="Rectangle 35"/>
          <p:cNvSpPr/>
          <p:nvPr/>
        </p:nvSpPr>
        <p:spPr>
          <a:xfrm>
            <a:off x="3058930" y="2470456"/>
            <a:ext cx="4625369"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contacte mon responsable DataLab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lui demander de l’aide.</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7" name="Image 36"/>
          <p:cNvPicPr>
            <a:picLocks noChangeAspect="1"/>
          </p:cNvPicPr>
          <p:nvPr/>
        </p:nvPicPr>
        <p:blipFill>
          <a:blip r:embed="rId10"/>
          <a:stretch>
            <a:fillRect/>
          </a:stretch>
        </p:blipFill>
        <p:spPr>
          <a:xfrm>
            <a:off x="7321098" y="2192438"/>
            <a:ext cx="525276" cy="1241094"/>
          </a:xfrm>
          <a:prstGeom prst="rect">
            <a:avLst/>
          </a:prstGeom>
        </p:spPr>
      </p:pic>
      <p:pic>
        <p:nvPicPr>
          <p:cNvPr id="29" name="Image 28"/>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25815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39"/>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a:latin typeface="+mn-lt"/>
              </a:rPr>
              <a:t>Ecran n°34</a:t>
            </a:r>
            <a:br>
              <a:rPr lang="fr-FR" sz="2000" b="1" dirty="0">
                <a:latin typeface="+mn-lt"/>
              </a:rPr>
            </a:br>
            <a:r>
              <a:rPr lang="fr-FR" sz="2000" dirty="0">
                <a:latin typeface="+mn-lt"/>
              </a:rPr>
              <a:t>Mise en relation avec les Data Scientist</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33" name="Freeform 89"/>
          <p:cNvSpPr>
            <a:spLocks/>
          </p:cNvSpPr>
          <p:nvPr/>
        </p:nvSpPr>
        <p:spPr bwMode="auto">
          <a:xfrm rot="19116258" flipH="1">
            <a:off x="2374403" y="3220180"/>
            <a:ext cx="1152968" cy="550745"/>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6" name="Rectangle 35"/>
          <p:cNvSpPr/>
          <p:nvPr/>
        </p:nvSpPr>
        <p:spPr>
          <a:xfrm>
            <a:off x="3058930" y="2470456"/>
            <a:ext cx="462536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revient vers moi et me met en relation avec Paul,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Scientist, qui va pouvoir m’aider.</a:t>
            </a:r>
          </a:p>
        </p:txBody>
      </p:sp>
      <p:pic>
        <p:nvPicPr>
          <p:cNvPr id="37" name="Image 36"/>
          <p:cNvPicPr>
            <a:picLocks noChangeAspect="1"/>
          </p:cNvPicPr>
          <p:nvPr/>
        </p:nvPicPr>
        <p:blipFill>
          <a:blip r:embed="rId9"/>
          <a:stretch>
            <a:fillRect/>
          </a:stretch>
        </p:blipFill>
        <p:spPr>
          <a:xfrm>
            <a:off x="7811468" y="2340620"/>
            <a:ext cx="525276" cy="1241094"/>
          </a:xfrm>
          <a:prstGeom prst="rect">
            <a:avLst/>
          </a:prstGeom>
        </p:spPr>
      </p:pic>
      <p:pic>
        <p:nvPicPr>
          <p:cNvPr id="2" name="Image 1"/>
          <p:cNvPicPr>
            <a:picLocks noChangeAspect="1"/>
          </p:cNvPicPr>
          <p:nvPr/>
        </p:nvPicPr>
        <p:blipFill>
          <a:blip r:embed="rId10"/>
          <a:stretch>
            <a:fillRect/>
          </a:stretch>
        </p:blipFill>
        <p:spPr>
          <a:xfrm>
            <a:off x="4564400" y="3951405"/>
            <a:ext cx="819895" cy="2322268"/>
          </a:xfrm>
          <a:prstGeom prst="rect">
            <a:avLst/>
          </a:prstGeom>
        </p:spPr>
      </p:pic>
      <p:sp>
        <p:nvSpPr>
          <p:cNvPr id="32" name="Rectangle 31"/>
          <p:cNvSpPr/>
          <p:nvPr/>
        </p:nvSpPr>
        <p:spPr>
          <a:xfrm>
            <a:off x="5562417" y="4560993"/>
            <a:ext cx="1798751" cy="607539"/>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Paul, Data Scientist</a:t>
            </a:r>
          </a:p>
        </p:txBody>
      </p:sp>
      <p:grpSp>
        <p:nvGrpSpPr>
          <p:cNvPr id="34" name="Groupe 33"/>
          <p:cNvGrpSpPr/>
          <p:nvPr/>
        </p:nvGrpSpPr>
        <p:grpSpPr>
          <a:xfrm flipH="1" flipV="1">
            <a:off x="5283394" y="4749102"/>
            <a:ext cx="308049" cy="311920"/>
            <a:chOff x="6299582" y="6163140"/>
            <a:chExt cx="308049" cy="311920"/>
          </a:xfrm>
        </p:grpSpPr>
        <p:cxnSp>
          <p:nvCxnSpPr>
            <p:cNvPr id="35" name="Connecteur droit 34"/>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à coins arrondis 3"/>
          <p:cNvSpPr/>
          <p:nvPr/>
        </p:nvSpPr>
        <p:spPr>
          <a:xfrm>
            <a:off x="4361252" y="3951405"/>
            <a:ext cx="3166818" cy="2479591"/>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80347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n°35</a:t>
            </a:r>
            <a:br>
              <a:rPr lang="fr-FR" sz="2000" b="1" dirty="0">
                <a:latin typeface="+mn-lt"/>
              </a:rPr>
            </a:br>
            <a:r>
              <a:rPr lang="fr-FR" sz="2000" dirty="0">
                <a:latin typeface="+mn-lt"/>
              </a:rPr>
              <a:t>Echange et travail avec le Data Scientist</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3" name="Image 2"/>
          <p:cNvPicPr>
            <a:picLocks noChangeAspect="1"/>
          </p:cNvPicPr>
          <p:nvPr/>
        </p:nvPicPr>
        <p:blipFill>
          <a:blip r:embed="rId8"/>
          <a:stretch>
            <a:fillRect/>
          </a:stretch>
        </p:blipFill>
        <p:spPr>
          <a:xfrm>
            <a:off x="1623356" y="2614104"/>
            <a:ext cx="5151566" cy="3060457"/>
          </a:xfrm>
          <a:prstGeom prst="rect">
            <a:avLst/>
          </a:prstGeom>
        </p:spPr>
      </p:pic>
      <p:sp>
        <p:nvSpPr>
          <p:cNvPr id="44" name="Rectangle 43"/>
          <p:cNvSpPr/>
          <p:nvPr/>
        </p:nvSpPr>
        <p:spPr>
          <a:xfrm>
            <a:off x="226023" y="5889224"/>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me rapproche alors de Paul, qui m’apporte son expertise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m’aider sur mon expérimentation DataLab.</a:t>
            </a:r>
          </a:p>
        </p:txBody>
      </p:sp>
      <p:pic>
        <p:nvPicPr>
          <p:cNvPr id="26" name="Image 25"/>
          <p:cNvPicPr>
            <a:picLocks noChangeAspect="1"/>
          </p:cNvPicPr>
          <p:nvPr/>
        </p:nvPicPr>
        <p:blipFill>
          <a:blip r:embed="rId9"/>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38825302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n°36</a:t>
            </a:r>
            <a:br>
              <a:rPr lang="fr-FR" sz="2000" b="1" dirty="0">
                <a:latin typeface="+mn-lt"/>
              </a:rPr>
            </a:br>
            <a:r>
              <a:rPr lang="fr-FR" sz="2000" dirty="0">
                <a:latin typeface="+mn-lt"/>
              </a:rPr>
              <a:t>2 modes de travail</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21713"/>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Lors de nos premiers échanges, Paul m’indique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2 modes </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de fonctionnement</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sont disponibles sur les espaces DataLab. </a:t>
            </a:r>
          </a:p>
        </p:txBody>
      </p:sp>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sp>
        <p:nvSpPr>
          <p:cNvPr id="2" name="Rectangle à coins arrondis 1"/>
          <p:cNvSpPr/>
          <p:nvPr/>
        </p:nvSpPr>
        <p:spPr>
          <a:xfrm>
            <a:off x="555566" y="3671248"/>
            <a:ext cx="3609128" cy="2615962"/>
          </a:xfrm>
          <a:prstGeom prst="roundRect">
            <a:avLst>
              <a:gd name="adj" fmla="val 9885"/>
            </a:avLst>
          </a:prstGeom>
          <a:solidFill>
            <a:schemeClr val="accent4">
              <a:lumMod val="50000"/>
              <a:lumOff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à coins arrondis 28"/>
          <p:cNvSpPr/>
          <p:nvPr/>
        </p:nvSpPr>
        <p:spPr>
          <a:xfrm>
            <a:off x="4458998" y="3671248"/>
            <a:ext cx="3609128" cy="2615962"/>
          </a:xfrm>
          <a:prstGeom prst="roundRect">
            <a:avLst>
              <a:gd name="adj" fmla="val 10406"/>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555565" y="3788342"/>
            <a:ext cx="3609129" cy="369332"/>
          </a:xfrm>
          <a:prstGeom prst="rect">
            <a:avLst/>
          </a:prstGeom>
          <a:noFill/>
        </p:spPr>
        <p:txBody>
          <a:bodyPr wrap="square" rtlCol="0">
            <a:spAutoFit/>
          </a:bodyPr>
          <a:lstStyle/>
          <a:p>
            <a:pPr algn="ctr"/>
            <a:r>
              <a:rPr lang="fr-FR" b="1" dirty="0">
                <a:solidFill>
                  <a:schemeClr val="bg1"/>
                </a:solidFill>
              </a:rPr>
              <a:t>Autonomie complète</a:t>
            </a:r>
          </a:p>
        </p:txBody>
      </p:sp>
      <p:sp>
        <p:nvSpPr>
          <p:cNvPr id="32" name="ZoneTexte 31"/>
          <p:cNvSpPr txBox="1"/>
          <p:nvPr/>
        </p:nvSpPr>
        <p:spPr>
          <a:xfrm>
            <a:off x="4458998" y="3788342"/>
            <a:ext cx="3609129" cy="369332"/>
          </a:xfrm>
          <a:prstGeom prst="rect">
            <a:avLst/>
          </a:prstGeom>
          <a:noFill/>
        </p:spPr>
        <p:txBody>
          <a:bodyPr wrap="square" rtlCol="0">
            <a:spAutoFit/>
          </a:bodyPr>
          <a:lstStyle/>
          <a:p>
            <a:pPr algn="ctr"/>
            <a:r>
              <a:rPr lang="fr-FR" b="1" dirty="0">
                <a:solidFill>
                  <a:schemeClr val="bg1"/>
                </a:solidFill>
              </a:rPr>
              <a:t>Autonomie accompagnée</a:t>
            </a:r>
          </a:p>
        </p:txBody>
      </p:sp>
      <p:sp>
        <p:nvSpPr>
          <p:cNvPr id="33" name="ZoneTexte 32"/>
          <p:cNvSpPr txBox="1"/>
          <p:nvPr/>
        </p:nvSpPr>
        <p:spPr>
          <a:xfrm>
            <a:off x="565240" y="4212934"/>
            <a:ext cx="3609129" cy="2215991"/>
          </a:xfrm>
          <a:prstGeom prst="rect">
            <a:avLst/>
          </a:prstGeom>
          <a:noFill/>
        </p:spPr>
        <p:txBody>
          <a:bodyPr wrap="square" rtlCol="0">
            <a:spAutoFit/>
          </a:bodyPr>
          <a:lstStyle/>
          <a:p>
            <a:pPr algn="ctr">
              <a:spcAft>
                <a:spcPts val="600"/>
              </a:spcAft>
            </a:pPr>
            <a:r>
              <a:rPr lang="fr-FR" sz="1600" i="1" dirty="0">
                <a:solidFill>
                  <a:schemeClr val="bg1"/>
                </a:solidFill>
              </a:rPr>
              <a:t>C’est le mode dans lequel</a:t>
            </a:r>
            <a:br>
              <a:rPr lang="fr-FR" sz="1600" i="1" dirty="0">
                <a:solidFill>
                  <a:schemeClr val="bg1"/>
                </a:solidFill>
              </a:rPr>
            </a:br>
            <a:r>
              <a:rPr lang="fr-FR" sz="1600" i="1" dirty="0">
                <a:solidFill>
                  <a:schemeClr val="bg1"/>
                </a:solidFill>
              </a:rPr>
              <a:t> j’ai commencé à travailler. </a:t>
            </a:r>
          </a:p>
          <a:p>
            <a:pPr algn="ctr">
              <a:spcAft>
                <a:spcPts val="600"/>
              </a:spcAft>
            </a:pPr>
            <a:r>
              <a:rPr lang="fr-FR" sz="1600" dirty="0">
                <a:solidFill>
                  <a:schemeClr val="bg1"/>
                </a:solidFill>
              </a:rPr>
              <a:t>Ce mode de fonctionnement convient lorsque nous disposons déjà dans nos équipes métiers d’experts, data scientists nécessaire à la conduite de notre expérimentation.</a:t>
            </a:r>
          </a:p>
          <a:p>
            <a:pPr algn="ctr">
              <a:spcAft>
                <a:spcPts val="600"/>
              </a:spcAft>
            </a:pPr>
            <a:endParaRPr lang="fr-FR" sz="1600" dirty="0">
              <a:solidFill>
                <a:schemeClr val="bg1"/>
              </a:solidFill>
            </a:endParaRPr>
          </a:p>
        </p:txBody>
      </p:sp>
      <p:sp>
        <p:nvSpPr>
          <p:cNvPr id="34" name="ZoneTexte 33"/>
          <p:cNvSpPr txBox="1"/>
          <p:nvPr/>
        </p:nvSpPr>
        <p:spPr>
          <a:xfrm>
            <a:off x="4466818" y="4212933"/>
            <a:ext cx="3609129" cy="1892826"/>
          </a:xfrm>
          <a:prstGeom prst="rect">
            <a:avLst/>
          </a:prstGeom>
          <a:noFill/>
        </p:spPr>
        <p:txBody>
          <a:bodyPr wrap="square" rtlCol="0">
            <a:spAutoFit/>
          </a:bodyPr>
          <a:lstStyle/>
          <a:p>
            <a:pPr algn="ctr">
              <a:spcAft>
                <a:spcPts val="600"/>
              </a:spcAft>
            </a:pPr>
            <a:r>
              <a:rPr lang="fr-FR" sz="1600" i="1" dirty="0">
                <a:solidFill>
                  <a:schemeClr val="bg1"/>
                </a:solidFill>
              </a:rPr>
              <a:t>C’est le mode vers lequel </a:t>
            </a:r>
            <a:br>
              <a:rPr lang="fr-FR" sz="1600" i="1" dirty="0">
                <a:solidFill>
                  <a:schemeClr val="bg1"/>
                </a:solidFill>
              </a:rPr>
            </a:br>
            <a:r>
              <a:rPr lang="fr-FR" sz="1600" i="1" dirty="0">
                <a:solidFill>
                  <a:schemeClr val="bg1"/>
                </a:solidFill>
              </a:rPr>
              <a:t>je m’oriente finalement.</a:t>
            </a:r>
          </a:p>
          <a:p>
            <a:pPr algn="ctr">
              <a:spcAft>
                <a:spcPts val="600"/>
              </a:spcAft>
            </a:pPr>
            <a:r>
              <a:rPr lang="fr-FR" sz="1600" dirty="0">
                <a:solidFill>
                  <a:schemeClr val="bg1"/>
                </a:solidFill>
              </a:rPr>
              <a:t>Je peux m’appuyer sur</a:t>
            </a:r>
            <a:br>
              <a:rPr lang="fr-FR" sz="1600" dirty="0">
                <a:solidFill>
                  <a:schemeClr val="bg1"/>
                </a:solidFill>
              </a:rPr>
            </a:br>
            <a:r>
              <a:rPr lang="fr-FR" sz="1600" dirty="0">
                <a:solidFill>
                  <a:schemeClr val="bg1"/>
                </a:solidFill>
              </a:rPr>
              <a:t> mon responsable DataLab et les experts qui l’accompagnent pour déléguer la totalité ou une partie de mes travaux de mise en œuvre de mon expérimentation.</a:t>
            </a:r>
          </a:p>
        </p:txBody>
      </p:sp>
      <p:pic>
        <p:nvPicPr>
          <p:cNvPr id="35" name="Image 34"/>
          <p:cNvPicPr>
            <a:picLocks noChangeAspect="1"/>
          </p:cNvPicPr>
          <p:nvPr/>
        </p:nvPicPr>
        <p:blipFill>
          <a:blip r:embed="rId9"/>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8001812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n°37</a:t>
            </a:r>
            <a:br>
              <a:rPr lang="fr-FR" sz="2000" b="1" dirty="0">
                <a:latin typeface="+mn-lt"/>
              </a:rPr>
            </a:br>
            <a:r>
              <a:rPr lang="fr-FR" sz="2000" dirty="0">
                <a:latin typeface="+mn-lt"/>
              </a:rPr>
              <a:t>Accompagnement </a:t>
            </a:r>
            <a:r>
              <a:rPr lang="fr-FR" sz="2000" dirty="0" err="1">
                <a:latin typeface="+mn-lt"/>
              </a:rPr>
              <a:t>DataScientist</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21713"/>
            <a:ext cx="8161713" cy="981423"/>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partage mes problématiques avec Paul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les difficultés que j’ai à concevoir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mes traitements de données.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Il intervient et teste plusieurs algorithmes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de traitements pour trouver celui qui convient le mieux pour répondre à mon besoin.</a:t>
            </a:r>
          </a:p>
        </p:txBody>
      </p:sp>
      <p:grpSp>
        <p:nvGrpSpPr>
          <p:cNvPr id="6" name="Groupe 5"/>
          <p:cNvGrpSpPr/>
          <p:nvPr/>
        </p:nvGrpSpPr>
        <p:grpSpPr>
          <a:xfrm>
            <a:off x="969272" y="2915197"/>
            <a:ext cx="6618365" cy="3139641"/>
            <a:chOff x="1623356" y="2534920"/>
            <a:chExt cx="6618365" cy="3139641"/>
          </a:xfrm>
        </p:grpSpPr>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6500229" y="2534920"/>
              <a:ext cx="1741492" cy="2975357"/>
            </a:xfrm>
            <a:prstGeom prst="rect">
              <a:avLst/>
            </a:prstGeom>
          </p:spPr>
        </p:pic>
      </p:grpSp>
      <p:pic>
        <p:nvPicPr>
          <p:cNvPr id="28" name="Image 27"/>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522532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n°38</a:t>
            </a:r>
            <a:br>
              <a:rPr lang="fr-FR" sz="2000" b="1" dirty="0">
                <a:latin typeface="+mn-lt"/>
              </a:rPr>
            </a:br>
            <a:r>
              <a:rPr lang="fr-FR" sz="2000" dirty="0">
                <a:latin typeface="+mn-lt"/>
              </a:rPr>
              <a:t>Mise à disposition des traitements </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21713"/>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 l’issue de son intervention, Paul me met à disposition 2 traitements qui semblent convenir pour je puisse les exécuter et contrôler les résultats de ceux-ci.</a:t>
            </a:r>
          </a:p>
        </p:txBody>
      </p:sp>
      <p:grpSp>
        <p:nvGrpSpPr>
          <p:cNvPr id="6" name="Groupe 5"/>
          <p:cNvGrpSpPr/>
          <p:nvPr/>
        </p:nvGrpSpPr>
        <p:grpSpPr>
          <a:xfrm>
            <a:off x="969272" y="2915197"/>
            <a:ext cx="6618365" cy="3139641"/>
            <a:chOff x="1623356" y="2534920"/>
            <a:chExt cx="6618365" cy="3139641"/>
          </a:xfrm>
        </p:grpSpPr>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6500229" y="2534920"/>
              <a:ext cx="1741492" cy="2975357"/>
            </a:xfrm>
            <a:prstGeom prst="rect">
              <a:avLst/>
            </a:prstGeom>
          </p:spPr>
        </p:pic>
      </p:grpSp>
      <p:pic>
        <p:nvPicPr>
          <p:cNvPr id="28" name="Image 27"/>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920015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n°39</a:t>
            </a:r>
            <a:br>
              <a:rPr lang="fr-FR" sz="2000" b="1" dirty="0">
                <a:latin typeface="+mn-lt"/>
              </a:rPr>
            </a:br>
            <a:r>
              <a:rPr lang="fr-FR" sz="2000" dirty="0">
                <a:latin typeface="+mn-lt"/>
              </a:rPr>
              <a:t>Expérimentation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37755"/>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retourne donc sur mon espace DataLab. J’exécute et paramètre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traitements conçus par Paul pour identifier celui qui me conviendrait.</a:t>
            </a:r>
          </a:p>
        </p:txBody>
      </p:sp>
      <p:pic>
        <p:nvPicPr>
          <p:cNvPr id="28" name="Image 2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3275" y="2902046"/>
            <a:ext cx="3230968" cy="3351527"/>
          </a:xfrm>
          <a:prstGeom prst="rect">
            <a:avLst/>
          </a:prstGeom>
        </p:spPr>
      </p:pic>
      <p:pic>
        <p:nvPicPr>
          <p:cNvPr id="29" name="Image 28"/>
          <p:cNvPicPr>
            <a:picLocks noChangeAspect="1"/>
          </p:cNvPicPr>
          <p:nvPr/>
        </p:nvPicPr>
        <p:blipFill>
          <a:blip r:embed="rId9"/>
          <a:stretch>
            <a:fillRect/>
          </a:stretch>
        </p:blipFill>
        <p:spPr>
          <a:xfrm>
            <a:off x="3686212" y="2786942"/>
            <a:ext cx="1027901" cy="1047418"/>
          </a:xfrm>
          <a:prstGeom prst="rect">
            <a:avLst/>
          </a:prstGeom>
        </p:spPr>
      </p:pic>
      <p:pic>
        <p:nvPicPr>
          <p:cNvPr id="2" name="Image 1"/>
          <p:cNvPicPr>
            <a:picLocks noChangeAspect="1"/>
          </p:cNvPicPr>
          <p:nvPr/>
        </p:nvPicPr>
        <p:blipFill>
          <a:blip r:embed="rId10"/>
          <a:stretch>
            <a:fillRect/>
          </a:stretch>
        </p:blipFill>
        <p:spPr>
          <a:xfrm>
            <a:off x="3828830" y="4372268"/>
            <a:ext cx="1099464" cy="1053924"/>
          </a:xfrm>
          <a:prstGeom prst="rect">
            <a:avLst/>
          </a:prstGeom>
        </p:spPr>
      </p:pic>
      <p:sp>
        <p:nvSpPr>
          <p:cNvPr id="32" name="Freeform 89"/>
          <p:cNvSpPr>
            <a:spLocks/>
          </p:cNvSpPr>
          <p:nvPr/>
        </p:nvSpPr>
        <p:spPr bwMode="auto">
          <a:xfrm rot="12102292">
            <a:off x="2726977" y="3859669"/>
            <a:ext cx="1268265" cy="605820"/>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4" name="Freeform 89"/>
          <p:cNvSpPr>
            <a:spLocks/>
          </p:cNvSpPr>
          <p:nvPr/>
        </p:nvSpPr>
        <p:spPr bwMode="auto">
          <a:xfrm rot="10800000">
            <a:off x="2193369" y="3168162"/>
            <a:ext cx="1268265" cy="605820"/>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30" name="Image 29"/>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278419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274148" y="2739526"/>
            <a:ext cx="8073852" cy="2892205"/>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a:latin typeface="+mn-lt"/>
              </a:rPr>
              <a:t>Ecran n°40</a:t>
            </a:r>
            <a:br>
              <a:rPr lang="fr-FR" sz="2000" b="1" dirty="0">
                <a:latin typeface="+mn-lt"/>
              </a:rPr>
            </a:br>
            <a:r>
              <a:rPr lang="fr-FR" sz="2000" dirty="0">
                <a:latin typeface="+mn-lt"/>
              </a:rPr>
              <a:t>Un traitement OK</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37755"/>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Après plusieurs phases de contrôle et d’utilisation des indicateurs produits, je constate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le traitement 1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s’avère couvre fortement mon besoin.</a:t>
            </a:r>
          </a:p>
        </p:txBody>
      </p:sp>
      <p:pic>
        <p:nvPicPr>
          <p:cNvPr id="29" name="Image 28"/>
          <p:cNvPicPr>
            <a:picLocks noChangeAspect="1"/>
          </p:cNvPicPr>
          <p:nvPr/>
        </p:nvPicPr>
        <p:blipFill>
          <a:blip r:embed="rId9"/>
          <a:stretch>
            <a:fillRect/>
          </a:stretch>
        </p:blipFill>
        <p:spPr>
          <a:xfrm>
            <a:off x="6308572" y="4456308"/>
            <a:ext cx="1027901" cy="1047418"/>
          </a:xfrm>
          <a:prstGeom prst="rect">
            <a:avLst/>
          </a:prstGeom>
        </p:spPr>
      </p:pic>
      <p:pic>
        <p:nvPicPr>
          <p:cNvPr id="2" name="Image 1"/>
          <p:cNvPicPr>
            <a:picLocks noChangeAspect="1"/>
          </p:cNvPicPr>
          <p:nvPr/>
        </p:nvPicPr>
        <p:blipFill>
          <a:blip r:embed="rId10">
            <a:duotone>
              <a:schemeClr val="accent3">
                <a:shade val="45000"/>
                <a:satMod val="135000"/>
              </a:schemeClr>
              <a:prstClr val="white"/>
            </a:duotone>
          </a:blip>
          <a:stretch>
            <a:fillRect/>
          </a:stretch>
        </p:blipFill>
        <p:spPr>
          <a:xfrm>
            <a:off x="5546268" y="5593618"/>
            <a:ext cx="1099464" cy="1053924"/>
          </a:xfrm>
          <a:prstGeom prst="rect">
            <a:avLst/>
          </a:prstGeom>
        </p:spPr>
      </p:pic>
      <p:pic>
        <p:nvPicPr>
          <p:cNvPr id="3" name="Imag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7329" y="4772010"/>
            <a:ext cx="1009941" cy="1009941"/>
          </a:xfrm>
          <a:prstGeom prst="rect">
            <a:avLst/>
          </a:prstGeom>
        </p:spPr>
      </p:pic>
      <p:pic>
        <p:nvPicPr>
          <p:cNvPr id="4" name="Imag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78618" y="6292462"/>
            <a:ext cx="432614" cy="432614"/>
          </a:xfrm>
          <a:prstGeom prst="rect">
            <a:avLst/>
          </a:prstGeom>
        </p:spPr>
      </p:pic>
      <p:pic>
        <p:nvPicPr>
          <p:cNvPr id="30" name="Image 29"/>
          <p:cNvPicPr>
            <a:picLocks noChangeAspect="1"/>
          </p:cNvPicPr>
          <p:nvPr/>
        </p:nvPicPr>
        <p:blipFill>
          <a:blip r:embed="rId13"/>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04216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n°12</a:t>
            </a:r>
            <a:br>
              <a:rPr lang="fr-FR" sz="2000" b="1" dirty="0">
                <a:latin typeface="+mn-lt"/>
              </a:rPr>
            </a:br>
            <a:r>
              <a:rPr lang="fr-FR" sz="2000" dirty="0">
                <a:latin typeface="+mn-lt"/>
              </a:rPr>
              <a:t>J’ai un besoin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600438"/>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Changement de fond, on passe sur une vue de l’utilisateur </a:t>
            </a:r>
          </a:p>
          <a:p>
            <a:pPr marL="285750" indent="-285750">
              <a:buFontTx/>
              <a:buChar char="-"/>
            </a:pPr>
            <a:r>
              <a:rPr lang="fr-FR" sz="1400" dirty="0">
                <a:solidFill>
                  <a:schemeClr val="bg1"/>
                </a:solidFill>
                <a:latin typeface="Calibri" panose="020F0502020204030204" pitchFamily="34" charset="0"/>
              </a:rPr>
              <a:t>Affichage de l’utilisateur et de son bureau puis de la bulle d’interrogation </a:t>
            </a: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9330932" y="5787658"/>
            <a:ext cx="2255981" cy="932705"/>
          </a:xfrm>
          <a:prstGeom prst="rect">
            <a:avLst/>
          </a:prstGeom>
        </p:spPr>
      </p:pic>
      <p:pic>
        <p:nvPicPr>
          <p:cNvPr id="56" name="Image 55"/>
          <p:cNvPicPr>
            <a:picLocks noChangeAspect="1"/>
          </p:cNvPicPr>
          <p:nvPr/>
        </p:nvPicPr>
        <p:blipFill>
          <a:blip r:embed="rId10"/>
          <a:stretch>
            <a:fillRect/>
          </a:stretch>
        </p:blipFill>
        <p:spPr>
          <a:xfrm>
            <a:off x="106467" y="2313973"/>
            <a:ext cx="4138107" cy="4433686"/>
          </a:xfrm>
          <a:prstGeom prst="rect">
            <a:avLst/>
          </a:prstGeom>
        </p:spPr>
      </p:pic>
      <p:sp>
        <p:nvSpPr>
          <p:cNvPr id="57" name="Arc 56"/>
          <p:cNvSpPr/>
          <p:nvPr/>
        </p:nvSpPr>
        <p:spPr bwMode="auto">
          <a:xfrm rot="5194579">
            <a:off x="1049267" y="1425434"/>
            <a:ext cx="1659769" cy="3247457"/>
          </a:xfrm>
          <a:prstGeom prst="arc">
            <a:avLst>
              <a:gd name="adj1" fmla="val 1631773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cxnSp>
        <p:nvCxnSpPr>
          <p:cNvPr id="58" name="Connecteur droit 57"/>
          <p:cNvCxnSpPr/>
          <p:nvPr/>
        </p:nvCxnSpPr>
        <p:spPr bwMode="auto">
          <a:xfrm>
            <a:off x="2057969" y="2918391"/>
            <a:ext cx="4978607" cy="0"/>
          </a:xfrm>
          <a:prstGeom prst="line">
            <a:avLst/>
          </a:prstGeom>
          <a:noFill/>
          <a:ln w="28575" cap="flat" cmpd="sng" algn="ctr">
            <a:solidFill>
              <a:schemeClr val="accent4">
                <a:lumMod val="50000"/>
                <a:lumOff val="50000"/>
              </a:schemeClr>
            </a:solidFill>
            <a:prstDash val="solid"/>
            <a:round/>
            <a:headEnd type="none" w="med" len="med"/>
            <a:tailEnd type="none" w="med" len="med"/>
          </a:ln>
          <a:effectLst/>
        </p:spPr>
      </p:cxnSp>
      <p:sp>
        <p:nvSpPr>
          <p:cNvPr id="59" name="ZoneTexte 58"/>
          <p:cNvSpPr txBox="1"/>
          <p:nvPr/>
        </p:nvSpPr>
        <p:spPr>
          <a:xfrm>
            <a:off x="2161308" y="2222507"/>
            <a:ext cx="5609230" cy="646331"/>
          </a:xfrm>
          <a:prstGeom prst="rect">
            <a:avLst/>
          </a:prstGeom>
          <a:noFill/>
        </p:spPr>
        <p:txBody>
          <a:bodyPr wrap="square" rtlCol="0">
            <a:spAutoFit/>
          </a:bodyPr>
          <a:lstStyle/>
          <a:p>
            <a:r>
              <a:rPr lang="fr-FR" dirty="0">
                <a:solidFill>
                  <a:schemeClr val="accent4">
                    <a:lumMod val="65000"/>
                    <a:lumOff val="35000"/>
                  </a:schemeClr>
                </a:solidFill>
                <a:latin typeface="Calibri" panose="020F0502020204030204" pitchFamily="34" charset="0"/>
              </a:rPr>
              <a:t>Comme Marc, j’ai un besoin, </a:t>
            </a:r>
            <a:r>
              <a:rPr lang="fr-FR" b="1" dirty="0">
                <a:solidFill>
                  <a:schemeClr val="accent4">
                    <a:lumMod val="65000"/>
                    <a:lumOff val="35000"/>
                  </a:schemeClr>
                </a:solidFill>
                <a:latin typeface="Calibri" panose="020F0502020204030204" pitchFamily="34" charset="0"/>
              </a:rPr>
              <a:t>que dois-je faire ? </a:t>
            </a:r>
            <a:br>
              <a:rPr lang="fr-FR" b="1" dirty="0">
                <a:solidFill>
                  <a:schemeClr val="accent4">
                    <a:lumMod val="65000"/>
                    <a:lumOff val="35000"/>
                  </a:schemeClr>
                </a:solidFill>
                <a:latin typeface="Calibri" panose="020F0502020204030204" pitchFamily="34" charset="0"/>
              </a:rPr>
            </a:br>
            <a:r>
              <a:rPr lang="fr-FR" dirty="0">
                <a:solidFill>
                  <a:schemeClr val="accent4">
                    <a:lumMod val="65000"/>
                    <a:lumOff val="35000"/>
                  </a:schemeClr>
                </a:solidFill>
                <a:latin typeface="Calibri" panose="020F0502020204030204" pitchFamily="34" charset="0"/>
              </a:rPr>
              <a:t>Dois-je demander </a:t>
            </a:r>
            <a:r>
              <a:rPr lang="fr-FR" b="1" dirty="0">
                <a:solidFill>
                  <a:schemeClr val="accent4">
                    <a:lumMod val="65000"/>
                    <a:lumOff val="35000"/>
                  </a:schemeClr>
                </a:solidFill>
                <a:latin typeface="Calibri" panose="020F0502020204030204" pitchFamily="34" charset="0"/>
              </a:rPr>
              <a:t>un espace d’expérimentation </a:t>
            </a:r>
            <a:r>
              <a:rPr lang="fr-FR" dirty="0">
                <a:solidFill>
                  <a:schemeClr val="accent4">
                    <a:lumMod val="65000"/>
                    <a:lumOff val="35000"/>
                  </a:schemeClr>
                </a:solidFill>
                <a:latin typeface="Calibri" panose="020F0502020204030204" pitchFamily="34" charset="0"/>
              </a:rPr>
              <a:t>?</a:t>
            </a:r>
          </a:p>
        </p:txBody>
      </p:sp>
    </p:spTree>
    <p:extLst>
      <p:ext uri="{BB962C8B-B14F-4D97-AF65-F5344CB8AC3E}">
        <p14:creationId xmlns:p14="http://schemas.microsoft.com/office/powerpoint/2010/main" val="4259437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n°41</a:t>
            </a:r>
            <a:br>
              <a:rPr lang="fr-FR" sz="2000" b="1" dirty="0">
                <a:latin typeface="+mn-lt"/>
              </a:rPr>
            </a:br>
            <a:r>
              <a:rPr lang="fr-FR" sz="2000" dirty="0">
                <a:latin typeface="+mn-lt"/>
              </a:rPr>
              <a:t>Les résultats</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966091"/>
            <a:ext cx="8161713"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résultats obtenus à l’issue de cette expérimentation sont très concluants.</a:t>
            </a:r>
          </a:p>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souhaite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donc</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industrialiser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celle-ci et disposer au quotidien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 ces résultats pour servir nos activités.</a:t>
            </a:r>
          </a:p>
        </p:txBody>
      </p:sp>
      <p:pic>
        <p:nvPicPr>
          <p:cNvPr id="30" name="Image 29"/>
          <p:cNvPicPr>
            <a:picLocks noChangeAspect="1"/>
          </p:cNvPicPr>
          <p:nvPr/>
        </p:nvPicPr>
        <p:blipFill>
          <a:blip r:embed="rId8"/>
          <a:stretch>
            <a:fillRect/>
          </a:stretch>
        </p:blipFill>
        <p:spPr>
          <a:xfrm>
            <a:off x="306155" y="3252874"/>
            <a:ext cx="8073852" cy="2892205"/>
          </a:xfrm>
          <a:prstGeom prst="rect">
            <a:avLst/>
          </a:prstGeom>
        </p:spPr>
      </p:pic>
      <p:pic>
        <p:nvPicPr>
          <p:cNvPr id="26" name="Image 25"/>
          <p:cNvPicPr>
            <a:picLocks noChangeAspect="1"/>
          </p:cNvPicPr>
          <p:nvPr/>
        </p:nvPicPr>
        <p:blipFill>
          <a:blip r:embed="rId9"/>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4485502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n°42</a:t>
            </a:r>
            <a:br>
              <a:rPr lang="fr-FR" sz="2000" b="1" dirty="0">
                <a:latin typeface="+mn-lt"/>
              </a:rPr>
            </a:br>
            <a:r>
              <a:rPr lang="fr-FR" sz="2000" dirty="0">
                <a:latin typeface="+mn-lt"/>
              </a:rPr>
              <a:t>Bilan et industrialisation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71041" y="5096119"/>
            <a:ext cx="8161713" cy="1380378"/>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planifie une rencontre avec mon responsable DataLab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faire le bilan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 mon expérimentation et travailler sur la suite de celle-ci.</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lui indique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souhaite disposer en production au quotidien des traitements et tableaux de bord mis en œuvre dans le cadre expérimental.</a:t>
            </a: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21266691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n°43</a:t>
            </a:r>
            <a:br>
              <a:rPr lang="fr-FR" sz="2000" b="1" dirty="0">
                <a:latin typeface="+mn-lt"/>
              </a:rPr>
            </a:br>
            <a:r>
              <a:rPr lang="fr-FR" sz="2000" dirty="0">
                <a:latin typeface="+mn-lt"/>
              </a:rPr>
              <a:t>La demande d’industrialisation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71041" y="4999867"/>
            <a:ext cx="8161713" cy="1676741"/>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m’indique que nous allons faire une demande pour industrialiser les livrables de mon expérimentation.</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Ces travaux d’industrialisation vont permettre de rendre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robustes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sécurisés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les traitements conçus et de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permettre l’automatisation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de leur exécution sur des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données rafraichies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40770323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n°44</a:t>
            </a:r>
            <a:br>
              <a:rPr lang="fr-FR" sz="2000" b="1" dirty="0">
                <a:latin typeface="+mn-lt"/>
              </a:rPr>
            </a:br>
            <a:r>
              <a:rPr lang="fr-FR" sz="2000" dirty="0">
                <a:latin typeface="+mn-lt"/>
              </a:rPr>
              <a:t>Passage par la Data Factory</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137045" y="4999867"/>
            <a:ext cx="8977884" cy="1380378"/>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m’indique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c’est la Data Factory qui va prendre en charge ces travaux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d’industrialisation et mettre en conformité mon travail avec les exigences de production.</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Ce chantier vise à intégrer complétement mon travail à la chaîne opérationnelle du SI.</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Il me précise que cela peut donc</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nécessiter un délai plus long que l’expérimentation.</a:t>
            </a: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2160754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n°45</a:t>
            </a:r>
            <a:br>
              <a:rPr lang="fr-FR" sz="2000" b="1" dirty="0">
                <a:latin typeface="+mn-lt"/>
              </a:rPr>
            </a:br>
            <a:r>
              <a:rPr lang="fr-FR" sz="2000" dirty="0">
                <a:latin typeface="+mn-lt"/>
              </a:rPr>
              <a:t>La fin de vie de mon espace DataLab</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71041" y="5304665"/>
            <a:ext cx="8161713"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Avant de finir notre échange, mon responsable DataLab me précise aussi que mon expérimentation arrivant à son terme,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mon espace va être libéré pour permettre de réallouer ses ressources à d’autres besoins d’expérimentation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32958204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n°46</a:t>
            </a:r>
            <a:br>
              <a:rPr lang="fr-FR" sz="2000" b="1" dirty="0">
                <a:latin typeface="+mn-lt"/>
              </a:rPr>
            </a:br>
            <a:r>
              <a:rPr lang="fr-FR" sz="2000" dirty="0">
                <a:latin typeface="+mn-lt"/>
              </a:rPr>
              <a:t>Quizz – Intro</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5817" y="2629304"/>
            <a:ext cx="1904633" cy="3298825"/>
          </a:xfrm>
          <a:prstGeom prst="rect">
            <a:avLst/>
          </a:prstGeom>
        </p:spPr>
      </p:pic>
      <p:sp>
        <p:nvSpPr>
          <p:cNvPr id="54" name="Sous-titre 2"/>
          <p:cNvSpPr txBox="1">
            <a:spLocks/>
          </p:cNvSpPr>
          <p:nvPr/>
        </p:nvSpPr>
        <p:spPr>
          <a:xfrm>
            <a:off x="939102" y="2130865"/>
            <a:ext cx="2496715"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800" cap="all" dirty="0">
                <a:solidFill>
                  <a:schemeClr val="bg2">
                    <a:lumMod val="25000"/>
                  </a:schemeClr>
                </a:solidFill>
              </a:rPr>
              <a:t>à</a:t>
            </a:r>
            <a:r>
              <a:rPr lang="fr-FR" sz="2800" dirty="0">
                <a:solidFill>
                  <a:schemeClr val="bg2">
                    <a:lumMod val="25000"/>
                  </a:schemeClr>
                </a:solidFill>
              </a:rPr>
              <a:t> vous de jouer</a:t>
            </a:r>
          </a:p>
        </p:txBody>
      </p:sp>
      <p:sp>
        <p:nvSpPr>
          <p:cNvPr id="55" name="ZoneTexte 54"/>
          <p:cNvSpPr txBox="1"/>
          <p:nvPr/>
        </p:nvSpPr>
        <p:spPr>
          <a:xfrm>
            <a:off x="4196033" y="5934670"/>
            <a:ext cx="4176464" cy="923330"/>
          </a:xfrm>
          <a:prstGeom prst="rect">
            <a:avLst/>
          </a:prstGeom>
          <a:noFill/>
        </p:spPr>
        <p:txBody>
          <a:bodyPr wrap="square" rtlCol="0">
            <a:spAutoFit/>
          </a:bodyPr>
          <a:lstStyle/>
          <a:p>
            <a:pPr algn="r"/>
            <a:r>
              <a:rPr lang="fr-FR" sz="1800" dirty="0">
                <a:solidFill>
                  <a:schemeClr val="accent4">
                    <a:lumMod val="75000"/>
                    <a:lumOff val="25000"/>
                  </a:schemeClr>
                </a:solidFill>
                <a:latin typeface="Calibri" panose="020F0502020204030204" pitchFamily="34" charset="0"/>
              </a:rPr>
              <a:t>Questionnaire de 5 questions</a:t>
            </a:r>
          </a:p>
          <a:p>
            <a:pPr algn="r"/>
            <a:r>
              <a:rPr lang="fr-FR" sz="1800" dirty="0">
                <a:solidFill>
                  <a:schemeClr val="accent4">
                    <a:lumMod val="75000"/>
                    <a:lumOff val="25000"/>
                  </a:schemeClr>
                </a:solidFill>
                <a:latin typeface="Calibri" panose="020F0502020204030204" pitchFamily="34" charset="0"/>
              </a:rPr>
              <a:t>Score cible : 80% de réussite</a:t>
            </a:r>
          </a:p>
          <a:p>
            <a:pPr algn="r"/>
            <a:endParaRPr lang="fr-FR" sz="1800" dirty="0">
              <a:solidFill>
                <a:schemeClr val="accent4">
                  <a:lumMod val="75000"/>
                  <a:lumOff val="25000"/>
                </a:schemeClr>
              </a:solidFill>
              <a:latin typeface="Calibri" panose="020F0502020204030204" pitchFamily="34" charset="0"/>
            </a:endParaRPr>
          </a:p>
        </p:txBody>
      </p:sp>
      <p:sp>
        <p:nvSpPr>
          <p:cNvPr id="56" name="Arc 55"/>
          <p:cNvSpPr/>
          <p:nvPr/>
        </p:nvSpPr>
        <p:spPr bwMode="auto">
          <a:xfrm rot="16405421" flipH="1">
            <a:off x="2925410" y="1118225"/>
            <a:ext cx="1659769" cy="3247457"/>
          </a:xfrm>
          <a:prstGeom prst="arc">
            <a:avLst>
              <a:gd name="adj1" fmla="val 1631773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3995383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n°47</a:t>
            </a:r>
            <a:br>
              <a:rPr lang="fr-FR" sz="2000" b="1" dirty="0">
                <a:latin typeface="+mn-lt"/>
              </a:rPr>
            </a:br>
            <a:r>
              <a:rPr lang="fr-FR" sz="2000" dirty="0">
                <a:latin typeface="+mn-lt"/>
              </a:rPr>
              <a:t>Quizz – Question 1</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353943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L’ordre correct à trouver est : </a:t>
            </a:r>
          </a:p>
          <a:p>
            <a:pPr marL="742950" lvl="1" indent="-285750">
              <a:buFontTx/>
              <a:buChar char="-"/>
            </a:pPr>
            <a:r>
              <a:rPr lang="fr-FR" sz="1400" dirty="0">
                <a:solidFill>
                  <a:srgbClr val="FFFFFF"/>
                </a:solidFill>
                <a:latin typeface="Calibri" panose="020F0502020204030204" pitchFamily="34" charset="0"/>
              </a:rPr>
              <a:t>Idée</a:t>
            </a:r>
          </a:p>
          <a:p>
            <a:pPr marL="742950" lvl="1" indent="-285750">
              <a:buFontTx/>
              <a:buChar char="-"/>
            </a:pPr>
            <a:r>
              <a:rPr lang="fr-FR" sz="1400" dirty="0">
                <a:solidFill>
                  <a:srgbClr val="FFFFFF"/>
                </a:solidFill>
                <a:latin typeface="Calibri" panose="020F0502020204030204" pitchFamily="34" charset="0"/>
              </a:rPr>
              <a:t>Formalisation du besoin</a:t>
            </a:r>
          </a:p>
          <a:p>
            <a:pPr marL="742950" lvl="1" indent="-285750">
              <a:buFontTx/>
              <a:buChar char="-"/>
            </a:pPr>
            <a:r>
              <a:rPr lang="fr-FR" sz="1400" dirty="0">
                <a:solidFill>
                  <a:srgbClr val="FFFFFF"/>
                </a:solidFill>
                <a:latin typeface="Calibri" panose="020F0502020204030204" pitchFamily="34" charset="0"/>
              </a:rPr>
              <a:t>Expression du besoin</a:t>
            </a:r>
          </a:p>
          <a:p>
            <a:pPr marL="742950" lvl="1" indent="-285750">
              <a:buFontTx/>
              <a:buChar char="-"/>
            </a:pPr>
            <a:r>
              <a:rPr lang="fr-FR" sz="1400" dirty="0">
                <a:solidFill>
                  <a:srgbClr val="FFFFFF"/>
                </a:solidFill>
                <a:latin typeface="Calibri" panose="020F0502020204030204" pitchFamily="34" charset="0"/>
              </a:rPr>
              <a:t>Validation conformité</a:t>
            </a:r>
          </a:p>
          <a:p>
            <a:pPr marL="742950" lvl="1" indent="-285750">
              <a:buFontTx/>
              <a:buChar char="-"/>
            </a:pPr>
            <a:r>
              <a:rPr lang="fr-FR" sz="1400" dirty="0">
                <a:solidFill>
                  <a:srgbClr val="FFFFFF"/>
                </a:solidFill>
                <a:latin typeface="Calibri" panose="020F0502020204030204" pitchFamily="34" charset="0"/>
              </a:rPr>
              <a:t>Qualification du besoin</a:t>
            </a:r>
          </a:p>
          <a:p>
            <a:pPr marL="742950" lvl="1" indent="-285750">
              <a:buFontTx/>
              <a:buChar char="-"/>
            </a:pPr>
            <a:r>
              <a:rPr lang="fr-FR" sz="1400" dirty="0">
                <a:solidFill>
                  <a:srgbClr val="FFFFFF"/>
                </a:solidFill>
                <a:latin typeface="Calibri" panose="020F0502020204030204" pitchFamily="34" charset="0"/>
              </a:rPr>
              <a:t>Choix des outils</a:t>
            </a:r>
          </a:p>
          <a:p>
            <a:pPr marL="285750" indent="-285750">
              <a:buFontTx/>
              <a:buChar char="-"/>
            </a:pPr>
            <a:endParaRPr lang="fr-FR" sz="1400" dirty="0">
              <a:solidFill>
                <a:srgbClr val="FFFFFF"/>
              </a:solidFill>
              <a:latin typeface="Calibri" panose="020F0502020204030204" pitchFamily="34" charset="0"/>
            </a:endParaRPr>
          </a:p>
          <a:p>
            <a:pPr marL="285750" indent="-285750">
              <a:buFontTx/>
              <a:buChar char="-"/>
            </a:pPr>
            <a:r>
              <a:rPr lang="fr-FR" sz="1400" dirty="0">
                <a:solidFill>
                  <a:srgbClr val="FFFFFF"/>
                </a:solidFill>
                <a:latin typeface="Calibri" panose="020F0502020204030204" pitchFamily="34" charset="0"/>
              </a:rPr>
              <a:t>Les blocs de texte peuvent être déplacés en </a:t>
            </a:r>
            <a:r>
              <a:rPr lang="fr-FR" sz="1400" dirty="0" err="1">
                <a:solidFill>
                  <a:srgbClr val="FFFFFF"/>
                </a:solidFill>
                <a:latin typeface="Calibri" panose="020F0502020204030204" pitchFamily="34" charset="0"/>
              </a:rPr>
              <a:t>Drag’n’drop</a:t>
            </a:r>
            <a:r>
              <a:rPr lang="fr-FR" sz="1400" dirty="0">
                <a:solidFill>
                  <a:srgbClr val="FFFFFF"/>
                </a:solidFill>
                <a:latin typeface="Calibri" panose="020F0502020204030204" pitchFamily="34" charset="0"/>
              </a:rPr>
              <a:t> pour être remis dans le bonne ordre</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630453"/>
            <a:ext cx="1736187" cy="3007077"/>
          </a:xfrm>
          <a:prstGeom prst="rect">
            <a:avLst/>
          </a:prstGeom>
        </p:spPr>
      </p:pic>
      <p:sp>
        <p:nvSpPr>
          <p:cNvPr id="54" name="Sous-titre 2"/>
          <p:cNvSpPr txBox="1">
            <a:spLocks/>
          </p:cNvSpPr>
          <p:nvPr/>
        </p:nvSpPr>
        <p:spPr>
          <a:xfrm>
            <a:off x="848624" y="1956857"/>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Ordonnez les éléments de préparation à l’expérimentation DataLab :</a:t>
            </a:r>
          </a:p>
        </p:txBody>
      </p:sp>
      <p:sp>
        <p:nvSpPr>
          <p:cNvPr id="56" name="Arc 55"/>
          <p:cNvSpPr/>
          <p:nvPr/>
        </p:nvSpPr>
        <p:spPr bwMode="auto">
          <a:xfrm rot="4034512">
            <a:off x="593277" y="153669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1</a:t>
            </a:r>
          </a:p>
        </p:txBody>
      </p:sp>
      <p:sp>
        <p:nvSpPr>
          <p:cNvPr id="3" name="Chevron 2"/>
          <p:cNvSpPr/>
          <p:nvPr/>
        </p:nvSpPr>
        <p:spPr>
          <a:xfrm>
            <a:off x="197495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Rectangle 32"/>
          <p:cNvSpPr/>
          <p:nvPr/>
        </p:nvSpPr>
        <p:spPr>
          <a:xfrm>
            <a:off x="3319395" y="2620426"/>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Formalisation du besoin</a:t>
            </a:r>
          </a:p>
        </p:txBody>
      </p:sp>
      <p:sp>
        <p:nvSpPr>
          <p:cNvPr id="35" name="Rectangle 34"/>
          <p:cNvSpPr/>
          <p:nvPr/>
        </p:nvSpPr>
        <p:spPr>
          <a:xfrm>
            <a:off x="3319395" y="3203975"/>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Choix des outils</a:t>
            </a:r>
          </a:p>
        </p:txBody>
      </p:sp>
      <p:sp>
        <p:nvSpPr>
          <p:cNvPr id="36" name="Rectangle 35"/>
          <p:cNvSpPr/>
          <p:nvPr/>
        </p:nvSpPr>
        <p:spPr>
          <a:xfrm>
            <a:off x="3319395" y="3787524"/>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Qualification du besoin</a:t>
            </a:r>
          </a:p>
        </p:txBody>
      </p:sp>
      <p:sp>
        <p:nvSpPr>
          <p:cNvPr id="37" name="Rectangle 36"/>
          <p:cNvSpPr/>
          <p:nvPr/>
        </p:nvSpPr>
        <p:spPr>
          <a:xfrm>
            <a:off x="3319395" y="4371073"/>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Validation conformité</a:t>
            </a:r>
          </a:p>
        </p:txBody>
      </p:sp>
      <p:sp>
        <p:nvSpPr>
          <p:cNvPr id="39" name="Rectangle 38"/>
          <p:cNvSpPr/>
          <p:nvPr/>
        </p:nvSpPr>
        <p:spPr>
          <a:xfrm>
            <a:off x="3319395" y="4954623"/>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Idée</a:t>
            </a:r>
          </a:p>
        </p:txBody>
      </p:sp>
      <p:sp>
        <p:nvSpPr>
          <p:cNvPr id="40" name="Rectangle 39"/>
          <p:cNvSpPr/>
          <p:nvPr/>
        </p:nvSpPr>
        <p:spPr>
          <a:xfrm>
            <a:off x="3319395" y="5522179"/>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Expression du besoin</a:t>
            </a:r>
          </a:p>
        </p:txBody>
      </p:sp>
    </p:spTree>
    <p:extLst>
      <p:ext uri="{BB962C8B-B14F-4D97-AF65-F5344CB8AC3E}">
        <p14:creationId xmlns:p14="http://schemas.microsoft.com/office/powerpoint/2010/main" val="14766450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n°48</a:t>
            </a:r>
            <a:br>
              <a:rPr lang="fr-FR" sz="2000" b="1" dirty="0">
                <a:latin typeface="+mn-lt"/>
              </a:rPr>
            </a:br>
            <a:r>
              <a:rPr lang="fr-FR" sz="2000" dirty="0">
                <a:latin typeface="+mn-lt"/>
              </a:rPr>
              <a:t>Quizz – Question 2</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4" name="Sous-titre 2"/>
          <p:cNvSpPr txBox="1">
            <a:spLocks/>
          </p:cNvSpPr>
          <p:nvPr/>
        </p:nvSpPr>
        <p:spPr>
          <a:xfrm>
            <a:off x="1270248" y="1956857"/>
            <a:ext cx="4883998"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J’ai un besoin, je viens de formaliser. Qui je contacte pour exprimer celui-ci ?</a:t>
            </a:r>
          </a:p>
        </p:txBody>
      </p:sp>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4"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2</a:t>
            </a: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Rectangle 43"/>
          <p:cNvSpPr/>
          <p:nvPr/>
        </p:nvSpPr>
        <p:spPr>
          <a:xfrm>
            <a:off x="3578126" y="2798195"/>
            <a:ext cx="3108411" cy="3098284"/>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analyst</a:t>
            </a:r>
          </a:p>
          <a:p>
            <a:pPr>
              <a:lnSpc>
                <a:spcPct val="150000"/>
              </a:lnSpc>
              <a:spcAft>
                <a:spcPts val="800"/>
              </a:spcAft>
            </a:pPr>
            <a:r>
              <a:rPr lang="fr-FR" dirty="0">
                <a:ea typeface="Yu Gothic Light" panose="020B0300000000000000" pitchFamily="34" charset="-128"/>
                <a:cs typeface="Times New Roman" panose="02020603050405020304" pitchFamily="18" charset="0"/>
              </a:rPr>
              <a:t>Le CDO</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Steward</a:t>
            </a:r>
          </a:p>
        </p:txBody>
      </p:sp>
      <p:sp>
        <p:nvSpPr>
          <p:cNvPr id="45" name="Rectangle 4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240319" y="39662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3240319" y="4504369"/>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40412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n°49</a:t>
            </a:r>
            <a:br>
              <a:rPr lang="fr-FR" sz="2000" b="1" dirty="0">
                <a:latin typeface="+mn-lt"/>
              </a:rPr>
            </a:br>
            <a:r>
              <a:rPr lang="fr-FR" sz="2000" dirty="0">
                <a:latin typeface="+mn-lt"/>
              </a:rPr>
              <a:t>Quizz – Question 3</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0063"/>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3</a:t>
            </a:r>
          </a:p>
        </p:txBody>
      </p:sp>
      <p:sp>
        <p:nvSpPr>
          <p:cNvPr id="31" name="Chevron 30"/>
          <p:cNvSpPr/>
          <p:nvPr/>
        </p:nvSpPr>
        <p:spPr>
          <a:xfrm>
            <a:off x="5186473"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3" name="Imag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35" name="Sous-titre 2"/>
          <p:cNvSpPr txBox="1">
            <a:spLocks/>
          </p:cNvSpPr>
          <p:nvPr/>
        </p:nvSpPr>
        <p:spPr>
          <a:xfrm>
            <a:off x="504967" y="2011449"/>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Sur la phase d’analyse de mon besoin, quels acteurs sont ou peuvent être mobilisés ?</a:t>
            </a:r>
          </a:p>
        </p:txBody>
      </p:sp>
      <p:sp>
        <p:nvSpPr>
          <p:cNvPr id="36" name="Arc 3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46" name="Rectangle 45"/>
          <p:cNvSpPr/>
          <p:nvPr/>
        </p:nvSpPr>
        <p:spPr>
          <a:xfrm>
            <a:off x="3578126" y="2798195"/>
            <a:ext cx="3108411" cy="3098284"/>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data analyst</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CDO</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Data Steward</a:t>
            </a:r>
          </a:p>
        </p:txBody>
      </p:sp>
      <p:sp>
        <p:nvSpPr>
          <p:cNvPr id="55" name="Rectangle 5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3240319" y="396620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3240319" y="450436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72"/>
          <p:cNvSpPr/>
          <p:nvPr/>
        </p:nvSpPr>
        <p:spPr>
          <a:xfrm>
            <a:off x="3239692" y="5013956"/>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73"/>
          <p:cNvSpPr/>
          <p:nvPr/>
        </p:nvSpPr>
        <p:spPr>
          <a:xfrm>
            <a:off x="3239692" y="5523543"/>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632908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n°50</a:t>
            </a:r>
            <a:br>
              <a:rPr lang="fr-FR" sz="2000" b="1" dirty="0">
                <a:latin typeface="+mn-lt"/>
              </a:rPr>
            </a:br>
            <a:r>
              <a:rPr lang="fr-FR" sz="2000" dirty="0">
                <a:latin typeface="+mn-lt"/>
              </a:rPr>
              <a:t>Quizz – Question 4</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4</a:t>
            </a: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Sous-titre 2"/>
          <p:cNvSpPr txBox="1">
            <a:spLocks/>
          </p:cNvSpPr>
          <p:nvPr/>
        </p:nvSpPr>
        <p:spPr>
          <a:xfrm>
            <a:off x="504967" y="1929561"/>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Quels sont les interlocuteurs que je peux contacter </a:t>
            </a:r>
            <a:br>
              <a:rPr lang="fr-FR" sz="1800" dirty="0">
                <a:solidFill>
                  <a:schemeClr val="bg2">
                    <a:lumMod val="25000"/>
                  </a:schemeClr>
                </a:solidFill>
              </a:rPr>
            </a:br>
            <a:r>
              <a:rPr lang="fr-FR" sz="1800" dirty="0">
                <a:solidFill>
                  <a:schemeClr val="bg2">
                    <a:lumMod val="25000"/>
                  </a:schemeClr>
                </a:solidFill>
              </a:rPr>
              <a:t>pour avoir de l’aide lors de la phase d’expérimentation ?</a:t>
            </a:r>
          </a:p>
        </p:txBody>
      </p:sp>
      <p:sp>
        <p:nvSpPr>
          <p:cNvPr id="35" name="Rectangle 34"/>
          <p:cNvSpPr/>
          <p:nvPr/>
        </p:nvSpPr>
        <p:spPr>
          <a:xfrm>
            <a:off x="3578126" y="2798195"/>
            <a:ext cx="3108411" cy="3616375"/>
          </a:xfrm>
          <a:prstGeom prst="rect">
            <a:avLst/>
          </a:prstGeom>
        </p:spPr>
        <p:txBody>
          <a:bodyPr wrap="square">
            <a:spAutoFit/>
          </a:bodyPr>
          <a:lstStyle/>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data analyst</a:t>
            </a:r>
          </a:p>
          <a:p>
            <a:pPr>
              <a:lnSpc>
                <a:spcPct val="150000"/>
              </a:lnSpc>
              <a:spcAft>
                <a:spcPts val="800"/>
              </a:spcAft>
            </a:pPr>
            <a:r>
              <a:rPr lang="it-IT" dirty="0">
                <a:ea typeface="Yu Gothic Light" panose="020B0300000000000000" pitchFamily="34" charset="-128"/>
                <a:cs typeface="Times New Roman" panose="02020603050405020304" pitchFamily="18" charset="0"/>
              </a:rPr>
              <a:t>Le CDO</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Steward</a:t>
            </a:r>
          </a:p>
          <a:p>
            <a:pPr>
              <a:lnSpc>
                <a:spcPct val="150000"/>
              </a:lnSpc>
              <a:spcAft>
                <a:spcPts val="800"/>
              </a:spcAft>
            </a:pPr>
            <a:endParaRPr lang="it-IT" b="1" dirty="0">
              <a:solidFill>
                <a:schemeClr val="accent6"/>
              </a:solidFill>
              <a:ea typeface="Yu Gothic Light" panose="020B0300000000000000" pitchFamily="34" charset="-128"/>
              <a:cs typeface="Times New Roman" panose="02020603050405020304" pitchFamily="18" charset="0"/>
            </a:endParaRPr>
          </a:p>
        </p:txBody>
      </p:sp>
      <p:sp>
        <p:nvSpPr>
          <p:cNvPr id="36" name="Rectangle 35"/>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240319" y="396620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3240319" y="450436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5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n°13</a:t>
            </a:r>
            <a:br>
              <a:rPr lang="fr-FR" sz="2000" b="1" dirty="0">
                <a:latin typeface="+mn-lt"/>
              </a:rPr>
            </a:br>
            <a:r>
              <a:rPr lang="fr-FR" sz="2000" dirty="0">
                <a:latin typeface="+mn-lt"/>
              </a:rPr>
              <a:t>Critères d’éligibilité de mon besoin</a:t>
            </a:r>
          </a:p>
        </p:txBody>
      </p:sp>
      <p:sp>
        <p:nvSpPr>
          <p:cNvPr id="48" name="Espace réservé du texte 47"/>
          <p:cNvSpPr>
            <a:spLocks noGrp="1"/>
          </p:cNvSpPr>
          <p:nvPr>
            <p:ph type="body" sz="quarter" idx="13"/>
          </p:nvPr>
        </p:nvSpPr>
        <p:spPr/>
        <p:txBody>
          <a:bodyPr/>
          <a:lstStyle/>
          <a:p>
            <a:r>
              <a:rPr lang="fr-FR" b="1" dirty="0"/>
              <a:t>Message clé : </a:t>
            </a:r>
            <a:r>
              <a:rPr lang="fr-FR" dirty="0"/>
              <a:t>il faut qualifier son besoin pour valider son orientation vers le DataLab</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Afficher d’abord le texte introductif en haut puis le cadre avec les questions/critères</a:t>
            </a:r>
          </a:p>
          <a:p>
            <a:pPr marL="285750" indent="-285750">
              <a:buFontTx/>
              <a:buChar char="-"/>
            </a:pPr>
            <a:r>
              <a:rPr lang="fr-FR" sz="1400" dirty="0">
                <a:solidFill>
                  <a:schemeClr val="bg1"/>
                </a:solidFill>
                <a:latin typeface="Calibri" panose="020F0502020204030204" pitchFamily="34" charset="0"/>
              </a:rPr>
              <a:t>Afficher une par une les questions de qualification </a:t>
            </a: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9330932" y="5814954"/>
            <a:ext cx="2255981" cy="932705"/>
          </a:xfrm>
          <a:prstGeom prst="rect">
            <a:avLst/>
          </a:prstGeom>
        </p:spPr>
      </p:pic>
      <p:pic>
        <p:nvPicPr>
          <p:cNvPr id="56" name="Image 55"/>
          <p:cNvPicPr>
            <a:picLocks noChangeAspect="1"/>
          </p:cNvPicPr>
          <p:nvPr/>
        </p:nvPicPr>
        <p:blipFill>
          <a:blip r:embed="rId10"/>
          <a:stretch>
            <a:fillRect/>
          </a:stretch>
        </p:blipFill>
        <p:spPr>
          <a:xfrm>
            <a:off x="106467" y="2313973"/>
            <a:ext cx="4138107" cy="4433686"/>
          </a:xfrm>
          <a:prstGeom prst="rect">
            <a:avLst/>
          </a:prstGeom>
        </p:spPr>
      </p:pic>
      <p:sp>
        <p:nvSpPr>
          <p:cNvPr id="34" name="ZoneTexte 33"/>
          <p:cNvSpPr txBox="1"/>
          <p:nvPr/>
        </p:nvSpPr>
        <p:spPr>
          <a:xfrm>
            <a:off x="1386873" y="1867475"/>
            <a:ext cx="7255435" cy="646331"/>
          </a:xfrm>
          <a:prstGeom prst="rect">
            <a:avLst/>
          </a:prstGeom>
          <a:noFill/>
        </p:spPr>
        <p:txBody>
          <a:bodyPr wrap="square" rtlCol="0">
            <a:spAutoFit/>
          </a:bodyPr>
          <a:lstStyle/>
          <a:p>
            <a:r>
              <a:rPr lang="fr-FR" dirty="0">
                <a:solidFill>
                  <a:schemeClr val="accent4">
                    <a:lumMod val="65000"/>
                    <a:lumOff val="35000"/>
                  </a:schemeClr>
                </a:solidFill>
                <a:latin typeface="Calibri" panose="020F0502020204030204" pitchFamily="34" charset="0"/>
              </a:rPr>
              <a:t>En qualifiant mon besoin, plusieurs questions peuvent </a:t>
            </a:r>
            <a:br>
              <a:rPr lang="fr-FR" dirty="0">
                <a:solidFill>
                  <a:schemeClr val="accent4">
                    <a:lumMod val="65000"/>
                    <a:lumOff val="35000"/>
                  </a:schemeClr>
                </a:solidFill>
                <a:latin typeface="Calibri" panose="020F0502020204030204" pitchFamily="34" charset="0"/>
              </a:rPr>
            </a:br>
            <a:r>
              <a:rPr lang="fr-FR" dirty="0">
                <a:solidFill>
                  <a:schemeClr val="accent4">
                    <a:lumMod val="65000"/>
                    <a:lumOff val="35000"/>
                  </a:schemeClr>
                </a:solidFill>
                <a:latin typeface="Calibri" panose="020F0502020204030204" pitchFamily="34" charset="0"/>
              </a:rPr>
              <a:t>m’aider à valider l’intérêt d’un espace d’expérimentation :</a:t>
            </a:r>
          </a:p>
        </p:txBody>
      </p:sp>
      <p:sp>
        <p:nvSpPr>
          <p:cNvPr id="38" name="Rectangle à coins arrondis 37"/>
          <p:cNvSpPr/>
          <p:nvPr/>
        </p:nvSpPr>
        <p:spPr bwMode="auto">
          <a:xfrm>
            <a:off x="2837545" y="2805959"/>
            <a:ext cx="5392055" cy="3001413"/>
          </a:xfrm>
          <a:prstGeom prst="roundRect">
            <a:avLst>
              <a:gd name="adj" fmla="val 5947"/>
            </a:avLst>
          </a:prstGeom>
          <a:solidFill>
            <a:schemeClr val="bg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43" name="Image 4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3300324"/>
            <a:ext cx="224442" cy="224442"/>
          </a:xfrm>
          <a:prstGeom prst="rect">
            <a:avLst/>
          </a:prstGeom>
        </p:spPr>
      </p:pic>
      <p:pic>
        <p:nvPicPr>
          <p:cNvPr id="52" name="Image 5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3600520"/>
            <a:ext cx="224442" cy="224442"/>
          </a:xfrm>
          <a:prstGeom prst="rect">
            <a:avLst/>
          </a:prstGeom>
        </p:spPr>
      </p:pic>
      <p:pic>
        <p:nvPicPr>
          <p:cNvPr id="53" name="Image 5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3900716"/>
            <a:ext cx="224442" cy="224442"/>
          </a:xfrm>
          <a:prstGeom prst="rect">
            <a:avLst/>
          </a:prstGeom>
        </p:spPr>
      </p:pic>
      <p:pic>
        <p:nvPicPr>
          <p:cNvPr id="54" name="Image 53"/>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4200912"/>
            <a:ext cx="224442" cy="224442"/>
          </a:xfrm>
          <a:prstGeom prst="rect">
            <a:avLst/>
          </a:prstGeom>
        </p:spPr>
      </p:pic>
      <p:pic>
        <p:nvPicPr>
          <p:cNvPr id="60" name="Image 59"/>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4501108"/>
            <a:ext cx="224442" cy="224442"/>
          </a:xfrm>
          <a:prstGeom prst="rect">
            <a:avLst/>
          </a:prstGeom>
        </p:spPr>
      </p:pic>
      <p:pic>
        <p:nvPicPr>
          <p:cNvPr id="61" name="Image 60"/>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4801304"/>
            <a:ext cx="224442" cy="224442"/>
          </a:xfrm>
          <a:prstGeom prst="rect">
            <a:avLst/>
          </a:prstGeom>
        </p:spPr>
      </p:pic>
      <p:pic>
        <p:nvPicPr>
          <p:cNvPr id="62" name="Image 6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5101500"/>
            <a:ext cx="224442" cy="224442"/>
          </a:xfrm>
          <a:prstGeom prst="rect">
            <a:avLst/>
          </a:prstGeom>
        </p:spPr>
      </p:pic>
      <p:pic>
        <p:nvPicPr>
          <p:cNvPr id="63" name="Image 6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5401696"/>
            <a:ext cx="224442" cy="224442"/>
          </a:xfrm>
          <a:prstGeom prst="rect">
            <a:avLst/>
          </a:prstGeom>
        </p:spPr>
      </p:pic>
      <p:grpSp>
        <p:nvGrpSpPr>
          <p:cNvPr id="64" name="Groupe 63"/>
          <p:cNvGrpSpPr/>
          <p:nvPr/>
        </p:nvGrpSpPr>
        <p:grpSpPr>
          <a:xfrm>
            <a:off x="2982362" y="2981544"/>
            <a:ext cx="5028874" cy="307777"/>
            <a:chOff x="1800349" y="1971324"/>
            <a:chExt cx="5028874" cy="307777"/>
          </a:xfrm>
        </p:grpSpPr>
        <p:pic>
          <p:nvPicPr>
            <p:cNvPr id="65" name="Image 64"/>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66" name="ZoneTexte 65"/>
            <p:cNvSpPr txBox="1"/>
            <p:nvPr/>
          </p:nvSpPr>
          <p:spPr>
            <a:xfrm>
              <a:off x="2024790" y="1971324"/>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manipuler un volume important de données ?</a:t>
              </a:r>
            </a:p>
          </p:txBody>
        </p:sp>
      </p:grpSp>
      <p:sp>
        <p:nvSpPr>
          <p:cNvPr id="67" name="ZoneTexte 66"/>
          <p:cNvSpPr txBox="1"/>
          <p:nvPr/>
        </p:nvSpPr>
        <p:spPr>
          <a:xfrm>
            <a:off x="3206803" y="3278908"/>
            <a:ext cx="3734981"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données hétérogènes ?</a:t>
            </a:r>
          </a:p>
        </p:txBody>
      </p:sp>
      <p:sp>
        <p:nvSpPr>
          <p:cNvPr id="68" name="ZoneTexte 67"/>
          <p:cNvSpPr txBox="1"/>
          <p:nvPr/>
        </p:nvSpPr>
        <p:spPr>
          <a:xfrm>
            <a:off x="3199544" y="3585106"/>
            <a:ext cx="3734981"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Dois-je croiser plusieurs sources de données ?</a:t>
            </a:r>
          </a:p>
        </p:txBody>
      </p:sp>
      <p:sp>
        <p:nvSpPr>
          <p:cNvPr id="69" name="ZoneTexte 68"/>
          <p:cNvSpPr txBox="1"/>
          <p:nvPr/>
        </p:nvSpPr>
        <p:spPr>
          <a:xfrm>
            <a:off x="3206803" y="3882132"/>
            <a:ext cx="4913615"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données non disponibles dans le DataLake ?</a:t>
            </a:r>
          </a:p>
        </p:txBody>
      </p:sp>
      <p:sp>
        <p:nvSpPr>
          <p:cNvPr id="70" name="ZoneTexte 69"/>
          <p:cNvSpPr txBox="1"/>
          <p:nvPr/>
        </p:nvSpPr>
        <p:spPr>
          <a:xfrm>
            <a:off x="3206803" y="4186680"/>
            <a:ext cx="4913615"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un doute sur la faisabilité des traitements de données ?</a:t>
            </a:r>
          </a:p>
        </p:txBody>
      </p:sp>
      <p:sp>
        <p:nvSpPr>
          <p:cNvPr id="71" name="ZoneTexte 70"/>
          <p:cNvSpPr txBox="1"/>
          <p:nvPr/>
        </p:nvSpPr>
        <p:spPr>
          <a:xfrm>
            <a:off x="3206803" y="4482524"/>
            <a:ext cx="4704706"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Est-ce que je souhaite tester de nouveaux algorithmes ?</a:t>
            </a:r>
          </a:p>
        </p:txBody>
      </p:sp>
      <p:sp>
        <p:nvSpPr>
          <p:cNvPr id="72" name="ZoneTexte 71"/>
          <p:cNvSpPr txBox="1"/>
          <p:nvPr/>
        </p:nvSpPr>
        <p:spPr>
          <a:xfrm>
            <a:off x="3199543" y="4785143"/>
            <a:ext cx="481169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d’une capacité de traitement importante ?</a:t>
            </a:r>
          </a:p>
        </p:txBody>
      </p:sp>
      <p:sp>
        <p:nvSpPr>
          <p:cNvPr id="73" name="ZoneTexte 72"/>
          <p:cNvSpPr txBox="1"/>
          <p:nvPr/>
        </p:nvSpPr>
        <p:spPr>
          <a:xfrm>
            <a:off x="3206803" y="5080522"/>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d’écrire des données dans un espace dédié ?</a:t>
            </a:r>
          </a:p>
        </p:txBody>
      </p:sp>
      <p:sp>
        <p:nvSpPr>
          <p:cNvPr id="74" name="ZoneTexte 73"/>
          <p:cNvSpPr txBox="1"/>
          <p:nvPr/>
        </p:nvSpPr>
        <p:spPr>
          <a:xfrm>
            <a:off x="3206803" y="5383141"/>
            <a:ext cx="3734981" cy="261610"/>
          </a:xfrm>
          <a:prstGeom prst="rect">
            <a:avLst/>
          </a:prstGeom>
          <a:noFill/>
        </p:spPr>
        <p:txBody>
          <a:bodyPr wrap="square" rtlCol="0">
            <a:spAutoFit/>
          </a:bodyPr>
          <a:lstStyle/>
          <a:p>
            <a:r>
              <a:rPr lang="fr-FR" sz="1100" dirty="0">
                <a:solidFill>
                  <a:schemeClr val="accent4">
                    <a:lumMod val="65000"/>
                    <a:lumOff val="35000"/>
                  </a:schemeClr>
                </a:solidFill>
                <a:latin typeface="Calibri" panose="020F0502020204030204" pitchFamily="34" charset="0"/>
              </a:rPr>
              <a:t>…</a:t>
            </a:r>
          </a:p>
        </p:txBody>
      </p:sp>
    </p:spTree>
    <p:extLst>
      <p:ext uri="{BB962C8B-B14F-4D97-AF65-F5344CB8AC3E}">
        <p14:creationId xmlns:p14="http://schemas.microsoft.com/office/powerpoint/2010/main" val="27703170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n°51</a:t>
            </a:r>
            <a:br>
              <a:rPr lang="fr-FR" sz="2000" b="1" dirty="0">
                <a:latin typeface="+mn-lt"/>
              </a:rPr>
            </a:br>
            <a:r>
              <a:rPr lang="fr-FR" sz="2000" dirty="0">
                <a:latin typeface="+mn-lt"/>
              </a:rPr>
              <a:t>Quizz – Question 5</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4" name="Sous-titre 2"/>
          <p:cNvSpPr txBox="1">
            <a:spLocks/>
          </p:cNvSpPr>
          <p:nvPr/>
        </p:nvSpPr>
        <p:spPr>
          <a:xfrm>
            <a:off x="848624" y="1915914"/>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En fin d’expérimentation, qui est mon interlocuteur pour faire le bilan sur celle-ci et envisager l’industrialisation de mes traitements ?</a:t>
            </a:r>
          </a:p>
        </p:txBody>
      </p:sp>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Chevron 31"/>
          <p:cNvSpPr/>
          <p:nvPr/>
        </p:nvSpPr>
        <p:spPr>
          <a:xfrm>
            <a:off x="6792235"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5</a:t>
            </a:r>
          </a:p>
        </p:txBody>
      </p:sp>
      <p:sp>
        <p:nvSpPr>
          <p:cNvPr id="33" name="Rectangle 32"/>
          <p:cNvSpPr/>
          <p:nvPr/>
        </p:nvSpPr>
        <p:spPr>
          <a:xfrm>
            <a:off x="3578126" y="2798195"/>
            <a:ext cx="3108411" cy="3616375"/>
          </a:xfrm>
          <a:prstGeom prst="rect">
            <a:avLst/>
          </a:prstGeom>
        </p:spPr>
        <p:txBody>
          <a:bodyPr wrap="square">
            <a:spAutoFit/>
          </a:bodyPr>
          <a:lstStyle/>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analyst</a:t>
            </a:r>
          </a:p>
          <a:p>
            <a:pPr>
              <a:lnSpc>
                <a:spcPct val="150000"/>
              </a:lnSpc>
              <a:spcAft>
                <a:spcPts val="800"/>
              </a:spcAft>
            </a:pPr>
            <a:r>
              <a:rPr lang="it-IT" dirty="0">
                <a:ea typeface="Yu Gothic Light" panose="020B0300000000000000" pitchFamily="34" charset="-128"/>
                <a:cs typeface="Times New Roman" panose="02020603050405020304" pitchFamily="18" charset="0"/>
              </a:rPr>
              <a:t>Le CDO</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Steward</a:t>
            </a:r>
          </a:p>
          <a:p>
            <a:pPr>
              <a:lnSpc>
                <a:spcPct val="150000"/>
              </a:lnSpc>
              <a:spcAft>
                <a:spcPts val="800"/>
              </a:spcAft>
            </a:pPr>
            <a:endParaRPr lang="it-IT" b="1" dirty="0">
              <a:solidFill>
                <a:schemeClr val="accent6"/>
              </a:solidFill>
              <a:ea typeface="Yu Gothic Light" panose="020B0300000000000000" pitchFamily="34" charset="-128"/>
              <a:cs typeface="Times New Roman" panose="02020603050405020304" pitchFamily="18" charset="0"/>
            </a:endParaRPr>
          </a:p>
        </p:txBody>
      </p:sp>
      <p:sp>
        <p:nvSpPr>
          <p:cNvPr id="35" name="Rectangle 3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240319" y="39662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240319" y="4504369"/>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281676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searchengineland.com/figz/wp-content/seloads/2017/06/meeting-62442005-ss-192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5875"/>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http://www.jbclement.com/wp-content/uploads/2016/10/BPC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2994" y="122225"/>
            <a:ext cx="3140730" cy="523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084899"/>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https://pbs.twimg.com/profile_images/842331145354264576/Uhgn-1Zz_400x400.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74629" y="6185266"/>
            <a:ext cx="1351900" cy="6357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782626"/>
            <a:ext cx="12192000" cy="5303849"/>
          </a:xfrm>
          <a:prstGeom prst="rect">
            <a:avLst/>
          </a:prstGeom>
          <a:solidFill>
            <a:srgbClr val="714A8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1139384" y="2572909"/>
            <a:ext cx="10267950" cy="2387600"/>
          </a:xfrm>
        </p:spPr>
        <p:txBody>
          <a:bodyPr>
            <a:normAutofit fontScale="90000"/>
          </a:bodyPr>
          <a:lstStyle/>
          <a:p>
            <a:r>
              <a:rPr lang="fr-FR" sz="7300" b="1" dirty="0" err="1">
                <a:solidFill>
                  <a:schemeClr val="bg1"/>
                </a:solidFill>
                <a:latin typeface="+mn-lt"/>
              </a:rPr>
              <a:t>Storyboarding</a:t>
            </a:r>
            <a:r>
              <a:rPr lang="fr-FR" b="1" dirty="0">
                <a:solidFill>
                  <a:schemeClr val="bg1"/>
                </a:solidFill>
                <a:latin typeface="+mn-lt"/>
              </a:rPr>
              <a:t> </a:t>
            </a:r>
            <a:br>
              <a:rPr lang="fr-FR" b="1" dirty="0">
                <a:solidFill>
                  <a:schemeClr val="bg1"/>
                </a:solidFill>
                <a:latin typeface="+mn-lt"/>
              </a:rPr>
            </a:br>
            <a:br>
              <a:rPr lang="fr-FR" b="1" dirty="0">
                <a:solidFill>
                  <a:schemeClr val="bg1"/>
                </a:solidFill>
                <a:latin typeface="+mn-lt"/>
              </a:rPr>
            </a:br>
            <a:r>
              <a:rPr lang="fr-FR" sz="4900" b="1" dirty="0">
                <a:solidFill>
                  <a:schemeClr val="bg1"/>
                </a:solidFill>
                <a:latin typeface="+mn-lt"/>
              </a:rPr>
              <a:t>module 4 : la donnée dans le datalab</a:t>
            </a:r>
          </a:p>
        </p:txBody>
      </p:sp>
      <p:sp>
        <p:nvSpPr>
          <p:cNvPr id="10" name="Sous-titre 2"/>
          <p:cNvSpPr txBox="1">
            <a:spLocks/>
          </p:cNvSpPr>
          <p:nvPr/>
        </p:nvSpPr>
        <p:spPr>
          <a:xfrm>
            <a:off x="153008" y="6583217"/>
            <a:ext cx="1346200" cy="266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200" dirty="0">
                <a:solidFill>
                  <a:schemeClr val="bg1">
                    <a:lumMod val="50000"/>
                  </a:schemeClr>
                </a:solidFill>
              </a:rPr>
              <a:t>F   a   c   t   o   r   y</a:t>
            </a:r>
          </a:p>
        </p:txBody>
      </p:sp>
      <p:sp>
        <p:nvSpPr>
          <p:cNvPr id="6" name="Rectangle 5"/>
          <p:cNvSpPr/>
          <p:nvPr/>
        </p:nvSpPr>
        <p:spPr>
          <a:xfrm>
            <a:off x="10691812" y="6291572"/>
            <a:ext cx="1222375"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p:nvPr>
        </p:nvSpPr>
        <p:spPr>
          <a:xfrm>
            <a:off x="10691812" y="6353486"/>
            <a:ext cx="1203135" cy="315430"/>
          </a:xfrm>
        </p:spPr>
        <p:txBody>
          <a:bodyPr>
            <a:normAutofit fontScale="92500" lnSpcReduction="10000"/>
          </a:bodyPr>
          <a:lstStyle/>
          <a:p>
            <a:r>
              <a:rPr lang="fr-FR" sz="1800" dirty="0">
                <a:solidFill>
                  <a:schemeClr val="bg1"/>
                </a:solidFill>
              </a:rPr>
              <a:t>Datalab</a:t>
            </a:r>
          </a:p>
        </p:txBody>
      </p:sp>
    </p:spTree>
    <p:extLst>
      <p:ext uri="{BB962C8B-B14F-4D97-AF65-F5344CB8AC3E}">
        <p14:creationId xmlns:p14="http://schemas.microsoft.com/office/powerpoint/2010/main" val="6011525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1947524" y="1033045"/>
            <a:ext cx="8562975" cy="4829175"/>
          </a:xfrm>
          <a:prstGeom prst="rect">
            <a:avLst/>
          </a:prstGeom>
        </p:spPr>
      </p:pic>
      <p:sp>
        <p:nvSpPr>
          <p:cNvPr id="12" name="Rectangle 11"/>
          <p:cNvSpPr/>
          <p:nvPr/>
        </p:nvSpPr>
        <p:spPr>
          <a:xfrm>
            <a:off x="1974820" y="1574479"/>
            <a:ext cx="6046599" cy="4274094"/>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flipV="1">
            <a:off x="1511437" y="4331326"/>
            <a:ext cx="354842" cy="1364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8056" y="4331326"/>
            <a:ext cx="1569493" cy="923330"/>
          </a:xfrm>
          <a:prstGeom prst="rect">
            <a:avLst/>
          </a:prstGeom>
          <a:noFill/>
        </p:spPr>
        <p:txBody>
          <a:bodyPr wrap="square" rtlCol="0">
            <a:spAutoFit/>
          </a:bodyPr>
          <a:lstStyle/>
          <a:p>
            <a:pPr algn="r"/>
            <a:r>
              <a:rPr lang="fr-FR" dirty="0"/>
              <a:t>Maquette </a:t>
            </a:r>
            <a:br>
              <a:rPr lang="fr-FR" dirty="0"/>
            </a:br>
            <a:r>
              <a:rPr lang="fr-FR" dirty="0"/>
              <a:t>de l’écran </a:t>
            </a:r>
            <a:br>
              <a:rPr lang="fr-FR" dirty="0"/>
            </a:br>
            <a:r>
              <a:rPr lang="fr-FR" dirty="0"/>
              <a:t>du e-Learning</a:t>
            </a:r>
          </a:p>
        </p:txBody>
      </p:sp>
      <p:sp>
        <p:nvSpPr>
          <p:cNvPr id="131" name="Rectangle 130"/>
          <p:cNvSpPr/>
          <p:nvPr/>
        </p:nvSpPr>
        <p:spPr>
          <a:xfrm>
            <a:off x="1974819" y="1058445"/>
            <a:ext cx="4231447" cy="466465"/>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2" name="Connecteur droit avec flèche 131"/>
          <p:cNvCxnSpPr/>
          <p:nvPr/>
        </p:nvCxnSpPr>
        <p:spPr>
          <a:xfrm>
            <a:off x="1688858" y="762328"/>
            <a:ext cx="236783" cy="27071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3" name="ZoneTexte 132"/>
          <p:cNvSpPr txBox="1"/>
          <p:nvPr/>
        </p:nvSpPr>
        <p:spPr>
          <a:xfrm>
            <a:off x="287967" y="115997"/>
            <a:ext cx="2490707" cy="646331"/>
          </a:xfrm>
          <a:prstGeom prst="rect">
            <a:avLst/>
          </a:prstGeom>
          <a:noFill/>
        </p:spPr>
        <p:txBody>
          <a:bodyPr wrap="square" rtlCol="0">
            <a:spAutoFit/>
          </a:bodyPr>
          <a:lstStyle/>
          <a:p>
            <a:pPr algn="ctr"/>
            <a:r>
              <a:rPr lang="fr-FR" dirty="0"/>
              <a:t>Numérotation de l’écran et titre de celui-ci</a:t>
            </a:r>
          </a:p>
        </p:txBody>
      </p:sp>
      <p:cxnSp>
        <p:nvCxnSpPr>
          <p:cNvPr id="134" name="Connecteur droit avec flèche 133"/>
          <p:cNvCxnSpPr/>
          <p:nvPr/>
        </p:nvCxnSpPr>
        <p:spPr>
          <a:xfrm flipH="1">
            <a:off x="7041928" y="705333"/>
            <a:ext cx="258760" cy="292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5" name="ZoneTexte 134"/>
          <p:cNvSpPr txBox="1"/>
          <p:nvPr/>
        </p:nvSpPr>
        <p:spPr>
          <a:xfrm>
            <a:off x="6884710" y="107269"/>
            <a:ext cx="2738263" cy="646331"/>
          </a:xfrm>
          <a:prstGeom prst="rect">
            <a:avLst/>
          </a:prstGeom>
          <a:noFill/>
        </p:spPr>
        <p:txBody>
          <a:bodyPr wrap="square" rtlCol="0">
            <a:spAutoFit/>
          </a:bodyPr>
          <a:lstStyle/>
          <a:p>
            <a:pPr algn="ctr"/>
            <a:r>
              <a:rPr lang="fr-FR" dirty="0"/>
              <a:t>Message(s) clé(s) associé à l’écran présenté</a:t>
            </a:r>
          </a:p>
        </p:txBody>
      </p:sp>
      <p:sp>
        <p:nvSpPr>
          <p:cNvPr id="136" name="Rectangle 135"/>
          <p:cNvSpPr/>
          <p:nvPr/>
        </p:nvSpPr>
        <p:spPr>
          <a:xfrm>
            <a:off x="6259899" y="1060221"/>
            <a:ext cx="4231447" cy="46646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Rectangle 136"/>
          <p:cNvSpPr/>
          <p:nvPr/>
        </p:nvSpPr>
        <p:spPr>
          <a:xfrm>
            <a:off x="8092257" y="1595034"/>
            <a:ext cx="2399089" cy="33543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Rectangle 138"/>
          <p:cNvSpPr/>
          <p:nvPr/>
        </p:nvSpPr>
        <p:spPr>
          <a:xfrm>
            <a:off x="8092257" y="5035690"/>
            <a:ext cx="2399089" cy="812883"/>
          </a:xfrm>
          <a:prstGeom prst="rect">
            <a:avLst/>
          </a:prstGeom>
          <a:noFill/>
          <a:ln w="381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0" name="Connecteur droit avec flèche 139"/>
          <p:cNvCxnSpPr/>
          <p:nvPr/>
        </p:nvCxnSpPr>
        <p:spPr>
          <a:xfrm flipH="1">
            <a:off x="10543126" y="3023660"/>
            <a:ext cx="258760" cy="292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1" name="ZoneTexte 140"/>
          <p:cNvSpPr txBox="1"/>
          <p:nvPr/>
        </p:nvSpPr>
        <p:spPr>
          <a:xfrm>
            <a:off x="10543126" y="1291677"/>
            <a:ext cx="1679152" cy="1754326"/>
          </a:xfrm>
          <a:prstGeom prst="rect">
            <a:avLst/>
          </a:prstGeom>
          <a:noFill/>
        </p:spPr>
        <p:txBody>
          <a:bodyPr wrap="square" rtlCol="0">
            <a:spAutoFit/>
          </a:bodyPr>
          <a:lstStyle/>
          <a:p>
            <a:r>
              <a:rPr lang="fr-FR" dirty="0"/>
              <a:t>Indication pour la création du e-learning (animation, séquencement de l’affichage…)</a:t>
            </a:r>
          </a:p>
        </p:txBody>
      </p:sp>
      <p:cxnSp>
        <p:nvCxnSpPr>
          <p:cNvPr id="142" name="Connecteur droit avec flèche 141"/>
          <p:cNvCxnSpPr/>
          <p:nvPr/>
        </p:nvCxnSpPr>
        <p:spPr>
          <a:xfrm flipH="1" flipV="1">
            <a:off x="8665031" y="5889397"/>
            <a:ext cx="464456" cy="467863"/>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3" name="ZoneTexte 142"/>
          <p:cNvSpPr txBox="1"/>
          <p:nvPr/>
        </p:nvSpPr>
        <p:spPr>
          <a:xfrm>
            <a:off x="9129487" y="5889396"/>
            <a:ext cx="2902857" cy="923330"/>
          </a:xfrm>
          <a:prstGeom prst="rect">
            <a:avLst/>
          </a:prstGeom>
          <a:noFill/>
        </p:spPr>
        <p:txBody>
          <a:bodyPr wrap="square" rtlCol="0">
            <a:spAutoFit/>
          </a:bodyPr>
          <a:lstStyle/>
          <a:p>
            <a:r>
              <a:rPr lang="fr-FR" dirty="0"/>
              <a:t>Correspondance de l’écran avec la décomposition du cadrage des e-learning</a:t>
            </a:r>
          </a:p>
        </p:txBody>
      </p:sp>
    </p:spTree>
    <p:extLst>
      <p:ext uri="{BB962C8B-B14F-4D97-AF65-F5344CB8AC3E}">
        <p14:creationId xmlns:p14="http://schemas.microsoft.com/office/powerpoint/2010/main" val="25553569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searchengineland.com/figz/wp-content/seloads/2017/06/meeting-62442005-ss-192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5875"/>
            <a:ext cx="12192000" cy="64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http://www.jbclement.com/wp-content/uploads/2016/10/BPC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20433" y="137080"/>
            <a:ext cx="1951134" cy="325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084899"/>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https://pbs.twimg.com/profile_images/842331145354264576/Uhgn-1Zz_400x400.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74629" y="6185266"/>
            <a:ext cx="1351900" cy="6357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625853"/>
            <a:ext cx="12192000" cy="5459045"/>
          </a:xfrm>
          <a:prstGeom prst="rect">
            <a:avLst/>
          </a:prstGeom>
          <a:solidFill>
            <a:srgbClr val="714A8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2215709" y="952499"/>
            <a:ext cx="7918891" cy="739333"/>
          </a:xfrm>
        </p:spPr>
        <p:txBody>
          <a:bodyPr>
            <a:normAutofit fontScale="90000"/>
          </a:bodyPr>
          <a:lstStyle/>
          <a:p>
            <a:r>
              <a:rPr lang="fr-FR" b="1" dirty="0">
                <a:solidFill>
                  <a:schemeClr val="bg1"/>
                </a:solidFill>
                <a:latin typeface="+mn-lt"/>
              </a:rPr>
              <a:t> </a:t>
            </a:r>
            <a:br>
              <a:rPr lang="fr-FR" b="1" dirty="0">
                <a:solidFill>
                  <a:schemeClr val="bg1"/>
                </a:solidFill>
                <a:latin typeface="+mn-lt"/>
              </a:rPr>
            </a:br>
            <a:br>
              <a:rPr lang="fr-FR" b="1" dirty="0">
                <a:solidFill>
                  <a:schemeClr val="bg1"/>
                </a:solidFill>
                <a:latin typeface="+mn-lt"/>
              </a:rPr>
            </a:br>
            <a:r>
              <a:rPr lang="fr-FR" sz="4900" b="1" dirty="0">
                <a:solidFill>
                  <a:schemeClr val="bg1"/>
                </a:solidFill>
                <a:latin typeface="+mn-lt"/>
              </a:rPr>
              <a:t>Déroulé du storyboard</a:t>
            </a:r>
          </a:p>
        </p:txBody>
      </p:sp>
      <p:sp>
        <p:nvSpPr>
          <p:cNvPr id="10" name="Sous-titre 2"/>
          <p:cNvSpPr txBox="1">
            <a:spLocks/>
          </p:cNvSpPr>
          <p:nvPr/>
        </p:nvSpPr>
        <p:spPr>
          <a:xfrm>
            <a:off x="153008" y="6583217"/>
            <a:ext cx="1346200" cy="266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200" dirty="0">
                <a:solidFill>
                  <a:schemeClr val="bg1">
                    <a:lumMod val="50000"/>
                  </a:schemeClr>
                </a:solidFill>
              </a:rPr>
              <a:t>F   a   c   t   o   r   y</a:t>
            </a:r>
          </a:p>
        </p:txBody>
      </p:sp>
      <p:sp>
        <p:nvSpPr>
          <p:cNvPr id="6" name="Rectangle 5"/>
          <p:cNvSpPr/>
          <p:nvPr/>
        </p:nvSpPr>
        <p:spPr>
          <a:xfrm>
            <a:off x="10691812" y="6291572"/>
            <a:ext cx="1222375"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p:nvPr>
        </p:nvSpPr>
        <p:spPr>
          <a:xfrm>
            <a:off x="10691812" y="6353486"/>
            <a:ext cx="1203135" cy="315430"/>
          </a:xfrm>
        </p:spPr>
        <p:txBody>
          <a:bodyPr>
            <a:normAutofit fontScale="92500" lnSpcReduction="10000"/>
          </a:bodyPr>
          <a:lstStyle/>
          <a:p>
            <a:r>
              <a:rPr lang="fr-FR" sz="1800" dirty="0">
                <a:solidFill>
                  <a:schemeClr val="bg1"/>
                </a:solidFill>
              </a:rPr>
              <a:t>DataLab</a:t>
            </a:r>
          </a:p>
        </p:txBody>
      </p:sp>
      <p:grpSp>
        <p:nvGrpSpPr>
          <p:cNvPr id="19" name="Groupe 18"/>
          <p:cNvGrpSpPr/>
          <p:nvPr/>
        </p:nvGrpSpPr>
        <p:grpSpPr>
          <a:xfrm>
            <a:off x="-23308" y="2213931"/>
            <a:ext cx="11264460" cy="3708397"/>
            <a:chOff x="-23308" y="2213931"/>
            <a:chExt cx="11264460" cy="3708397"/>
          </a:xfrm>
        </p:grpSpPr>
        <p:sp>
          <p:nvSpPr>
            <p:cNvPr id="23" name="Sous-titre 2"/>
            <p:cNvSpPr txBox="1">
              <a:spLocks/>
            </p:cNvSpPr>
            <p:nvPr/>
          </p:nvSpPr>
          <p:spPr>
            <a:xfrm>
              <a:off x="3649549" y="5279286"/>
              <a:ext cx="2368943" cy="6430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Des données documentées</a:t>
              </a:r>
            </a:p>
          </p:txBody>
        </p:sp>
        <p:grpSp>
          <p:nvGrpSpPr>
            <p:cNvPr id="7" name="Groupe 6"/>
            <p:cNvGrpSpPr/>
            <p:nvPr/>
          </p:nvGrpSpPr>
          <p:grpSpPr>
            <a:xfrm>
              <a:off x="-23308" y="2213931"/>
              <a:ext cx="11264460" cy="3185208"/>
              <a:chOff x="-23308" y="2213931"/>
              <a:chExt cx="11264460" cy="3185208"/>
            </a:xfrm>
          </p:grpSpPr>
          <p:sp>
            <p:nvSpPr>
              <p:cNvPr id="5" name="Ellipse 4"/>
              <p:cNvSpPr/>
              <p:nvPr/>
            </p:nvSpPr>
            <p:spPr>
              <a:xfrm>
                <a:off x="568136" y="3385653"/>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4066619" y="2213931"/>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436869" y="4480456"/>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8142324" y="4109183"/>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10007033" y="2829175"/>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Sous-titre 2"/>
              <p:cNvSpPr txBox="1">
                <a:spLocks/>
              </p:cNvSpPr>
              <p:nvPr/>
            </p:nvSpPr>
            <p:spPr>
              <a:xfrm>
                <a:off x="-23308" y="4161906"/>
                <a:ext cx="2524228"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Les atouts </a:t>
                </a:r>
                <a:br>
                  <a:rPr lang="fr-FR" sz="1800" b="1" dirty="0">
                    <a:solidFill>
                      <a:schemeClr val="bg1"/>
                    </a:solidFill>
                  </a:rPr>
                </a:br>
                <a:r>
                  <a:rPr lang="fr-FR" sz="1800" b="1" dirty="0">
                    <a:solidFill>
                      <a:schemeClr val="bg1"/>
                    </a:solidFill>
                  </a:rPr>
                  <a:t>des espaces DataLab</a:t>
                </a:r>
              </a:p>
            </p:txBody>
          </p:sp>
          <p:sp>
            <p:nvSpPr>
              <p:cNvPr id="22" name="Sous-titre 2"/>
              <p:cNvSpPr txBox="1">
                <a:spLocks/>
              </p:cNvSpPr>
              <p:nvPr/>
            </p:nvSpPr>
            <p:spPr>
              <a:xfrm>
                <a:off x="3193578" y="2990713"/>
                <a:ext cx="2327242" cy="7146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Un espace d’autonomie sécurisé</a:t>
                </a:r>
              </a:p>
            </p:txBody>
          </p:sp>
          <p:sp>
            <p:nvSpPr>
              <p:cNvPr id="24" name="Sous-titre 2"/>
              <p:cNvSpPr txBox="1">
                <a:spLocks/>
              </p:cNvSpPr>
              <p:nvPr/>
            </p:nvSpPr>
            <p:spPr>
              <a:xfrm>
                <a:off x="7179118" y="4870629"/>
                <a:ext cx="2982485" cy="5285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Quelques règles </a:t>
                </a:r>
                <a:br>
                  <a:rPr lang="fr-FR" sz="1800" b="1" dirty="0">
                    <a:solidFill>
                      <a:schemeClr val="bg1"/>
                    </a:solidFill>
                  </a:rPr>
                </a:br>
                <a:r>
                  <a:rPr lang="fr-FR" sz="1800" b="1" dirty="0">
                    <a:solidFill>
                      <a:schemeClr val="bg1"/>
                    </a:solidFill>
                  </a:rPr>
                  <a:t>importantes</a:t>
                </a:r>
              </a:p>
            </p:txBody>
          </p:sp>
          <p:sp>
            <p:nvSpPr>
              <p:cNvPr id="25" name="Sous-titre 2"/>
              <p:cNvSpPr txBox="1">
                <a:spLocks/>
              </p:cNvSpPr>
              <p:nvPr/>
            </p:nvSpPr>
            <p:spPr>
              <a:xfrm>
                <a:off x="9553961" y="2454684"/>
                <a:ext cx="1687191" cy="3665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Quizz</a:t>
                </a:r>
              </a:p>
            </p:txBody>
          </p:sp>
          <p:sp>
            <p:nvSpPr>
              <p:cNvPr id="27" name="Forme libre 26"/>
              <p:cNvSpPr/>
              <p:nvPr/>
            </p:nvSpPr>
            <p:spPr>
              <a:xfrm>
                <a:off x="948906" y="2592162"/>
                <a:ext cx="9523562" cy="2428746"/>
              </a:xfrm>
              <a:custGeom>
                <a:avLst/>
                <a:gdLst>
                  <a:gd name="connsiteX0" fmla="*/ 0 w 9523562"/>
                  <a:gd name="connsiteY0" fmla="*/ 1212087 h 2428746"/>
                  <a:gd name="connsiteX1" fmla="*/ 1112807 w 9523562"/>
                  <a:gd name="connsiteY1" fmla="*/ 418457 h 2428746"/>
                  <a:gd name="connsiteX2" fmla="*/ 2648309 w 9523562"/>
                  <a:gd name="connsiteY2" fmla="*/ 30268 h 2428746"/>
                  <a:gd name="connsiteX3" fmla="*/ 4727275 w 9523562"/>
                  <a:gd name="connsiteY3" fmla="*/ 82027 h 2428746"/>
                  <a:gd name="connsiteX4" fmla="*/ 5063705 w 9523562"/>
                  <a:gd name="connsiteY4" fmla="*/ 530600 h 2428746"/>
                  <a:gd name="connsiteX5" fmla="*/ 4968815 w 9523562"/>
                  <a:gd name="connsiteY5" fmla="*/ 961921 h 2428746"/>
                  <a:gd name="connsiteX6" fmla="*/ 2570671 w 9523562"/>
                  <a:gd name="connsiteY6" fmla="*/ 1841815 h 2428746"/>
                  <a:gd name="connsiteX7" fmla="*/ 2898475 w 9523562"/>
                  <a:gd name="connsiteY7" fmla="*/ 2419785 h 2428746"/>
                  <a:gd name="connsiteX8" fmla="*/ 5080958 w 9523562"/>
                  <a:gd name="connsiteY8" fmla="*/ 2143740 h 2428746"/>
                  <a:gd name="connsiteX9" fmla="*/ 6331788 w 9523562"/>
                  <a:gd name="connsiteY9" fmla="*/ 1488132 h 2428746"/>
                  <a:gd name="connsiteX10" fmla="*/ 8376249 w 9523562"/>
                  <a:gd name="connsiteY10" fmla="*/ 2126487 h 2428746"/>
                  <a:gd name="connsiteX11" fmla="*/ 9523562 w 9523562"/>
                  <a:gd name="connsiteY11" fmla="*/ 539227 h 242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23562" h="2428746">
                    <a:moveTo>
                      <a:pt x="0" y="1212087"/>
                    </a:moveTo>
                    <a:cubicBezTo>
                      <a:pt x="335711" y="913757"/>
                      <a:pt x="671422" y="615427"/>
                      <a:pt x="1112807" y="418457"/>
                    </a:cubicBezTo>
                    <a:cubicBezTo>
                      <a:pt x="1554192" y="221487"/>
                      <a:pt x="2045898" y="86340"/>
                      <a:pt x="2648309" y="30268"/>
                    </a:cubicBezTo>
                    <a:cubicBezTo>
                      <a:pt x="3250720" y="-25804"/>
                      <a:pt x="4324709" y="-1362"/>
                      <a:pt x="4727275" y="82027"/>
                    </a:cubicBezTo>
                    <a:cubicBezTo>
                      <a:pt x="5129841" y="165416"/>
                      <a:pt x="5023448" y="383951"/>
                      <a:pt x="5063705" y="530600"/>
                    </a:cubicBezTo>
                    <a:cubicBezTo>
                      <a:pt x="5103962" y="677249"/>
                      <a:pt x="5384321" y="743385"/>
                      <a:pt x="4968815" y="961921"/>
                    </a:cubicBezTo>
                    <a:cubicBezTo>
                      <a:pt x="4553309" y="1180457"/>
                      <a:pt x="2915728" y="1598838"/>
                      <a:pt x="2570671" y="1841815"/>
                    </a:cubicBezTo>
                    <a:cubicBezTo>
                      <a:pt x="2225614" y="2084792"/>
                      <a:pt x="2480094" y="2369464"/>
                      <a:pt x="2898475" y="2419785"/>
                    </a:cubicBezTo>
                    <a:cubicBezTo>
                      <a:pt x="3316856" y="2470106"/>
                      <a:pt x="4508739" y="2299015"/>
                      <a:pt x="5080958" y="2143740"/>
                    </a:cubicBezTo>
                    <a:cubicBezTo>
                      <a:pt x="5653177" y="1988465"/>
                      <a:pt x="5782573" y="1491007"/>
                      <a:pt x="6331788" y="1488132"/>
                    </a:cubicBezTo>
                    <a:cubicBezTo>
                      <a:pt x="6881003" y="1485257"/>
                      <a:pt x="7844287" y="2284638"/>
                      <a:pt x="8376249" y="2126487"/>
                    </a:cubicBezTo>
                    <a:cubicBezTo>
                      <a:pt x="8908211" y="1968336"/>
                      <a:pt x="9215886" y="1253781"/>
                      <a:pt x="9523562" y="53922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1584" y="3491000"/>
                <a:ext cx="578160" cy="578160"/>
              </a:xfrm>
              <a:prstGeom prst="rect">
                <a:avLst/>
              </a:prstGeom>
            </p:spPr>
          </p:pic>
          <p:pic>
            <p:nvPicPr>
              <p:cNvPr id="12" name="Image 1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98237" y="2344981"/>
                <a:ext cx="525600" cy="525600"/>
              </a:xfrm>
              <a:prstGeom prst="rect">
                <a:avLst/>
              </a:prstGeom>
            </p:spPr>
          </p:pic>
          <p:pic>
            <p:nvPicPr>
              <p:cNvPr id="17" name="Image 16"/>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289047" y="4287523"/>
                <a:ext cx="477818" cy="477818"/>
              </a:xfrm>
              <a:prstGeom prst="rect">
                <a:avLst/>
              </a:prstGeom>
            </p:spPr>
          </p:pic>
          <p:pic>
            <p:nvPicPr>
              <p:cNvPr id="18" name="Image 17"/>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8724" y="4631261"/>
                <a:ext cx="477818" cy="477818"/>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174784" y="2972517"/>
                <a:ext cx="435600" cy="435600"/>
              </a:xfrm>
              <a:prstGeom prst="rect">
                <a:avLst/>
              </a:prstGeom>
            </p:spPr>
          </p:pic>
        </p:grpSp>
      </p:grpSp>
    </p:spTree>
    <p:extLst>
      <p:ext uri="{BB962C8B-B14F-4D97-AF65-F5344CB8AC3E}">
        <p14:creationId xmlns:p14="http://schemas.microsoft.com/office/powerpoint/2010/main" val="31084962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a:t>
            </a:r>
            <a:br>
              <a:rPr lang="fr-FR" sz="2000" dirty="0">
                <a:latin typeface="+mn-lt"/>
              </a:rPr>
            </a:br>
            <a:r>
              <a:rPr lang="fr-FR" sz="2000" dirty="0">
                <a:latin typeface="+mn-lt"/>
              </a:rPr>
              <a:t>Introduction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pic>
        <p:nvPicPr>
          <p:cNvPr id="55" name="Imag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01273" y="2214867"/>
            <a:ext cx="1697904" cy="2940771"/>
          </a:xfrm>
          <a:prstGeom prst="rect">
            <a:avLst/>
          </a:prstGeom>
        </p:spPr>
      </p:pic>
      <p:sp>
        <p:nvSpPr>
          <p:cNvPr id="57" name="Rectangle 56"/>
          <p:cNvSpPr/>
          <p:nvPr/>
        </p:nvSpPr>
        <p:spPr>
          <a:xfrm>
            <a:off x="154668" y="5371204"/>
            <a:ext cx="8379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Bonjour, c’est à nouveau Marc.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Je vous ai présenté mon expérience avec le DataLab. </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vais maintenant vous parler de la gestion des données dans celui-ci.</a:t>
            </a: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32" name="Arc 31"/>
          <p:cNvSpPr/>
          <p:nvPr/>
        </p:nvSpPr>
        <p:spPr bwMode="auto">
          <a:xfrm rot="5766661">
            <a:off x="3477985" y="1507391"/>
            <a:ext cx="1417209" cy="1871479"/>
          </a:xfrm>
          <a:prstGeom prst="arc">
            <a:avLst>
              <a:gd name="adj1" fmla="val 17251552"/>
              <a:gd name="adj2" fmla="val 0"/>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3" name="Image 2"/>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85256" y="1895874"/>
            <a:ext cx="773299" cy="773299"/>
          </a:xfrm>
          <a:prstGeom prst="rect">
            <a:avLst/>
          </a:prstGeom>
        </p:spPr>
      </p:pic>
    </p:spTree>
    <p:extLst>
      <p:ext uri="{BB962C8B-B14F-4D97-AF65-F5344CB8AC3E}">
        <p14:creationId xmlns:p14="http://schemas.microsoft.com/office/powerpoint/2010/main" val="1282115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2850447" y="3265715"/>
            <a:ext cx="1060654" cy="1604240"/>
          </a:xfrm>
          <a:prstGeom prst="rect">
            <a:avLst/>
          </a:prstGeom>
        </p:spPr>
      </p:pic>
      <p:sp>
        <p:nvSpPr>
          <p:cNvPr id="47" name="Titre 46"/>
          <p:cNvSpPr>
            <a:spLocks noGrp="1"/>
          </p:cNvSpPr>
          <p:nvPr>
            <p:ph type="title"/>
          </p:nvPr>
        </p:nvSpPr>
        <p:spPr/>
        <p:txBody>
          <a:bodyPr/>
          <a:lstStyle/>
          <a:p>
            <a:r>
              <a:rPr lang="fr-FR" sz="2000" b="1" dirty="0">
                <a:latin typeface="+mn-lt"/>
              </a:rPr>
              <a:t>Ecran n°2</a:t>
            </a:r>
            <a:br>
              <a:rPr lang="fr-FR" sz="2000" dirty="0">
                <a:latin typeface="+mn-lt"/>
              </a:rPr>
            </a:br>
            <a:r>
              <a:rPr lang="fr-FR" sz="2000" dirty="0">
                <a:latin typeface="+mn-lt"/>
              </a:rPr>
              <a:t>Introduction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3"/>
          <a:stretch>
            <a:fillRect/>
          </a:stretch>
        </p:blipFill>
        <p:spPr>
          <a:xfrm>
            <a:off x="9315912" y="5821650"/>
            <a:ext cx="2252149" cy="931121"/>
          </a:xfrm>
          <a:prstGeom prst="rect">
            <a:avLst/>
          </a:prstGeom>
        </p:spPr>
      </p:pic>
      <p:pic>
        <p:nvPicPr>
          <p:cNvPr id="55" name="Image 5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40" y="2155553"/>
            <a:ext cx="1697904" cy="2940771"/>
          </a:xfrm>
          <a:prstGeom prst="rect">
            <a:avLst/>
          </a:prstGeom>
        </p:spPr>
      </p:pic>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32" name="Arc 31"/>
          <p:cNvSpPr/>
          <p:nvPr/>
        </p:nvSpPr>
        <p:spPr bwMode="auto">
          <a:xfrm rot="5766661">
            <a:off x="1284125" y="1231483"/>
            <a:ext cx="1417209" cy="1871479"/>
          </a:xfrm>
          <a:prstGeom prst="arc">
            <a:avLst>
              <a:gd name="adj1" fmla="val 17251552"/>
              <a:gd name="adj2" fmla="val 0"/>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6" name="Image 5"/>
          <p:cNvPicPr>
            <a:picLocks noChangeAspect="1"/>
          </p:cNvPicPr>
          <p:nvPr/>
        </p:nvPicPr>
        <p:blipFill rotWithShape="1">
          <a:blip r:embed="rId11"/>
          <a:srcRect l="1" t="1" r="15398" b="-2"/>
          <a:stretch/>
        </p:blipFill>
        <p:spPr>
          <a:xfrm>
            <a:off x="2607860" y="4545686"/>
            <a:ext cx="241354" cy="157817"/>
          </a:xfrm>
          <a:prstGeom prst="rect">
            <a:avLst/>
          </a:prstGeom>
        </p:spPr>
      </p:pic>
      <p:pic>
        <p:nvPicPr>
          <p:cNvPr id="36" name="Image 35"/>
          <p:cNvPicPr>
            <a:picLocks noChangeAspect="1"/>
          </p:cNvPicPr>
          <p:nvPr/>
        </p:nvPicPr>
        <p:blipFill rotWithShape="1">
          <a:blip r:embed="rId11"/>
          <a:srcRect l="1" t="1" r="15398" b="-2"/>
          <a:stretch/>
        </p:blipFill>
        <p:spPr>
          <a:xfrm>
            <a:off x="1542553" y="4545686"/>
            <a:ext cx="1066786" cy="157817"/>
          </a:xfrm>
          <a:prstGeom prst="rect">
            <a:avLst/>
          </a:prstGeom>
        </p:spPr>
      </p:pic>
      <p:pic>
        <p:nvPicPr>
          <p:cNvPr id="37" name="Image 36"/>
          <p:cNvPicPr>
            <a:picLocks noChangeAspect="1"/>
          </p:cNvPicPr>
          <p:nvPr/>
        </p:nvPicPr>
        <p:blipFill rotWithShape="1">
          <a:blip r:embed="rId11"/>
          <a:srcRect l="1" t="1" r="15398" b="-2"/>
          <a:stretch/>
        </p:blipFill>
        <p:spPr>
          <a:xfrm>
            <a:off x="1220134" y="4555664"/>
            <a:ext cx="129027" cy="143470"/>
          </a:xfrm>
          <a:prstGeom prst="rect">
            <a:avLst/>
          </a:prstGeom>
        </p:spPr>
      </p:pic>
      <p:pic>
        <p:nvPicPr>
          <p:cNvPr id="40" name="Image 39"/>
          <p:cNvPicPr>
            <a:picLocks noChangeAspect="1"/>
          </p:cNvPicPr>
          <p:nvPr/>
        </p:nvPicPr>
        <p:blipFill rotWithShape="1">
          <a:blip r:embed="rId11"/>
          <a:srcRect l="1" t="1" r="15398" b="-2"/>
          <a:stretch/>
        </p:blipFill>
        <p:spPr>
          <a:xfrm>
            <a:off x="0" y="4541317"/>
            <a:ext cx="1008544" cy="157817"/>
          </a:xfrm>
          <a:prstGeom prst="rect">
            <a:avLst/>
          </a:prstGeom>
        </p:spPr>
      </p:pic>
      <p:sp>
        <p:nvSpPr>
          <p:cNvPr id="41" name="Sous-titre 2"/>
          <p:cNvSpPr txBox="1">
            <a:spLocks/>
          </p:cNvSpPr>
          <p:nvPr/>
        </p:nvSpPr>
        <p:spPr>
          <a:xfrm>
            <a:off x="2160844" y="1904102"/>
            <a:ext cx="6013049"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On a vu que mon espace DataLab a été alimenté </a:t>
            </a:r>
            <a:br>
              <a:rPr lang="fr-FR" sz="1800" dirty="0">
                <a:solidFill>
                  <a:schemeClr val="bg2">
                    <a:lumMod val="25000"/>
                  </a:schemeClr>
                </a:solidFill>
              </a:rPr>
            </a:br>
            <a:r>
              <a:rPr lang="fr-FR" sz="1800" dirty="0">
                <a:solidFill>
                  <a:schemeClr val="bg2">
                    <a:lumMod val="25000"/>
                  </a:schemeClr>
                </a:solidFill>
              </a:rPr>
              <a:t>par de multiples sources de données</a:t>
            </a:r>
          </a:p>
        </p:txBody>
      </p:sp>
      <p:sp>
        <p:nvSpPr>
          <p:cNvPr id="7" name="Étoile à 5 branches 6"/>
          <p:cNvSpPr/>
          <p:nvPr/>
        </p:nvSpPr>
        <p:spPr>
          <a:xfrm>
            <a:off x="2815890" y="2977665"/>
            <a:ext cx="1129767" cy="2074218"/>
          </a:xfrm>
          <a:prstGeom prst="star5">
            <a:avLst>
              <a:gd name="adj" fmla="val 36659"/>
              <a:gd name="hf" fmla="val 105146"/>
              <a:gd name="vf" fmla="val 110557"/>
            </a:avLst>
          </a:prstGeom>
          <a:noFill/>
          <a:ln>
            <a:solidFill>
              <a:srgbClr val="FFFF00"/>
            </a:solidFill>
          </a:ln>
          <a:effectLst>
            <a:glow rad="1397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reeform 89"/>
          <p:cNvSpPr>
            <a:spLocks/>
          </p:cNvSpPr>
          <p:nvPr/>
        </p:nvSpPr>
        <p:spPr bwMode="auto">
          <a:xfrm rot="12102292">
            <a:off x="3980075" y="3139802"/>
            <a:ext cx="537868" cy="413783"/>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3" name="Freeform 89"/>
          <p:cNvSpPr>
            <a:spLocks/>
          </p:cNvSpPr>
          <p:nvPr/>
        </p:nvSpPr>
        <p:spPr bwMode="auto">
          <a:xfrm rot="2487239">
            <a:off x="2142329" y="4014524"/>
            <a:ext cx="444519" cy="413783"/>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4" name="Freeform 89"/>
          <p:cNvSpPr>
            <a:spLocks/>
          </p:cNvSpPr>
          <p:nvPr/>
        </p:nvSpPr>
        <p:spPr bwMode="auto">
          <a:xfrm rot="13619198">
            <a:off x="4114912" y="4046728"/>
            <a:ext cx="488971" cy="455161"/>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6">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45" name="Image 4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597834" y="3272421"/>
            <a:ext cx="271037" cy="271037"/>
          </a:xfrm>
          <a:prstGeom prst="rect">
            <a:avLst/>
          </a:prstGeom>
        </p:spPr>
      </p:pic>
      <p:pic>
        <p:nvPicPr>
          <p:cNvPr id="46" name="Image 45"/>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84232" y="4337287"/>
            <a:ext cx="271037" cy="271037"/>
          </a:xfrm>
          <a:prstGeom prst="rect">
            <a:avLst/>
          </a:prstGeom>
        </p:spPr>
      </p:pic>
      <p:pic>
        <p:nvPicPr>
          <p:cNvPr id="52" name="Image 51"/>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11223" y="3878387"/>
            <a:ext cx="271037" cy="271037"/>
          </a:xfrm>
          <a:prstGeom prst="rect">
            <a:avLst/>
          </a:prstGeom>
        </p:spPr>
      </p:pic>
    </p:spTree>
    <p:extLst>
      <p:ext uri="{BB962C8B-B14F-4D97-AF65-F5344CB8AC3E}">
        <p14:creationId xmlns:p14="http://schemas.microsoft.com/office/powerpoint/2010/main" val="164521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500"/>
                                        <p:tgtEl>
                                          <p:spTgt spid="4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barn(inVertical)">
                                      <p:cBhvr>
                                        <p:cTn id="11" dur="500"/>
                                        <p:tgtEl>
                                          <p:spTgt spid="4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barn(inVertical)">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a:t>
            </a:r>
            <a:br>
              <a:rPr lang="fr-FR" sz="2000" dirty="0">
                <a:latin typeface="+mn-lt"/>
              </a:rPr>
            </a:br>
            <a:r>
              <a:rPr lang="fr-FR" sz="2000" dirty="0">
                <a:latin typeface="+mn-lt"/>
              </a:rPr>
              <a:t>Une plateforme riche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Afficher d’abord le texte introductif</a:t>
            </a:r>
          </a:p>
          <a:p>
            <a:pPr marL="285750" indent="-285750">
              <a:buFontTx/>
              <a:buChar char="-"/>
            </a:pPr>
            <a:r>
              <a:rPr lang="fr-FR" sz="1400" dirty="0">
                <a:solidFill>
                  <a:schemeClr val="bg1"/>
                </a:solidFill>
                <a:latin typeface="Calibri" panose="020F0502020204030204" pitchFamily="34" charset="0"/>
              </a:rPr>
              <a:t>Puis afficher l’image centrale et le texte de gauche accompagné de son image</a:t>
            </a:r>
          </a:p>
          <a:p>
            <a:pPr marL="285750" indent="-285750">
              <a:buFontTx/>
              <a:buChar char="-"/>
            </a:pPr>
            <a:r>
              <a:rPr lang="fr-FR" sz="1400" dirty="0">
                <a:solidFill>
                  <a:schemeClr val="bg1"/>
                </a:solidFill>
                <a:latin typeface="Calibri" panose="020F0502020204030204" pitchFamily="34" charset="0"/>
              </a:rPr>
              <a:t>Puis affiche le texte en haut à droite sur le traitement</a:t>
            </a:r>
          </a:p>
          <a:p>
            <a:pPr marL="285750" indent="-285750">
              <a:buFontTx/>
              <a:buChar char="-"/>
            </a:pPr>
            <a:r>
              <a:rPr lang="fr-FR" sz="1400" dirty="0">
                <a:solidFill>
                  <a:schemeClr val="bg1"/>
                </a:solidFill>
                <a:latin typeface="Calibri" panose="020F0502020204030204" pitchFamily="34" charset="0"/>
              </a:rPr>
              <a:t>Puis finir en affichant le dernier bloc de texte.</a:t>
            </a: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58" name="Pentagone 57"/>
          <p:cNvSpPr/>
          <p:nvPr/>
        </p:nvSpPr>
        <p:spPr>
          <a:xfrm rot="10800000">
            <a:off x="6885515" y="5096740"/>
            <a:ext cx="693346" cy="77932"/>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Sous-titre 2"/>
          <p:cNvSpPr txBox="1">
            <a:spLocks/>
          </p:cNvSpPr>
          <p:nvPr/>
        </p:nvSpPr>
        <p:spPr>
          <a:xfrm>
            <a:off x="-74512" y="1947325"/>
            <a:ext cx="8803705"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En effet, les espaces DataLab sont intégrés à la Plateforme Hadoop Groupe. </a:t>
            </a:r>
            <a:br>
              <a:rPr lang="fr-FR" sz="1800" dirty="0">
                <a:solidFill>
                  <a:schemeClr val="bg2">
                    <a:lumMod val="25000"/>
                  </a:schemeClr>
                </a:solidFill>
              </a:rPr>
            </a:br>
            <a:r>
              <a:rPr lang="fr-FR" sz="1800" dirty="0">
                <a:solidFill>
                  <a:schemeClr val="bg2">
                    <a:lumMod val="25000"/>
                  </a:schemeClr>
                </a:solidFill>
              </a:rPr>
              <a:t>Ils s’appuient sur les mêmes technologies et bénéficient des atouts de cette plateforme.</a:t>
            </a:r>
          </a:p>
        </p:txBody>
      </p:sp>
      <p:pic>
        <p:nvPicPr>
          <p:cNvPr id="60" name="Image 59"/>
          <p:cNvPicPr>
            <a:picLocks noChangeAspect="1"/>
          </p:cNvPicPr>
          <p:nvPr/>
        </p:nvPicPr>
        <p:blipFill>
          <a:blip r:embed="rId9"/>
          <a:stretch>
            <a:fillRect/>
          </a:stretch>
        </p:blipFill>
        <p:spPr>
          <a:xfrm>
            <a:off x="3743225" y="3570433"/>
            <a:ext cx="1060654" cy="1604240"/>
          </a:xfrm>
          <a:prstGeom prst="rect">
            <a:avLst/>
          </a:prstGeom>
        </p:spPr>
      </p:pic>
      <p:sp>
        <p:nvSpPr>
          <p:cNvPr id="61" name="Étoile à 5 branches 60"/>
          <p:cNvSpPr/>
          <p:nvPr/>
        </p:nvSpPr>
        <p:spPr>
          <a:xfrm>
            <a:off x="3708668" y="3282383"/>
            <a:ext cx="1129767" cy="2074218"/>
          </a:xfrm>
          <a:prstGeom prst="star5">
            <a:avLst>
              <a:gd name="adj" fmla="val 36659"/>
              <a:gd name="hf" fmla="val 105146"/>
              <a:gd name="vf" fmla="val 110557"/>
            </a:avLst>
          </a:prstGeom>
          <a:noFill/>
          <a:ln>
            <a:solidFill>
              <a:srgbClr val="FFFF00"/>
            </a:solidFill>
          </a:ln>
          <a:effectLst>
            <a:glow rad="1397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p:cNvSpPr/>
          <p:nvPr/>
        </p:nvSpPr>
        <p:spPr>
          <a:xfrm>
            <a:off x="5263931" y="2947386"/>
            <a:ext cx="2927301" cy="1959960"/>
          </a:xfrm>
          <a:prstGeom prst="rect">
            <a:avLst/>
          </a:prstGeom>
        </p:spPr>
        <p:txBody>
          <a:bodyPr wrap="square">
            <a:spAutoFit/>
          </a:bodyPr>
          <a:lstStyle/>
          <a:p>
            <a:pPr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capacité forte de traitement, permettant de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traiter</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rapidement</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volumes de données </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a:solidFill>
                  <a:schemeClr val="tx1">
                    <a:lumMod val="75000"/>
                    <a:lumOff val="25000"/>
                  </a:schemeClr>
                </a:solidFill>
                <a:ea typeface="Yu Gothic Light" panose="020B0300000000000000" pitchFamily="34" charset="-128"/>
                <a:cs typeface="Times New Roman" panose="02020603050405020304" pitchFamily="18" charset="0"/>
              </a:rPr>
              <a:t>très importants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a:p>
            <a:pPr lvl="0" algn="ctr">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63" name="Groupe 62"/>
          <p:cNvGrpSpPr/>
          <p:nvPr/>
        </p:nvGrpSpPr>
        <p:grpSpPr>
          <a:xfrm flipH="1" flipV="1">
            <a:off x="4766950" y="3367622"/>
            <a:ext cx="507826" cy="311920"/>
            <a:chOff x="6099805" y="6163140"/>
            <a:chExt cx="507826" cy="311920"/>
          </a:xfrm>
        </p:grpSpPr>
        <p:cxnSp>
          <p:nvCxnSpPr>
            <p:cNvPr id="64" name="Connecteur droit 63"/>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6" name="Groupe 65"/>
          <p:cNvGrpSpPr/>
          <p:nvPr/>
        </p:nvGrpSpPr>
        <p:grpSpPr>
          <a:xfrm flipH="1">
            <a:off x="3104205" y="3881145"/>
            <a:ext cx="507826" cy="311920"/>
            <a:chOff x="6099805" y="6163140"/>
            <a:chExt cx="507826" cy="311920"/>
          </a:xfrm>
        </p:grpSpPr>
        <p:cxnSp>
          <p:nvCxnSpPr>
            <p:cNvPr id="67" name="Connecteur droit 66"/>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70" name="Image 69"/>
          <p:cNvPicPr>
            <a:picLocks noChangeAspect="1"/>
          </p:cNvPicPr>
          <p:nvPr/>
        </p:nvPicPr>
        <p:blipFill rotWithShape="1">
          <a:blip r:embed="rId10">
            <a:duotone>
              <a:schemeClr val="accent3">
                <a:shade val="45000"/>
                <a:satMod val="135000"/>
              </a:schemeClr>
              <a:prstClr val="white"/>
            </a:duotone>
            <a:extLst>
              <a:ext uri="{BEBA8EAE-BF5A-486C-A8C5-ECC9F3942E4B}">
                <a14:imgProps xmlns:a14="http://schemas.microsoft.com/office/drawing/2010/main">
                  <a14:imgLayer r:embed="rId11">
                    <a14:imgEffect>
                      <a14:artisticCrisscrossEtching/>
                    </a14:imgEffect>
                  </a14:imgLayer>
                </a14:imgProps>
              </a:ext>
            </a:extLst>
          </a:blip>
          <a:srcRect t="10274" r="31633"/>
          <a:stretch/>
        </p:blipFill>
        <p:spPr>
          <a:xfrm>
            <a:off x="813021" y="4108989"/>
            <a:ext cx="1752448" cy="18519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1" name="Groupe 70"/>
          <p:cNvGrpSpPr/>
          <p:nvPr/>
        </p:nvGrpSpPr>
        <p:grpSpPr>
          <a:xfrm rot="10800000" flipV="1">
            <a:off x="4845886" y="5174673"/>
            <a:ext cx="507826" cy="311920"/>
            <a:chOff x="6099805" y="6163140"/>
            <a:chExt cx="507826" cy="311920"/>
          </a:xfrm>
        </p:grpSpPr>
        <p:cxnSp>
          <p:nvCxnSpPr>
            <p:cNvPr id="72" name="Connecteur droit 71"/>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a:xfrm>
            <a:off x="5309332" y="5304044"/>
            <a:ext cx="2927301" cy="1380378"/>
          </a:xfrm>
          <a:prstGeom prst="rect">
            <a:avLst/>
          </a:prstGeom>
        </p:spPr>
        <p:txBody>
          <a:bodyPr wrap="square">
            <a:spAutoFit/>
          </a:bodyPr>
          <a:lstStyle/>
          <a:p>
            <a:pPr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capacité à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croiser les données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de sources et de formats divers</a:t>
            </a:r>
          </a:p>
          <a:p>
            <a:pPr lvl="0" algn="ctr">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sp>
        <p:nvSpPr>
          <p:cNvPr id="69" name="Rectangle 68"/>
          <p:cNvSpPr/>
          <p:nvPr/>
        </p:nvSpPr>
        <p:spPr>
          <a:xfrm>
            <a:off x="198776" y="3011910"/>
            <a:ext cx="3169278" cy="1676741"/>
          </a:xfrm>
          <a:prstGeom prst="rect">
            <a:avLst/>
          </a:prstGeom>
        </p:spPr>
        <p:txBody>
          <a:bodyPr wrap="square">
            <a:spAutoFit/>
          </a:bodyPr>
          <a:lstStyle/>
          <a:p>
            <a:pPr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atouts du DataLake qui  concentre des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données riches, variées, documentées et </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multi-éditeurs</a:t>
            </a:r>
          </a:p>
          <a:p>
            <a:pPr lvl="0" algn="ctr">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spTree>
    <p:extLst>
      <p:ext uri="{BB962C8B-B14F-4D97-AF65-F5344CB8AC3E}">
        <p14:creationId xmlns:p14="http://schemas.microsoft.com/office/powerpoint/2010/main" val="69895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p:cNvPicPr>
            <a:picLocks noChangeAspect="1"/>
          </p:cNvPicPr>
          <p:nvPr/>
        </p:nvPicPr>
        <p:blipFill>
          <a:blip r:embed="rId2"/>
          <a:stretch>
            <a:fillRect/>
          </a:stretch>
        </p:blipFill>
        <p:spPr>
          <a:xfrm rot="557756">
            <a:off x="7656275" y="1659490"/>
            <a:ext cx="945305" cy="1219418"/>
          </a:xfrm>
          <a:prstGeom prst="rect">
            <a:avLst/>
          </a:prstGeom>
          <a:ln w="6350">
            <a:solidFill>
              <a:schemeClr val="bg1">
                <a:lumMod val="75000"/>
              </a:schemeClr>
            </a:solidFill>
          </a:ln>
        </p:spPr>
      </p:pic>
      <p:sp>
        <p:nvSpPr>
          <p:cNvPr id="47" name="Titre 46"/>
          <p:cNvSpPr>
            <a:spLocks noGrp="1"/>
          </p:cNvSpPr>
          <p:nvPr>
            <p:ph type="title"/>
          </p:nvPr>
        </p:nvSpPr>
        <p:spPr/>
        <p:txBody>
          <a:bodyPr/>
          <a:lstStyle/>
          <a:p>
            <a:r>
              <a:rPr lang="fr-FR" sz="2000" b="1" dirty="0">
                <a:latin typeface="+mn-lt"/>
              </a:rPr>
              <a:t>Ecran n°4</a:t>
            </a:r>
            <a:br>
              <a:rPr lang="fr-FR" sz="2000" dirty="0">
                <a:latin typeface="+mn-lt"/>
              </a:rPr>
            </a:br>
            <a:r>
              <a:rPr lang="fr-FR" sz="2000" dirty="0">
                <a:latin typeface="+mn-lt"/>
              </a:rPr>
              <a:t>Une plateforme riche de données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41" name="Image 40"/>
          <p:cNvPicPr>
            <a:picLocks noChangeAspect="1"/>
          </p:cNvPicPr>
          <p:nvPr/>
        </p:nvPicPr>
        <p:blipFill>
          <a:blip r:embed="rId9"/>
          <a:stretch>
            <a:fillRect/>
          </a:stretch>
        </p:blipFill>
        <p:spPr>
          <a:xfrm>
            <a:off x="41200" y="1919342"/>
            <a:ext cx="1060654" cy="1604240"/>
          </a:xfrm>
          <a:prstGeom prst="rect">
            <a:avLst/>
          </a:prstGeom>
        </p:spPr>
      </p:pic>
      <p:pic>
        <p:nvPicPr>
          <p:cNvPr id="78" name="Image 77"/>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6338" y="2600413"/>
            <a:ext cx="562826" cy="562826"/>
          </a:xfrm>
          <a:prstGeom prst="rect">
            <a:avLst/>
          </a:prstGeom>
        </p:spPr>
      </p:pic>
      <p:sp>
        <p:nvSpPr>
          <p:cNvPr id="79" name="Freeform 89"/>
          <p:cNvSpPr>
            <a:spLocks/>
          </p:cNvSpPr>
          <p:nvPr/>
        </p:nvSpPr>
        <p:spPr bwMode="auto">
          <a:xfrm rot="12747020">
            <a:off x="1556228" y="2251362"/>
            <a:ext cx="693652" cy="504395"/>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 name="Rectangle à coins arrondis 3"/>
          <p:cNvSpPr/>
          <p:nvPr/>
        </p:nvSpPr>
        <p:spPr>
          <a:xfrm>
            <a:off x="2219704" y="2277613"/>
            <a:ext cx="2513555" cy="378335"/>
          </a:xfrm>
          <a:prstGeom prst="roundRect">
            <a:avLst>
              <a:gd name="adj" fmla="val 50000"/>
            </a:avLst>
          </a:prstGeom>
          <a:solidFill>
            <a:schemeClr val="accent6"/>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Données internes</a:t>
            </a:r>
          </a:p>
        </p:txBody>
      </p:sp>
      <p:sp>
        <p:nvSpPr>
          <p:cNvPr id="85" name="Rectangle 84"/>
          <p:cNvSpPr/>
          <p:nvPr/>
        </p:nvSpPr>
        <p:spPr>
          <a:xfrm>
            <a:off x="2841040" y="2731397"/>
            <a:ext cx="6022162" cy="968278"/>
          </a:xfrm>
          <a:prstGeom prst="rect">
            <a:avLst/>
          </a:prstGeom>
        </p:spPr>
        <p:txBody>
          <a:bodyPr wrap="square">
            <a:spAutoFit/>
          </a:bodyPr>
          <a:lstStyle/>
          <a:p>
            <a:pP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espaces DataLab peuvent être provisionnés avec des données documentées provenant du DataLake groupe concentrant des données hétérogènes et multi-éditeurs.</a:t>
            </a:r>
            <a:endParaRPr lang="fr-FR" b="1" i="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3" name="Image 32"/>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200337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arn(inVertical)">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82"/>
          <p:cNvPicPr>
            <a:picLocks noChangeAspect="1"/>
          </p:cNvPicPr>
          <p:nvPr/>
        </p:nvPicPr>
        <p:blipFill>
          <a:blip r:embed="rId2"/>
          <a:stretch>
            <a:fillRect/>
          </a:stretch>
        </p:blipFill>
        <p:spPr>
          <a:xfrm rot="21320773">
            <a:off x="9076" y="4872132"/>
            <a:ext cx="2469559" cy="1376382"/>
          </a:xfrm>
          <a:prstGeom prst="rect">
            <a:avLst/>
          </a:prstGeom>
          <a:ln w="6350">
            <a:solidFill>
              <a:schemeClr val="bg1">
                <a:lumMod val="75000"/>
              </a:schemeClr>
            </a:solidFill>
          </a:ln>
        </p:spPr>
      </p:pic>
      <p:sp>
        <p:nvSpPr>
          <p:cNvPr id="47" name="Titre 46"/>
          <p:cNvSpPr>
            <a:spLocks noGrp="1"/>
          </p:cNvSpPr>
          <p:nvPr>
            <p:ph type="title"/>
          </p:nvPr>
        </p:nvSpPr>
        <p:spPr/>
        <p:txBody>
          <a:bodyPr/>
          <a:lstStyle/>
          <a:p>
            <a:r>
              <a:rPr lang="fr-FR" sz="2000" b="1" dirty="0">
                <a:latin typeface="+mn-lt"/>
              </a:rPr>
              <a:t>Ecran n°5</a:t>
            </a:r>
            <a:br>
              <a:rPr lang="fr-FR" sz="2000" dirty="0">
                <a:latin typeface="+mn-lt"/>
              </a:rPr>
            </a:br>
            <a:r>
              <a:rPr lang="fr-FR" sz="2000" dirty="0">
                <a:latin typeface="+mn-lt"/>
              </a:rPr>
              <a:t>Une plateforme riche de données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169551"/>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Griser le texte et infos « Données internes » et afficher les informations et l’image « données externes ».</a:t>
            </a: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41" name="Image 40"/>
          <p:cNvPicPr>
            <a:picLocks noChangeAspect="1"/>
          </p:cNvPicPr>
          <p:nvPr/>
        </p:nvPicPr>
        <p:blipFill>
          <a:blip r:embed="rId9"/>
          <a:stretch>
            <a:fillRect/>
          </a:stretch>
        </p:blipFill>
        <p:spPr>
          <a:xfrm>
            <a:off x="41200" y="1919342"/>
            <a:ext cx="1060654" cy="1604240"/>
          </a:xfrm>
          <a:prstGeom prst="rect">
            <a:avLst/>
          </a:prstGeom>
        </p:spPr>
      </p:pic>
      <p:pic>
        <p:nvPicPr>
          <p:cNvPr id="78" name="Image 77"/>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66338" y="2600413"/>
            <a:ext cx="562826" cy="562826"/>
          </a:xfrm>
          <a:prstGeom prst="rect">
            <a:avLst/>
          </a:prstGeom>
        </p:spPr>
      </p:pic>
      <p:sp>
        <p:nvSpPr>
          <p:cNvPr id="79" name="Freeform 89"/>
          <p:cNvSpPr>
            <a:spLocks/>
          </p:cNvSpPr>
          <p:nvPr/>
        </p:nvSpPr>
        <p:spPr bwMode="auto">
          <a:xfrm rot="12747020">
            <a:off x="1556228" y="2251362"/>
            <a:ext cx="693652" cy="504395"/>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9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 name="Rectangle à coins arrondis 3"/>
          <p:cNvSpPr/>
          <p:nvPr/>
        </p:nvSpPr>
        <p:spPr>
          <a:xfrm>
            <a:off x="2219704" y="2277613"/>
            <a:ext cx="2513555" cy="378335"/>
          </a:xfrm>
          <a:prstGeom prst="roundRect">
            <a:avLst>
              <a:gd name="adj" fmla="val 50000"/>
            </a:avLst>
          </a:prstGeom>
          <a:solidFill>
            <a:schemeClr val="accent6">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Données internes</a:t>
            </a:r>
          </a:p>
        </p:txBody>
      </p:sp>
      <p:sp>
        <p:nvSpPr>
          <p:cNvPr id="81" name="Freeform 89"/>
          <p:cNvSpPr>
            <a:spLocks/>
          </p:cNvSpPr>
          <p:nvPr/>
        </p:nvSpPr>
        <p:spPr bwMode="auto">
          <a:xfrm rot="17259454">
            <a:off x="1078563" y="3555003"/>
            <a:ext cx="753622" cy="430975"/>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82" name="Rectangle à coins arrondis 81"/>
          <p:cNvSpPr/>
          <p:nvPr/>
        </p:nvSpPr>
        <p:spPr>
          <a:xfrm>
            <a:off x="1284220" y="4194912"/>
            <a:ext cx="2513555" cy="378335"/>
          </a:xfrm>
          <a:prstGeom prst="roundRect">
            <a:avLst>
              <a:gd name="adj" fmla="val 50000"/>
            </a:avLst>
          </a:prstGeom>
          <a:solidFill>
            <a:schemeClr val="tx1">
              <a:lumMod val="65000"/>
              <a:lumOff val="3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Données externes</a:t>
            </a:r>
          </a:p>
        </p:txBody>
      </p:sp>
      <p:sp>
        <p:nvSpPr>
          <p:cNvPr id="84" name="Rectangle 83"/>
          <p:cNvSpPr/>
          <p:nvPr/>
        </p:nvSpPr>
        <p:spPr>
          <a:xfrm>
            <a:off x="2813601" y="4745455"/>
            <a:ext cx="6022162" cy="1973104"/>
          </a:xfrm>
          <a:prstGeom prst="rect">
            <a:avLst/>
          </a:prstGeom>
        </p:spPr>
        <p:txBody>
          <a:bodyPr wrap="square">
            <a:spAutoFit/>
          </a:bodyPr>
          <a:lstStyle/>
          <a:p>
            <a:pP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espaces DataLab permettent aussi d’intégrer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des données provenant de sources externes :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i="1" dirty="0">
                <a:solidFill>
                  <a:schemeClr val="tx1">
                    <a:lumMod val="75000"/>
                    <a:lumOff val="25000"/>
                  </a:schemeClr>
                </a:solidFill>
                <a:ea typeface="Yu Gothic Light" panose="020B0300000000000000" pitchFamily="34" charset="-128"/>
                <a:cs typeface="Times New Roman" panose="02020603050405020304" pitchFamily="18" charset="0"/>
              </a:rPr>
              <a:t>Open Data, données spécialisées fournies </a:t>
            </a:r>
            <a:br>
              <a:rPr lang="fr-FR" i="1" dirty="0">
                <a:solidFill>
                  <a:schemeClr val="tx1">
                    <a:lumMod val="75000"/>
                    <a:lumOff val="25000"/>
                  </a:schemeClr>
                </a:solidFill>
                <a:ea typeface="Yu Gothic Light" panose="020B0300000000000000" pitchFamily="34" charset="-128"/>
                <a:cs typeface="Times New Roman" panose="02020603050405020304" pitchFamily="18" charset="0"/>
              </a:rPr>
            </a:br>
            <a:r>
              <a:rPr lang="fr-FR" i="1" dirty="0">
                <a:solidFill>
                  <a:schemeClr val="tx1">
                    <a:lumMod val="75000"/>
                    <a:lumOff val="25000"/>
                  </a:schemeClr>
                </a:solidFill>
                <a:ea typeface="Yu Gothic Light" panose="020B0300000000000000" pitchFamily="34" charset="-128"/>
                <a:cs typeface="Times New Roman" panose="02020603050405020304" pitchFamily="18" charset="0"/>
              </a:rPr>
              <a:t>par des organismes ou partenaires tiers, fichiers de données propres à un service…</a:t>
            </a:r>
            <a:endParaRPr lang="fr-FR" b="1" i="1" dirty="0">
              <a:solidFill>
                <a:schemeClr val="tx1">
                  <a:lumMod val="75000"/>
                  <a:lumOff val="25000"/>
                </a:schemeClr>
              </a:solidFill>
              <a:ea typeface="Yu Gothic Light" panose="020B0300000000000000" pitchFamily="34" charset="-128"/>
              <a:cs typeface="Times New Roman" panose="02020603050405020304" pitchFamily="18" charset="0"/>
            </a:endParaRPr>
          </a:p>
          <a:p>
            <a:pPr lvl="0">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sp>
        <p:nvSpPr>
          <p:cNvPr id="85" name="Rectangle 84"/>
          <p:cNvSpPr/>
          <p:nvPr/>
        </p:nvSpPr>
        <p:spPr>
          <a:xfrm>
            <a:off x="2841040" y="2731397"/>
            <a:ext cx="6022162" cy="968278"/>
          </a:xfrm>
          <a:prstGeom prst="rect">
            <a:avLst/>
          </a:prstGeom>
        </p:spPr>
        <p:txBody>
          <a:bodyPr wrap="square">
            <a:spAutoFit/>
          </a:bodyPr>
          <a:lstStyle/>
          <a:p>
            <a:pPr>
              <a:lnSpc>
                <a:spcPct val="107000"/>
              </a:lnSpc>
              <a:spcAft>
                <a:spcPts val="800"/>
              </a:spcAft>
            </a:pPr>
            <a:r>
              <a:rPr lang="fr-FR" i="1" dirty="0">
                <a:solidFill>
                  <a:schemeClr val="bg1">
                    <a:lumMod val="85000"/>
                  </a:schemeClr>
                </a:solidFill>
                <a:ea typeface="Yu Gothic Light" panose="020B0300000000000000" pitchFamily="34" charset="-128"/>
                <a:cs typeface="Times New Roman" panose="02020603050405020304" pitchFamily="18" charset="0"/>
              </a:rPr>
              <a:t>Les espaces DataLab peuvent être provisionnés avec des données documentées provenant du DataLake groupe concentrant des données hétérogènes et multi-éditeurs.</a:t>
            </a:r>
            <a:endParaRPr lang="fr-FR" b="1" i="1" dirty="0">
              <a:solidFill>
                <a:schemeClr val="bg1">
                  <a:lumMod val="85000"/>
                </a:schemeClr>
              </a:solidFill>
              <a:ea typeface="Yu Gothic Light" panose="020B0300000000000000" pitchFamily="34" charset="-128"/>
              <a:cs typeface="Times New Roman" panose="02020603050405020304" pitchFamily="18" charset="0"/>
            </a:endParaRPr>
          </a:p>
        </p:txBody>
      </p:sp>
      <p:pic>
        <p:nvPicPr>
          <p:cNvPr id="32" name="Image 31"/>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10299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arn(inVertical)">
                                      <p:cBhvr>
                                        <p:cTn id="7" dur="500"/>
                                        <p:tgtEl>
                                          <p:spTgt spid="7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barn(inVertical)">
                                      <p:cBhvr>
                                        <p:cTn id="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n°6</a:t>
            </a:r>
            <a:br>
              <a:rPr lang="fr-FR" sz="2000" dirty="0">
                <a:latin typeface="+mn-lt"/>
              </a:rPr>
            </a:br>
            <a:r>
              <a:rPr lang="fr-FR" sz="2000" dirty="0">
                <a:latin typeface="+mn-lt"/>
              </a:rPr>
              <a:t>Riche de données… mais sécurisée</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Afficher d’abord le texte introductif</a:t>
            </a:r>
          </a:p>
          <a:p>
            <a:pPr marL="285750" indent="-285750">
              <a:buFontTx/>
              <a:buChar char="-"/>
            </a:pPr>
            <a:r>
              <a:rPr lang="fr-FR" sz="1400" dirty="0">
                <a:solidFill>
                  <a:schemeClr val="bg1"/>
                </a:solidFill>
                <a:latin typeface="Calibri" panose="020F0502020204030204" pitchFamily="34" charset="0"/>
              </a:rPr>
              <a:t>Puis afficher l’image centrale et le texte de gauche accompagné de son image</a:t>
            </a:r>
          </a:p>
          <a:p>
            <a:pPr marL="285750" indent="-285750">
              <a:buFontTx/>
              <a:buChar char="-"/>
            </a:pPr>
            <a:r>
              <a:rPr lang="fr-FR" sz="1400" dirty="0">
                <a:solidFill>
                  <a:schemeClr val="bg1"/>
                </a:solidFill>
                <a:latin typeface="Calibri" panose="020F0502020204030204" pitchFamily="34" charset="0"/>
              </a:rPr>
              <a:t>Puis affiche le texte en haut à droite sur le traitement</a:t>
            </a:r>
          </a:p>
          <a:p>
            <a:pPr marL="285750" indent="-285750">
              <a:buFontTx/>
              <a:buChar char="-"/>
            </a:pPr>
            <a:r>
              <a:rPr lang="fr-FR" sz="1400" dirty="0">
                <a:solidFill>
                  <a:schemeClr val="bg1"/>
                </a:solidFill>
                <a:latin typeface="Calibri" panose="020F0502020204030204" pitchFamily="34" charset="0"/>
              </a:rPr>
              <a:t>Puis finir en affichant le dernier bloc de texte.</a:t>
            </a: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3" name="Imag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000386" y="2085724"/>
            <a:ext cx="2990473" cy="3102058"/>
          </a:xfrm>
          <a:prstGeom prst="rect">
            <a:avLst/>
          </a:prstGeom>
        </p:spPr>
      </p:pic>
      <p:sp>
        <p:nvSpPr>
          <p:cNvPr id="34" name="Rectangle 33"/>
          <p:cNvSpPr/>
          <p:nvPr/>
        </p:nvSpPr>
        <p:spPr>
          <a:xfrm>
            <a:off x="179512" y="5512624"/>
            <a:ext cx="8379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peux demander la mise à disposition de données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riches et hétérogènes sur un espace DataLab,</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mais des règles sont à respecter et tout n’est pas possible.</a:t>
            </a:r>
          </a:p>
        </p:txBody>
      </p:sp>
      <p:pic>
        <p:nvPicPr>
          <p:cNvPr id="23" name="Image 22"/>
          <p:cNvPicPr>
            <a:picLocks noChangeAspect="1"/>
          </p:cNvPicPr>
          <p:nvPr/>
        </p:nvPicPr>
        <p:blipFill>
          <a:blip r:embed="rId9"/>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755103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n°14</a:t>
            </a:r>
            <a:br>
              <a:rPr lang="fr-FR" sz="2000" b="1" dirty="0">
                <a:latin typeface="+mn-lt"/>
              </a:rPr>
            </a:br>
            <a:r>
              <a:rPr lang="fr-FR" sz="2000" dirty="0">
                <a:latin typeface="+mn-lt"/>
              </a:rPr>
              <a:t>Volume / Variété / Vitesse</a:t>
            </a:r>
          </a:p>
        </p:txBody>
      </p:sp>
      <p:sp>
        <p:nvSpPr>
          <p:cNvPr id="48" name="Espace réservé du texte 47"/>
          <p:cNvSpPr>
            <a:spLocks noGrp="1"/>
          </p:cNvSpPr>
          <p:nvPr>
            <p:ph type="body" sz="quarter" idx="13"/>
          </p:nvPr>
        </p:nvSpPr>
        <p:spPr/>
        <p:txBody>
          <a:bodyPr/>
          <a:lstStyle/>
          <a:p>
            <a:r>
              <a:rPr lang="fr-FR" b="1" dirty="0"/>
              <a:t>Message clé : </a:t>
            </a:r>
            <a:r>
              <a:rPr lang="fr-FR" dirty="0"/>
              <a:t>rappeler que la PHG a un intérêt si le besoin nécessite 3V</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Griser le cadre avec les questions de l’écran précédent</a:t>
            </a:r>
          </a:p>
          <a:p>
            <a:pPr marL="285750" indent="-285750">
              <a:buFontTx/>
              <a:buChar char="-"/>
            </a:pPr>
            <a:r>
              <a:rPr lang="fr-FR" sz="1400" dirty="0">
                <a:solidFill>
                  <a:schemeClr val="bg1"/>
                </a:solidFill>
                <a:latin typeface="Calibri" panose="020F0502020204030204" pitchFamily="34" charset="0"/>
              </a:rPr>
              <a:t>Afficher successivement les trois axes : Volume / Variété / Vitesse</a:t>
            </a:r>
          </a:p>
          <a:p>
            <a:pPr marL="285750" indent="-285750">
              <a:buFontTx/>
              <a:buChar char="-"/>
            </a:pPr>
            <a:r>
              <a:rPr lang="fr-FR" sz="1400" dirty="0">
                <a:solidFill>
                  <a:schemeClr val="bg1"/>
                </a:solidFill>
                <a:latin typeface="Calibri" panose="020F0502020204030204" pitchFamily="34" charset="0"/>
              </a:rPr>
              <a:t>Afficher le texte en haut</a:t>
            </a: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9330932" y="5814954"/>
            <a:ext cx="2255981" cy="932705"/>
          </a:xfrm>
          <a:prstGeom prst="rect">
            <a:avLst/>
          </a:prstGeom>
        </p:spPr>
      </p:pic>
      <p:pic>
        <p:nvPicPr>
          <p:cNvPr id="56" name="Image 55"/>
          <p:cNvPicPr>
            <a:picLocks noChangeAspect="1"/>
          </p:cNvPicPr>
          <p:nvPr/>
        </p:nvPicPr>
        <p:blipFill>
          <a:blip r:embed="rId10"/>
          <a:stretch>
            <a:fillRect/>
          </a:stretch>
        </p:blipFill>
        <p:spPr>
          <a:xfrm>
            <a:off x="106467" y="2313973"/>
            <a:ext cx="4138107" cy="4433686"/>
          </a:xfrm>
          <a:prstGeom prst="rect">
            <a:avLst/>
          </a:prstGeom>
        </p:spPr>
      </p:pic>
      <p:sp>
        <p:nvSpPr>
          <p:cNvPr id="34" name="ZoneTexte 33"/>
          <p:cNvSpPr txBox="1"/>
          <p:nvPr/>
        </p:nvSpPr>
        <p:spPr>
          <a:xfrm>
            <a:off x="1314155" y="1746607"/>
            <a:ext cx="7255435" cy="923330"/>
          </a:xfrm>
          <a:prstGeom prst="rect">
            <a:avLst/>
          </a:prstGeom>
          <a:noFill/>
        </p:spPr>
        <p:txBody>
          <a:bodyPr wrap="square" rtlCol="0">
            <a:spAutoFit/>
          </a:bodyPr>
          <a:lstStyle/>
          <a:p>
            <a:r>
              <a:rPr lang="fr-FR" dirty="0">
                <a:solidFill>
                  <a:schemeClr val="accent4">
                    <a:lumMod val="65000"/>
                    <a:lumOff val="35000"/>
                  </a:schemeClr>
                </a:solidFill>
                <a:latin typeface="Calibri" panose="020F0502020204030204" pitchFamily="34" charset="0"/>
              </a:rPr>
              <a:t>Ces critères permettent de bien valider :</a:t>
            </a:r>
          </a:p>
          <a:p>
            <a:r>
              <a:rPr lang="fr-FR" dirty="0">
                <a:solidFill>
                  <a:schemeClr val="accent4">
                    <a:lumMod val="65000"/>
                    <a:lumOff val="35000"/>
                  </a:schemeClr>
                </a:solidFill>
                <a:latin typeface="Calibri" panose="020F0502020204030204" pitchFamily="34" charset="0"/>
              </a:rPr>
              <a:t>- qu’utiliser la </a:t>
            </a:r>
            <a:r>
              <a:rPr lang="fr-FR" b="1" dirty="0">
                <a:solidFill>
                  <a:schemeClr val="accent4">
                    <a:lumMod val="65000"/>
                    <a:lumOff val="35000"/>
                  </a:schemeClr>
                </a:solidFill>
                <a:latin typeface="Calibri" panose="020F0502020204030204" pitchFamily="34" charset="0"/>
              </a:rPr>
              <a:t>Plateforme Hadoop Groupe </a:t>
            </a:r>
            <a:r>
              <a:rPr lang="fr-FR" dirty="0">
                <a:solidFill>
                  <a:schemeClr val="accent4">
                    <a:lumMod val="65000"/>
                    <a:lumOff val="35000"/>
                  </a:schemeClr>
                </a:solidFill>
                <a:latin typeface="Calibri" panose="020F0502020204030204" pitchFamily="34" charset="0"/>
              </a:rPr>
              <a:t>est pertinent</a:t>
            </a:r>
          </a:p>
          <a:p>
            <a:r>
              <a:rPr lang="fr-FR" dirty="0">
                <a:solidFill>
                  <a:schemeClr val="accent4">
                    <a:lumMod val="65000"/>
                    <a:lumOff val="35000"/>
                  </a:schemeClr>
                </a:solidFill>
                <a:latin typeface="Calibri" panose="020F0502020204030204" pitchFamily="34" charset="0"/>
              </a:rPr>
              <a:t>- qu’un </a:t>
            </a:r>
            <a:r>
              <a:rPr lang="fr-FR" b="1" dirty="0">
                <a:solidFill>
                  <a:schemeClr val="accent4">
                    <a:lumMod val="65000"/>
                    <a:lumOff val="35000"/>
                  </a:schemeClr>
                </a:solidFill>
                <a:latin typeface="Calibri" panose="020F0502020204030204" pitchFamily="34" charset="0"/>
              </a:rPr>
              <a:t>espace d’expérimentation est pertinent</a:t>
            </a:r>
          </a:p>
        </p:txBody>
      </p:sp>
      <p:sp>
        <p:nvSpPr>
          <p:cNvPr id="38" name="Rectangle à coins arrondis 37"/>
          <p:cNvSpPr/>
          <p:nvPr/>
        </p:nvSpPr>
        <p:spPr bwMode="auto">
          <a:xfrm>
            <a:off x="2837545" y="2805959"/>
            <a:ext cx="5392055" cy="3001413"/>
          </a:xfrm>
          <a:prstGeom prst="roundRect">
            <a:avLst>
              <a:gd name="adj" fmla="val 5947"/>
            </a:avLst>
          </a:prstGeom>
          <a:solidFill>
            <a:schemeClr val="bg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43" name="Image 4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3300324"/>
            <a:ext cx="224442" cy="224442"/>
          </a:xfrm>
          <a:prstGeom prst="rect">
            <a:avLst/>
          </a:prstGeom>
        </p:spPr>
      </p:pic>
      <p:pic>
        <p:nvPicPr>
          <p:cNvPr id="52" name="Image 5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3600520"/>
            <a:ext cx="224442" cy="224442"/>
          </a:xfrm>
          <a:prstGeom prst="rect">
            <a:avLst/>
          </a:prstGeom>
        </p:spPr>
      </p:pic>
      <p:pic>
        <p:nvPicPr>
          <p:cNvPr id="53" name="Image 5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3900716"/>
            <a:ext cx="224442" cy="224442"/>
          </a:xfrm>
          <a:prstGeom prst="rect">
            <a:avLst/>
          </a:prstGeom>
        </p:spPr>
      </p:pic>
      <p:pic>
        <p:nvPicPr>
          <p:cNvPr id="54" name="Image 53"/>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4200912"/>
            <a:ext cx="224442" cy="224442"/>
          </a:xfrm>
          <a:prstGeom prst="rect">
            <a:avLst/>
          </a:prstGeom>
        </p:spPr>
      </p:pic>
      <p:pic>
        <p:nvPicPr>
          <p:cNvPr id="60" name="Image 59"/>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4501108"/>
            <a:ext cx="224442" cy="224442"/>
          </a:xfrm>
          <a:prstGeom prst="rect">
            <a:avLst/>
          </a:prstGeom>
        </p:spPr>
      </p:pic>
      <p:pic>
        <p:nvPicPr>
          <p:cNvPr id="61" name="Image 60"/>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4801304"/>
            <a:ext cx="224442" cy="224442"/>
          </a:xfrm>
          <a:prstGeom prst="rect">
            <a:avLst/>
          </a:prstGeom>
        </p:spPr>
      </p:pic>
      <p:pic>
        <p:nvPicPr>
          <p:cNvPr id="62" name="Image 6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5101500"/>
            <a:ext cx="224442" cy="224442"/>
          </a:xfrm>
          <a:prstGeom prst="rect">
            <a:avLst/>
          </a:prstGeom>
        </p:spPr>
      </p:pic>
      <p:pic>
        <p:nvPicPr>
          <p:cNvPr id="63" name="Image 62"/>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2362" y="5401696"/>
            <a:ext cx="224442" cy="224442"/>
          </a:xfrm>
          <a:prstGeom prst="rect">
            <a:avLst/>
          </a:prstGeom>
        </p:spPr>
      </p:pic>
      <p:grpSp>
        <p:nvGrpSpPr>
          <p:cNvPr id="64" name="Groupe 63"/>
          <p:cNvGrpSpPr/>
          <p:nvPr/>
        </p:nvGrpSpPr>
        <p:grpSpPr>
          <a:xfrm>
            <a:off x="2982362" y="2981544"/>
            <a:ext cx="5028874" cy="307777"/>
            <a:chOff x="1800349" y="1971324"/>
            <a:chExt cx="5028874" cy="307777"/>
          </a:xfrm>
        </p:grpSpPr>
        <p:pic>
          <p:nvPicPr>
            <p:cNvPr id="65" name="Image 64"/>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66" name="ZoneTexte 65"/>
            <p:cNvSpPr txBox="1"/>
            <p:nvPr/>
          </p:nvSpPr>
          <p:spPr>
            <a:xfrm>
              <a:off x="2024790" y="1971324"/>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manipuler un volume important de données ?</a:t>
              </a:r>
            </a:p>
          </p:txBody>
        </p:sp>
      </p:grpSp>
      <p:sp>
        <p:nvSpPr>
          <p:cNvPr id="67" name="ZoneTexte 66"/>
          <p:cNvSpPr txBox="1"/>
          <p:nvPr/>
        </p:nvSpPr>
        <p:spPr>
          <a:xfrm>
            <a:off x="3206803" y="3278908"/>
            <a:ext cx="3734981"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données hétérogènes ?</a:t>
            </a:r>
          </a:p>
        </p:txBody>
      </p:sp>
      <p:sp>
        <p:nvSpPr>
          <p:cNvPr id="68" name="ZoneTexte 67"/>
          <p:cNvSpPr txBox="1"/>
          <p:nvPr/>
        </p:nvSpPr>
        <p:spPr>
          <a:xfrm>
            <a:off x="3199544" y="3585106"/>
            <a:ext cx="3734981"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Dois-je croiser plusieurs sources de données ?</a:t>
            </a:r>
          </a:p>
        </p:txBody>
      </p:sp>
      <p:sp>
        <p:nvSpPr>
          <p:cNvPr id="69" name="ZoneTexte 68"/>
          <p:cNvSpPr txBox="1"/>
          <p:nvPr/>
        </p:nvSpPr>
        <p:spPr>
          <a:xfrm>
            <a:off x="3206803" y="3882132"/>
            <a:ext cx="4913615"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données non disponibles dans le DataLake ?</a:t>
            </a:r>
          </a:p>
        </p:txBody>
      </p:sp>
      <p:sp>
        <p:nvSpPr>
          <p:cNvPr id="70" name="ZoneTexte 69"/>
          <p:cNvSpPr txBox="1"/>
          <p:nvPr/>
        </p:nvSpPr>
        <p:spPr>
          <a:xfrm>
            <a:off x="3206803" y="4186680"/>
            <a:ext cx="4913615"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un doute sur la faisabilité des traitements de données ?</a:t>
            </a:r>
          </a:p>
        </p:txBody>
      </p:sp>
      <p:sp>
        <p:nvSpPr>
          <p:cNvPr id="71" name="ZoneTexte 70"/>
          <p:cNvSpPr txBox="1"/>
          <p:nvPr/>
        </p:nvSpPr>
        <p:spPr>
          <a:xfrm>
            <a:off x="3206803" y="4482524"/>
            <a:ext cx="4704706"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Est-ce que je souhaite tester de nouveaux algorithmes ?</a:t>
            </a:r>
          </a:p>
        </p:txBody>
      </p:sp>
      <p:sp>
        <p:nvSpPr>
          <p:cNvPr id="72" name="ZoneTexte 71"/>
          <p:cNvSpPr txBox="1"/>
          <p:nvPr/>
        </p:nvSpPr>
        <p:spPr>
          <a:xfrm>
            <a:off x="3199543" y="4785143"/>
            <a:ext cx="481169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d’une capacité de traitement importante ?</a:t>
            </a:r>
          </a:p>
        </p:txBody>
      </p:sp>
      <p:sp>
        <p:nvSpPr>
          <p:cNvPr id="73" name="ZoneTexte 72"/>
          <p:cNvSpPr txBox="1"/>
          <p:nvPr/>
        </p:nvSpPr>
        <p:spPr>
          <a:xfrm>
            <a:off x="3206803" y="5080522"/>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d’écrire des données dans un espace dédié ?</a:t>
            </a:r>
          </a:p>
        </p:txBody>
      </p:sp>
      <p:sp>
        <p:nvSpPr>
          <p:cNvPr id="74" name="ZoneTexte 73"/>
          <p:cNvSpPr txBox="1"/>
          <p:nvPr/>
        </p:nvSpPr>
        <p:spPr>
          <a:xfrm>
            <a:off x="3206803" y="5383141"/>
            <a:ext cx="3734981" cy="261610"/>
          </a:xfrm>
          <a:prstGeom prst="rect">
            <a:avLst/>
          </a:prstGeom>
          <a:noFill/>
        </p:spPr>
        <p:txBody>
          <a:bodyPr wrap="square" rtlCol="0">
            <a:spAutoFit/>
          </a:bodyPr>
          <a:lstStyle/>
          <a:p>
            <a:r>
              <a:rPr lang="fr-FR" sz="1100" dirty="0">
                <a:solidFill>
                  <a:schemeClr val="accent4">
                    <a:lumMod val="65000"/>
                    <a:lumOff val="35000"/>
                  </a:schemeClr>
                </a:solidFill>
                <a:latin typeface="Calibri" panose="020F0502020204030204" pitchFamily="34" charset="0"/>
              </a:rPr>
              <a:t>…</a:t>
            </a:r>
          </a:p>
        </p:txBody>
      </p:sp>
      <p:sp>
        <p:nvSpPr>
          <p:cNvPr id="57" name="Rectangle à coins arrondis 56"/>
          <p:cNvSpPr/>
          <p:nvPr/>
        </p:nvSpPr>
        <p:spPr bwMode="auto">
          <a:xfrm>
            <a:off x="2843286" y="2805958"/>
            <a:ext cx="5386314" cy="3001413"/>
          </a:xfrm>
          <a:prstGeom prst="roundRect">
            <a:avLst>
              <a:gd name="adj" fmla="val 5947"/>
            </a:avLst>
          </a:prstGeom>
          <a:solidFill>
            <a:srgbClr val="FFFFFF">
              <a:alpha val="69804"/>
            </a:srgb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58" name="Pentagone 57"/>
          <p:cNvSpPr/>
          <p:nvPr/>
        </p:nvSpPr>
        <p:spPr bwMode="auto">
          <a:xfrm>
            <a:off x="2845539" y="3127463"/>
            <a:ext cx="2236748" cy="488171"/>
          </a:xfrm>
          <a:prstGeom prst="homePlat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i="0" u="none" strike="noStrike" cap="none" normalizeH="0" baseline="0" dirty="0">
                <a:ln>
                  <a:noFill/>
                </a:ln>
                <a:solidFill>
                  <a:schemeClr val="bg1"/>
                </a:solidFill>
                <a:effectLst/>
                <a:latin typeface="Calibri" panose="020F0502020204030204" pitchFamily="34" charset="0"/>
              </a:rPr>
              <a:t>Volume ?</a:t>
            </a:r>
          </a:p>
        </p:txBody>
      </p:sp>
      <p:sp>
        <p:nvSpPr>
          <p:cNvPr id="59" name="Pentagone 58"/>
          <p:cNvSpPr/>
          <p:nvPr/>
        </p:nvSpPr>
        <p:spPr bwMode="auto">
          <a:xfrm>
            <a:off x="2845539" y="3741743"/>
            <a:ext cx="2236748" cy="488171"/>
          </a:xfrm>
          <a:prstGeom prst="homePlat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i="0" u="none" strike="noStrike" cap="none" normalizeH="0" baseline="0" dirty="0">
                <a:ln>
                  <a:noFill/>
                </a:ln>
                <a:solidFill>
                  <a:schemeClr val="bg1"/>
                </a:solidFill>
                <a:effectLst/>
                <a:latin typeface="Calibri" panose="020F0502020204030204" pitchFamily="34" charset="0"/>
              </a:rPr>
              <a:t>Variété ?</a:t>
            </a:r>
          </a:p>
        </p:txBody>
      </p:sp>
      <p:sp>
        <p:nvSpPr>
          <p:cNvPr id="75" name="Pentagone 74"/>
          <p:cNvSpPr/>
          <p:nvPr/>
        </p:nvSpPr>
        <p:spPr bwMode="auto">
          <a:xfrm>
            <a:off x="2845539" y="4356023"/>
            <a:ext cx="2236748" cy="488171"/>
          </a:xfrm>
          <a:prstGeom prst="homePlate">
            <a:avLst/>
          </a:prstGeom>
          <a:solidFill>
            <a:schemeClr val="accent3">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i="0" u="none" strike="noStrike" cap="none" normalizeH="0" baseline="0" dirty="0">
                <a:ln>
                  <a:noFill/>
                </a:ln>
                <a:solidFill>
                  <a:schemeClr val="bg1"/>
                </a:solidFill>
                <a:effectLst/>
                <a:latin typeface="Calibri" panose="020F0502020204030204" pitchFamily="34" charset="0"/>
              </a:rPr>
              <a:t>Vitesse ?</a:t>
            </a:r>
          </a:p>
        </p:txBody>
      </p:sp>
      <p:sp>
        <p:nvSpPr>
          <p:cNvPr id="76" name="ZoneTexte 75"/>
          <p:cNvSpPr txBox="1"/>
          <p:nvPr/>
        </p:nvSpPr>
        <p:spPr>
          <a:xfrm>
            <a:off x="2982362" y="5013955"/>
            <a:ext cx="5192647" cy="646331"/>
          </a:xfrm>
          <a:prstGeom prst="rect">
            <a:avLst/>
          </a:prstGeom>
          <a:solidFill>
            <a:srgbClr val="FFFFFF"/>
          </a:solidFill>
        </p:spPr>
        <p:txBody>
          <a:bodyPr wrap="square" rtlCol="0">
            <a:spAutoFit/>
          </a:bodyPr>
          <a:lstStyle/>
          <a:p>
            <a:r>
              <a:rPr lang="fr-FR" b="1" dirty="0">
                <a:solidFill>
                  <a:schemeClr val="accent4">
                    <a:lumMod val="65000"/>
                    <a:lumOff val="35000"/>
                  </a:schemeClr>
                </a:solidFill>
                <a:latin typeface="Calibri" panose="020F0502020204030204" pitchFamily="34" charset="0"/>
              </a:rPr>
              <a:t>La Plateforme Hadoop Groupe est pertinente si j’ai l’un et même plusieurs de ces besoins.</a:t>
            </a:r>
          </a:p>
        </p:txBody>
      </p:sp>
    </p:spTree>
    <p:extLst>
      <p:ext uri="{BB962C8B-B14F-4D97-AF65-F5344CB8AC3E}">
        <p14:creationId xmlns:p14="http://schemas.microsoft.com/office/powerpoint/2010/main" val="31531016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n°7</a:t>
            </a:r>
            <a:br>
              <a:rPr lang="fr-FR" sz="2000" dirty="0">
                <a:latin typeface="+mn-lt"/>
              </a:rPr>
            </a:br>
            <a:r>
              <a:rPr lang="fr-FR" sz="2000" dirty="0">
                <a:latin typeface="+mn-lt"/>
              </a:rPr>
              <a:t>Conformité des données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Afficher d’abord le texte introductif</a:t>
            </a:r>
          </a:p>
          <a:p>
            <a:pPr marL="285750" indent="-285750">
              <a:buFontTx/>
              <a:buChar char="-"/>
            </a:pPr>
            <a:r>
              <a:rPr lang="fr-FR" sz="1400" dirty="0">
                <a:solidFill>
                  <a:schemeClr val="bg1"/>
                </a:solidFill>
                <a:latin typeface="Calibri" panose="020F0502020204030204" pitchFamily="34" charset="0"/>
              </a:rPr>
              <a:t>Puis afficher l’image centrale et le texte de gauche accompagné de son image</a:t>
            </a:r>
          </a:p>
          <a:p>
            <a:pPr marL="285750" indent="-285750">
              <a:buFontTx/>
              <a:buChar char="-"/>
            </a:pPr>
            <a:r>
              <a:rPr lang="fr-FR" sz="1400" dirty="0">
                <a:solidFill>
                  <a:schemeClr val="bg1"/>
                </a:solidFill>
                <a:latin typeface="Calibri" panose="020F0502020204030204" pitchFamily="34" charset="0"/>
              </a:rPr>
              <a:t>Puis affiche le texte en haut à droite sur le traitement</a:t>
            </a:r>
          </a:p>
          <a:p>
            <a:pPr marL="285750" indent="-285750">
              <a:buFontTx/>
              <a:buChar char="-"/>
            </a:pPr>
            <a:r>
              <a:rPr lang="fr-FR" sz="1400" dirty="0">
                <a:solidFill>
                  <a:schemeClr val="bg1"/>
                </a:solidFill>
                <a:latin typeface="Calibri" panose="020F0502020204030204" pitchFamily="34" charset="0"/>
              </a:rPr>
              <a:t>Puis finir en affichant le dernier bloc de texte.</a:t>
            </a:r>
          </a:p>
        </p:txBody>
      </p:sp>
      <p:grpSp>
        <p:nvGrpSpPr>
          <p:cNvPr id="2" name="Groupe 1"/>
          <p:cNvGrpSpPr/>
          <p:nvPr/>
        </p:nvGrpSpPr>
        <p:grpSpPr>
          <a:xfrm>
            <a:off x="1246678" y="1015713"/>
            <a:ext cx="6129359" cy="552080"/>
            <a:chOff x="1246678" y="1015713"/>
            <a:chExt cx="6129359" cy="552080"/>
          </a:xfrm>
        </p:grpSpPr>
        <p:grpSp>
          <p:nvGrpSpPr>
            <p:cNvPr id="105" name="Groupe 104"/>
            <p:cNvGrpSpPr/>
            <p:nvPr/>
          </p:nvGrpSpPr>
          <p:grpSpPr>
            <a:xfrm>
              <a:off x="1246678" y="1015713"/>
              <a:ext cx="6129359" cy="552080"/>
              <a:chOff x="3627924" y="529120"/>
              <a:chExt cx="6129359" cy="552080"/>
            </a:xfrm>
          </p:grpSpPr>
          <p:sp>
            <p:nvSpPr>
              <p:cNvPr id="106" name="Pentagone 105"/>
              <p:cNvSpPr/>
              <p:nvPr/>
            </p:nvSpPr>
            <p:spPr>
              <a:xfrm>
                <a:off x="3627924" y="667722"/>
                <a:ext cx="6129359" cy="294125"/>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3" name="Imag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88273" y="2835965"/>
            <a:ext cx="2990473" cy="3102058"/>
          </a:xfrm>
          <a:prstGeom prst="rect">
            <a:avLst/>
          </a:prstGeom>
        </p:spPr>
      </p:pic>
      <p:sp>
        <p:nvSpPr>
          <p:cNvPr id="3" name="Rectangle à coins arrondis 2"/>
          <p:cNvSpPr/>
          <p:nvPr/>
        </p:nvSpPr>
        <p:spPr>
          <a:xfrm>
            <a:off x="3648160" y="5243831"/>
            <a:ext cx="4489279" cy="353382"/>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Respect des règles de conformité</a:t>
            </a:r>
          </a:p>
        </p:txBody>
      </p:sp>
      <p:sp>
        <p:nvSpPr>
          <p:cNvPr id="37" name="Rectangle 36"/>
          <p:cNvSpPr/>
          <p:nvPr/>
        </p:nvSpPr>
        <p:spPr>
          <a:xfrm>
            <a:off x="3676197" y="3274393"/>
            <a:ext cx="4461242" cy="1857368"/>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Lorsque je demande la mise à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disposition de mon espace DataLab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son approvisionnement avec des données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du DataLake, le CDMO vérifie systématiquement le périmètre des données et valide ou non cette demande.</a:t>
            </a:r>
          </a:p>
        </p:txBody>
      </p:sp>
      <p:sp>
        <p:nvSpPr>
          <p:cNvPr id="38" name="Rectangle 37"/>
          <p:cNvSpPr/>
          <p:nvPr/>
        </p:nvSpPr>
        <p:spPr>
          <a:xfrm rot="16200000">
            <a:off x="-1530251" y="1672828"/>
            <a:ext cx="2066949" cy="861774"/>
          </a:xfrm>
          <a:prstGeom prst="rect">
            <a:avLst/>
          </a:prstGeom>
          <a:solidFill>
            <a:srgbClr val="FF66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revoir avec Nicolas</a:t>
            </a:r>
          </a:p>
        </p:txBody>
      </p:sp>
      <p:pic>
        <p:nvPicPr>
          <p:cNvPr id="25" name="Image 24"/>
          <p:cNvPicPr>
            <a:picLocks noChangeAspect="1"/>
          </p:cNvPicPr>
          <p:nvPr/>
        </p:nvPicPr>
        <p:blipFill>
          <a:blip r:embed="rId9"/>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9134958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676197" y="3274393"/>
            <a:ext cx="4461242" cy="1574149"/>
          </a:xfrm>
          <a:prstGeom prst="rect">
            <a:avLst/>
          </a:prstGeom>
        </p:spPr>
        <p:txBody>
          <a:bodyPr wrap="square">
            <a:spAutoFit/>
          </a:bodyPr>
          <a:lstStyle/>
          <a:p>
            <a:pPr lvl="0" algn="ctr">
              <a:lnSpc>
                <a:spcPct val="107000"/>
              </a:lnSpc>
              <a:spcAft>
                <a:spcPts val="800"/>
              </a:spcAft>
            </a:pPr>
            <a:r>
              <a:rPr lang="fr-FR" dirty="0">
                <a:solidFill>
                  <a:schemeClr val="bg1">
                    <a:lumMod val="85000"/>
                  </a:schemeClr>
                </a:solidFill>
                <a:ea typeface="Yu Gothic Light" panose="020B0300000000000000" pitchFamily="34" charset="-128"/>
                <a:cs typeface="Times New Roman" panose="02020603050405020304" pitchFamily="18" charset="0"/>
              </a:rPr>
              <a:t>Lorsque je demande la mise à </a:t>
            </a:r>
            <a:br>
              <a:rPr lang="fr-FR" dirty="0">
                <a:solidFill>
                  <a:schemeClr val="bg1">
                    <a:lumMod val="85000"/>
                  </a:schemeClr>
                </a:solidFill>
                <a:ea typeface="Yu Gothic Light" panose="020B0300000000000000" pitchFamily="34" charset="-128"/>
                <a:cs typeface="Times New Roman" panose="02020603050405020304" pitchFamily="18" charset="0"/>
              </a:rPr>
            </a:br>
            <a:r>
              <a:rPr lang="fr-FR" dirty="0">
                <a:solidFill>
                  <a:schemeClr val="bg1">
                    <a:lumMod val="85000"/>
                  </a:schemeClr>
                </a:solidFill>
                <a:ea typeface="Yu Gothic Light" panose="020B0300000000000000" pitchFamily="34" charset="-128"/>
                <a:cs typeface="Times New Roman" panose="02020603050405020304" pitchFamily="18" charset="0"/>
              </a:rPr>
              <a:t>disposition de mon espace DataLab et </a:t>
            </a:r>
            <a:br>
              <a:rPr lang="fr-FR" dirty="0">
                <a:solidFill>
                  <a:schemeClr val="bg1">
                    <a:lumMod val="85000"/>
                  </a:schemeClr>
                </a:solidFill>
                <a:ea typeface="Yu Gothic Light" panose="020B0300000000000000" pitchFamily="34" charset="-128"/>
                <a:cs typeface="Times New Roman" panose="02020603050405020304" pitchFamily="18" charset="0"/>
              </a:rPr>
            </a:br>
            <a:r>
              <a:rPr lang="fr-FR" dirty="0">
                <a:solidFill>
                  <a:schemeClr val="bg1">
                    <a:lumMod val="85000"/>
                  </a:schemeClr>
                </a:solidFill>
                <a:ea typeface="Yu Gothic Light" panose="020B0300000000000000" pitchFamily="34" charset="-128"/>
                <a:cs typeface="Times New Roman" panose="02020603050405020304" pitchFamily="18" charset="0"/>
              </a:rPr>
              <a:t>son approvisionnement avec des données </a:t>
            </a:r>
            <a:br>
              <a:rPr lang="fr-FR" dirty="0">
                <a:solidFill>
                  <a:schemeClr val="bg1">
                    <a:lumMod val="85000"/>
                  </a:schemeClr>
                </a:solidFill>
                <a:ea typeface="Yu Gothic Light" panose="020B0300000000000000" pitchFamily="34" charset="-128"/>
                <a:cs typeface="Times New Roman" panose="02020603050405020304" pitchFamily="18" charset="0"/>
              </a:rPr>
            </a:br>
            <a:r>
              <a:rPr lang="fr-FR" dirty="0">
                <a:solidFill>
                  <a:schemeClr val="bg1">
                    <a:lumMod val="85000"/>
                  </a:schemeClr>
                </a:solidFill>
                <a:ea typeface="Yu Gothic Light" panose="020B0300000000000000" pitchFamily="34" charset="-128"/>
                <a:cs typeface="Times New Roman" panose="02020603050405020304" pitchFamily="18" charset="0"/>
              </a:rPr>
              <a:t>du DataLake, le CDMO vérifie le périmètre des données et valide ou non cette demande.</a:t>
            </a:r>
          </a:p>
        </p:txBody>
      </p:sp>
      <p:pic>
        <p:nvPicPr>
          <p:cNvPr id="33" name="Image 3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8273" y="2835965"/>
            <a:ext cx="2990473" cy="3102058"/>
          </a:xfrm>
          <a:prstGeom prst="rect">
            <a:avLst/>
          </a:prstGeom>
        </p:spPr>
      </p:pic>
      <p:sp>
        <p:nvSpPr>
          <p:cNvPr id="8" name="Rectangle à coins arrondis 7"/>
          <p:cNvSpPr/>
          <p:nvPr/>
        </p:nvSpPr>
        <p:spPr>
          <a:xfrm>
            <a:off x="2245659" y="2017060"/>
            <a:ext cx="6104965" cy="1536566"/>
          </a:xfrm>
          <a:prstGeom prst="round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itre 46"/>
          <p:cNvSpPr>
            <a:spLocks noGrp="1"/>
          </p:cNvSpPr>
          <p:nvPr>
            <p:ph type="title"/>
          </p:nvPr>
        </p:nvSpPr>
        <p:spPr/>
        <p:txBody>
          <a:bodyPr/>
          <a:lstStyle/>
          <a:p>
            <a:r>
              <a:rPr lang="fr-FR" sz="2000" b="1" dirty="0">
                <a:latin typeface="+mn-lt"/>
              </a:rPr>
              <a:t>Ecran n°8</a:t>
            </a:r>
            <a:br>
              <a:rPr lang="fr-FR" sz="2000" dirty="0">
                <a:latin typeface="+mn-lt"/>
              </a:rPr>
            </a:br>
            <a:r>
              <a:rPr lang="fr-FR" sz="2000" dirty="0">
                <a:latin typeface="+mn-lt"/>
              </a:rPr>
              <a:t>Conformité des données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169551"/>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Griser le texte de l’écran précédent,</a:t>
            </a:r>
          </a:p>
          <a:p>
            <a:pPr marL="285750" indent="-285750">
              <a:buFontTx/>
              <a:buChar char="-"/>
            </a:pPr>
            <a:r>
              <a:rPr lang="fr-FR" sz="1400" dirty="0">
                <a:solidFill>
                  <a:schemeClr val="bg1"/>
                </a:solidFill>
                <a:latin typeface="Calibri" panose="020F0502020204030204" pitchFamily="34" charset="0"/>
              </a:rPr>
              <a:t>Afficher l’icône « information » puis le bloc de texte associé.</a:t>
            </a:r>
          </a:p>
        </p:txBody>
      </p:sp>
      <p:grpSp>
        <p:nvGrpSpPr>
          <p:cNvPr id="2" name="Groupe 1"/>
          <p:cNvGrpSpPr/>
          <p:nvPr/>
        </p:nvGrpSpPr>
        <p:grpSpPr>
          <a:xfrm>
            <a:off x="1246678" y="1015713"/>
            <a:ext cx="6129359" cy="552080"/>
            <a:chOff x="1246678" y="1015713"/>
            <a:chExt cx="6129359" cy="552080"/>
          </a:xfrm>
        </p:grpSpPr>
        <p:grpSp>
          <p:nvGrpSpPr>
            <p:cNvPr id="105" name="Groupe 104"/>
            <p:cNvGrpSpPr/>
            <p:nvPr/>
          </p:nvGrpSpPr>
          <p:grpSpPr>
            <a:xfrm>
              <a:off x="1246678" y="1015713"/>
              <a:ext cx="6129359" cy="552080"/>
              <a:chOff x="3627924" y="529120"/>
              <a:chExt cx="6129359" cy="552080"/>
            </a:xfrm>
          </p:grpSpPr>
          <p:sp>
            <p:nvSpPr>
              <p:cNvPr id="106" name="Pentagone 105"/>
              <p:cNvSpPr/>
              <p:nvPr/>
            </p:nvSpPr>
            <p:spPr>
              <a:xfrm>
                <a:off x="3627924" y="667722"/>
                <a:ext cx="6129359" cy="294125"/>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3" name="Rectangle à coins arrondis 2"/>
          <p:cNvSpPr/>
          <p:nvPr/>
        </p:nvSpPr>
        <p:spPr>
          <a:xfrm>
            <a:off x="3648160" y="5243831"/>
            <a:ext cx="4489279" cy="353382"/>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Respect des règles de conformité</a:t>
            </a:r>
          </a:p>
        </p:txBody>
      </p:sp>
      <p:grpSp>
        <p:nvGrpSpPr>
          <p:cNvPr id="7" name="Groupe 6"/>
          <p:cNvGrpSpPr/>
          <p:nvPr/>
        </p:nvGrpSpPr>
        <p:grpSpPr>
          <a:xfrm>
            <a:off x="1716754" y="2258986"/>
            <a:ext cx="1012503" cy="1012503"/>
            <a:chOff x="2610637" y="1665146"/>
            <a:chExt cx="1012503" cy="1012503"/>
          </a:xfrm>
        </p:grpSpPr>
        <p:sp>
          <p:nvSpPr>
            <p:cNvPr id="6" name="Ellipse 5"/>
            <p:cNvSpPr/>
            <p:nvPr/>
          </p:nvSpPr>
          <p:spPr>
            <a:xfrm>
              <a:off x="2610637" y="1665146"/>
              <a:ext cx="1012503" cy="1012503"/>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2779866" y="1816046"/>
              <a:ext cx="654545" cy="654545"/>
            </a:xfrm>
            <a:prstGeom prst="rect">
              <a:avLst/>
            </a:prstGeom>
          </p:spPr>
        </p:pic>
      </p:grpSp>
      <p:sp>
        <p:nvSpPr>
          <p:cNvPr id="9" name="ZoneTexte 8"/>
          <p:cNvSpPr txBox="1"/>
          <p:nvPr/>
        </p:nvSpPr>
        <p:spPr>
          <a:xfrm>
            <a:off x="2782694" y="2232092"/>
            <a:ext cx="5567930" cy="1000274"/>
          </a:xfrm>
          <a:prstGeom prst="rect">
            <a:avLst/>
          </a:prstGeom>
          <a:noFill/>
        </p:spPr>
        <p:txBody>
          <a:bodyPr wrap="square" rtlCol="0">
            <a:spAutoFit/>
          </a:bodyPr>
          <a:lstStyle/>
          <a:p>
            <a:pPr>
              <a:spcAft>
                <a:spcPts val="600"/>
              </a:spcAft>
            </a:pPr>
            <a:r>
              <a:rPr lang="fr-FR" dirty="0"/>
              <a:t>Certaines demande de chargement de données peuvent être plus sensibles, plus longues à valider, voire interdites.</a:t>
            </a:r>
          </a:p>
          <a:p>
            <a:pPr>
              <a:spcAft>
                <a:spcPts val="600"/>
              </a:spcAft>
            </a:pPr>
            <a:r>
              <a:rPr lang="fr-FR" i="1" dirty="0"/>
              <a:t>Exemple : une demande de données d’un autre éditeur </a:t>
            </a:r>
            <a:endParaRPr lang="fr-FR" dirty="0"/>
          </a:p>
        </p:txBody>
      </p:sp>
      <p:sp>
        <p:nvSpPr>
          <p:cNvPr id="10" name="Rectangle 9"/>
          <p:cNvSpPr/>
          <p:nvPr/>
        </p:nvSpPr>
        <p:spPr>
          <a:xfrm rot="16200000">
            <a:off x="-1530251" y="1672828"/>
            <a:ext cx="2066949" cy="861774"/>
          </a:xfrm>
          <a:prstGeom prst="rect">
            <a:avLst/>
          </a:prstGeom>
          <a:solidFill>
            <a:srgbClr val="FF66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revoir avec Nicolas</a:t>
            </a:r>
          </a:p>
        </p:txBody>
      </p:sp>
      <p:pic>
        <p:nvPicPr>
          <p:cNvPr id="32" name="Image 31"/>
          <p:cNvPicPr>
            <a:picLocks noChangeAspect="1"/>
          </p:cNvPicPr>
          <p:nvPr/>
        </p:nvPicPr>
        <p:blipFill>
          <a:blip r:embed="rId11"/>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25347751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n°9</a:t>
            </a:r>
            <a:br>
              <a:rPr lang="fr-FR" sz="2000" dirty="0">
                <a:latin typeface="+mn-lt"/>
              </a:rPr>
            </a:br>
            <a:r>
              <a:rPr lang="fr-FR" sz="2000" dirty="0">
                <a:latin typeface="+mn-lt"/>
              </a:rPr>
              <a:t>Des espaces sans adhérence avec la production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600438"/>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Griser la règle 1 « Respect des règles de conformité »</a:t>
            </a:r>
          </a:p>
          <a:p>
            <a:pPr marL="285750" indent="-285750">
              <a:buFontTx/>
              <a:buChar char="-"/>
            </a:pPr>
            <a:r>
              <a:rPr lang="fr-FR" sz="1400" dirty="0">
                <a:solidFill>
                  <a:schemeClr val="bg1"/>
                </a:solidFill>
                <a:latin typeface="Calibri" panose="020F0502020204030204" pitchFamily="34" charset="0"/>
              </a:rPr>
              <a:t>Afficher le bloc de la règle 2 « Données datalab = copies désensibilisées</a:t>
            </a:r>
          </a:p>
          <a:p>
            <a:pPr marL="285750" indent="-285750">
              <a:buFontTx/>
              <a:buChar char="-"/>
            </a:pPr>
            <a:r>
              <a:rPr lang="fr-FR" sz="1400" dirty="0">
                <a:solidFill>
                  <a:schemeClr val="bg1"/>
                </a:solidFill>
                <a:latin typeface="Calibri" panose="020F0502020204030204" pitchFamily="34" charset="0"/>
              </a:rPr>
              <a:t>Puis afficher le bloc de texte explicatif.</a:t>
            </a:r>
          </a:p>
        </p:txBody>
      </p:sp>
      <p:grpSp>
        <p:nvGrpSpPr>
          <p:cNvPr id="2" name="Groupe 1"/>
          <p:cNvGrpSpPr/>
          <p:nvPr/>
        </p:nvGrpSpPr>
        <p:grpSpPr>
          <a:xfrm>
            <a:off x="1246678" y="1015713"/>
            <a:ext cx="6129359" cy="552080"/>
            <a:chOff x="1246678" y="1015713"/>
            <a:chExt cx="6129359" cy="552080"/>
          </a:xfrm>
        </p:grpSpPr>
        <p:grpSp>
          <p:nvGrpSpPr>
            <p:cNvPr id="105" name="Groupe 104"/>
            <p:cNvGrpSpPr/>
            <p:nvPr/>
          </p:nvGrpSpPr>
          <p:grpSpPr>
            <a:xfrm>
              <a:off x="1246678" y="1015713"/>
              <a:ext cx="6129359" cy="552080"/>
              <a:chOff x="3627924" y="529120"/>
              <a:chExt cx="6129359" cy="552080"/>
            </a:xfrm>
          </p:grpSpPr>
          <p:sp>
            <p:nvSpPr>
              <p:cNvPr id="106" name="Pentagone 105"/>
              <p:cNvSpPr/>
              <p:nvPr/>
            </p:nvSpPr>
            <p:spPr>
              <a:xfrm>
                <a:off x="3627924" y="667722"/>
                <a:ext cx="6129359" cy="294125"/>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3" name="Imag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88273" y="2835965"/>
            <a:ext cx="2990473" cy="3102058"/>
          </a:xfrm>
          <a:prstGeom prst="rect">
            <a:avLst/>
          </a:prstGeom>
        </p:spPr>
      </p:pic>
      <p:sp>
        <p:nvSpPr>
          <p:cNvPr id="3" name="Rectangle à coins arrondis 2"/>
          <p:cNvSpPr/>
          <p:nvPr/>
        </p:nvSpPr>
        <p:spPr>
          <a:xfrm>
            <a:off x="3649391" y="5243831"/>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Respect des règles de conformité</a:t>
            </a:r>
          </a:p>
        </p:txBody>
      </p:sp>
      <p:sp>
        <p:nvSpPr>
          <p:cNvPr id="24" name="Rectangle 23"/>
          <p:cNvSpPr/>
          <p:nvPr/>
        </p:nvSpPr>
        <p:spPr>
          <a:xfrm>
            <a:off x="3193749" y="2271954"/>
            <a:ext cx="5398103" cy="2269467"/>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Lorsque mon espace DataLab m’est mis à disposition, il n’est pas en adhérence directe avec les données de production.</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données rendues disponibles sont des copies des données originales et des traitements sont appliqués sur celles-ci pour les désensibilisées en suivant les instructions du CDMO (anonymisation, cryptage…).</a:t>
            </a:r>
          </a:p>
        </p:txBody>
      </p:sp>
      <p:sp>
        <p:nvSpPr>
          <p:cNvPr id="25" name="Rectangle à coins arrondis 24"/>
          <p:cNvSpPr/>
          <p:nvPr/>
        </p:nvSpPr>
        <p:spPr>
          <a:xfrm>
            <a:off x="3649391" y="4850108"/>
            <a:ext cx="4489279" cy="353382"/>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Données DataLab = copies désensibilisées</a:t>
            </a:r>
          </a:p>
        </p:txBody>
      </p:sp>
      <p:sp>
        <p:nvSpPr>
          <p:cNvPr id="32" name="Rectangle 31"/>
          <p:cNvSpPr/>
          <p:nvPr/>
        </p:nvSpPr>
        <p:spPr>
          <a:xfrm rot="16200000">
            <a:off x="-1530251" y="1672828"/>
            <a:ext cx="2066949" cy="861774"/>
          </a:xfrm>
          <a:prstGeom prst="rect">
            <a:avLst/>
          </a:prstGeom>
          <a:solidFill>
            <a:srgbClr val="FF66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revoir avec Nicolas</a:t>
            </a:r>
          </a:p>
        </p:txBody>
      </p:sp>
      <p:pic>
        <p:nvPicPr>
          <p:cNvPr id="34" name="Image 33"/>
          <p:cNvPicPr>
            <a:picLocks noChangeAspect="1"/>
          </p:cNvPicPr>
          <p:nvPr/>
        </p:nvPicPr>
        <p:blipFill>
          <a:blip r:embed="rId9"/>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23878144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n°10</a:t>
            </a:r>
            <a:br>
              <a:rPr lang="fr-FR" sz="2000" dirty="0">
                <a:latin typeface="+mn-lt"/>
              </a:rPr>
            </a:br>
            <a:r>
              <a:rPr lang="fr-FR" sz="2000" dirty="0">
                <a:latin typeface="+mn-lt"/>
              </a:rPr>
              <a:t>Des points d’accès limités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600438"/>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Griser la règle 2 « Données DataLab = copies désensibilisées »</a:t>
            </a:r>
          </a:p>
          <a:p>
            <a:pPr marL="285750" indent="-285750">
              <a:buFontTx/>
              <a:buChar char="-"/>
            </a:pPr>
            <a:r>
              <a:rPr lang="fr-FR" sz="1400" dirty="0">
                <a:solidFill>
                  <a:schemeClr val="bg1"/>
                </a:solidFill>
                <a:latin typeface="Calibri" panose="020F0502020204030204" pitchFamily="34" charset="0"/>
              </a:rPr>
              <a:t>Afficher le bloc de la règle 3 « Accès uniquement depuis réseau BPCE »</a:t>
            </a:r>
          </a:p>
          <a:p>
            <a:pPr marL="285750" indent="-285750">
              <a:buFontTx/>
              <a:buChar char="-"/>
            </a:pPr>
            <a:r>
              <a:rPr lang="fr-FR" sz="1400" dirty="0">
                <a:solidFill>
                  <a:schemeClr val="bg1"/>
                </a:solidFill>
                <a:latin typeface="Calibri" panose="020F0502020204030204" pitchFamily="34" charset="0"/>
              </a:rPr>
              <a:t>Puis afficher le bloc de texte explicatif.</a:t>
            </a:r>
          </a:p>
        </p:txBody>
      </p:sp>
      <p:grpSp>
        <p:nvGrpSpPr>
          <p:cNvPr id="2" name="Groupe 1"/>
          <p:cNvGrpSpPr/>
          <p:nvPr/>
        </p:nvGrpSpPr>
        <p:grpSpPr>
          <a:xfrm>
            <a:off x="1246678" y="1015713"/>
            <a:ext cx="6129359" cy="552080"/>
            <a:chOff x="1246678" y="1015713"/>
            <a:chExt cx="6129359" cy="552080"/>
          </a:xfrm>
        </p:grpSpPr>
        <p:grpSp>
          <p:nvGrpSpPr>
            <p:cNvPr id="105" name="Groupe 104"/>
            <p:cNvGrpSpPr/>
            <p:nvPr/>
          </p:nvGrpSpPr>
          <p:grpSpPr>
            <a:xfrm>
              <a:off x="1246678" y="1015713"/>
              <a:ext cx="6129359" cy="552080"/>
              <a:chOff x="3627924" y="529120"/>
              <a:chExt cx="6129359" cy="552080"/>
            </a:xfrm>
          </p:grpSpPr>
          <p:sp>
            <p:nvSpPr>
              <p:cNvPr id="106" name="Pentagone 105"/>
              <p:cNvSpPr/>
              <p:nvPr/>
            </p:nvSpPr>
            <p:spPr>
              <a:xfrm>
                <a:off x="3627924" y="667722"/>
                <a:ext cx="6129359" cy="294125"/>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3" name="Imag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88273" y="2835965"/>
            <a:ext cx="2990473" cy="3102058"/>
          </a:xfrm>
          <a:prstGeom prst="rect">
            <a:avLst/>
          </a:prstGeom>
        </p:spPr>
      </p:pic>
      <p:sp>
        <p:nvSpPr>
          <p:cNvPr id="3" name="Rectangle à coins arrondis 2"/>
          <p:cNvSpPr/>
          <p:nvPr/>
        </p:nvSpPr>
        <p:spPr>
          <a:xfrm>
            <a:off x="3649391" y="5243831"/>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Respect des règles de conformité</a:t>
            </a:r>
          </a:p>
        </p:txBody>
      </p:sp>
      <p:sp>
        <p:nvSpPr>
          <p:cNvPr id="24" name="Rectangle 23"/>
          <p:cNvSpPr/>
          <p:nvPr/>
        </p:nvSpPr>
        <p:spPr>
          <a:xfrm>
            <a:off x="2332747" y="2500553"/>
            <a:ext cx="5937913"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L’accès aux espaces DataLab est sécurisé et n’est possible que depuis le réseau informatique du groupe BPCE.</a:t>
            </a:r>
          </a:p>
        </p:txBody>
      </p:sp>
      <p:sp>
        <p:nvSpPr>
          <p:cNvPr id="25" name="Rectangle à coins arrondis 24"/>
          <p:cNvSpPr/>
          <p:nvPr/>
        </p:nvSpPr>
        <p:spPr>
          <a:xfrm>
            <a:off x="3649391" y="4850108"/>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Données DataLab = copies désensibilisées</a:t>
            </a:r>
          </a:p>
        </p:txBody>
      </p:sp>
      <p:sp>
        <p:nvSpPr>
          <p:cNvPr id="32" name="Rectangle à coins arrondis 31"/>
          <p:cNvSpPr/>
          <p:nvPr/>
        </p:nvSpPr>
        <p:spPr>
          <a:xfrm>
            <a:off x="3648160" y="4455863"/>
            <a:ext cx="4489279" cy="353382"/>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Accès uniquement depuis réseau BPCE</a:t>
            </a:r>
          </a:p>
        </p:txBody>
      </p:sp>
      <p:sp>
        <p:nvSpPr>
          <p:cNvPr id="36" name="Rectangle 35"/>
          <p:cNvSpPr/>
          <p:nvPr/>
        </p:nvSpPr>
        <p:spPr>
          <a:xfrm rot="16200000">
            <a:off x="-1530251" y="1672828"/>
            <a:ext cx="2066949" cy="861774"/>
          </a:xfrm>
          <a:prstGeom prst="rect">
            <a:avLst/>
          </a:prstGeom>
          <a:solidFill>
            <a:srgbClr val="FF66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revoir avec Nicolas</a:t>
            </a:r>
          </a:p>
        </p:txBody>
      </p:sp>
      <p:pic>
        <p:nvPicPr>
          <p:cNvPr id="34" name="Image 33"/>
          <p:cNvPicPr>
            <a:picLocks noChangeAspect="1"/>
          </p:cNvPicPr>
          <p:nvPr/>
        </p:nvPicPr>
        <p:blipFill>
          <a:blip r:embed="rId9"/>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31889024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n°11</a:t>
            </a:r>
            <a:br>
              <a:rPr lang="fr-FR" sz="2000" dirty="0">
                <a:latin typeface="+mn-lt"/>
              </a:rPr>
            </a:br>
            <a:r>
              <a:rPr lang="fr-FR" sz="2000" dirty="0">
                <a:latin typeface="+mn-lt"/>
              </a:rPr>
              <a:t>Une étanchéité entre chaque espace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600438"/>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pPr marL="285750" indent="-285750">
              <a:buFontTx/>
              <a:buChar char="-"/>
            </a:pPr>
            <a:r>
              <a:rPr lang="fr-FR" sz="1400" dirty="0">
                <a:solidFill>
                  <a:schemeClr val="bg1"/>
                </a:solidFill>
                <a:latin typeface="Calibri" panose="020F0502020204030204" pitchFamily="34" charset="0"/>
              </a:rPr>
              <a:t>Griser la règle 3 « Accès uniquement depuis réseau BPCE »</a:t>
            </a:r>
          </a:p>
          <a:p>
            <a:pPr marL="285750" indent="-285750">
              <a:buFontTx/>
              <a:buChar char="-"/>
            </a:pPr>
            <a:r>
              <a:rPr lang="fr-FR" sz="1400" dirty="0">
                <a:solidFill>
                  <a:schemeClr val="bg1"/>
                </a:solidFill>
                <a:latin typeface="Calibri" panose="020F0502020204030204" pitchFamily="34" charset="0"/>
              </a:rPr>
              <a:t>Afficher le bloc de la règle 4 « Chaque espace DataLab est cloisonné »</a:t>
            </a:r>
          </a:p>
          <a:p>
            <a:pPr marL="285750" indent="-285750">
              <a:buFontTx/>
              <a:buChar char="-"/>
            </a:pPr>
            <a:r>
              <a:rPr lang="fr-FR" sz="1400" dirty="0">
                <a:solidFill>
                  <a:schemeClr val="bg1"/>
                </a:solidFill>
                <a:latin typeface="Calibri" panose="020F0502020204030204" pitchFamily="34" charset="0"/>
              </a:rPr>
              <a:t>Puis afficher le bloc de texte explicatif.</a:t>
            </a:r>
          </a:p>
        </p:txBody>
      </p:sp>
      <p:grpSp>
        <p:nvGrpSpPr>
          <p:cNvPr id="2" name="Groupe 1"/>
          <p:cNvGrpSpPr/>
          <p:nvPr/>
        </p:nvGrpSpPr>
        <p:grpSpPr>
          <a:xfrm>
            <a:off x="1246678" y="1015713"/>
            <a:ext cx="6129359" cy="552080"/>
            <a:chOff x="1246678" y="1015713"/>
            <a:chExt cx="6129359" cy="552080"/>
          </a:xfrm>
        </p:grpSpPr>
        <p:grpSp>
          <p:nvGrpSpPr>
            <p:cNvPr id="105" name="Groupe 104"/>
            <p:cNvGrpSpPr/>
            <p:nvPr/>
          </p:nvGrpSpPr>
          <p:grpSpPr>
            <a:xfrm>
              <a:off x="1246678" y="1015713"/>
              <a:ext cx="6129359" cy="552080"/>
              <a:chOff x="3627924" y="529120"/>
              <a:chExt cx="6129359" cy="552080"/>
            </a:xfrm>
          </p:grpSpPr>
          <p:sp>
            <p:nvSpPr>
              <p:cNvPr id="106" name="Pentagone 105"/>
              <p:cNvSpPr/>
              <p:nvPr/>
            </p:nvSpPr>
            <p:spPr>
              <a:xfrm>
                <a:off x="3627924" y="667722"/>
                <a:ext cx="6129359" cy="294125"/>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3" name="Imag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88273" y="2835965"/>
            <a:ext cx="2990473" cy="3102058"/>
          </a:xfrm>
          <a:prstGeom prst="rect">
            <a:avLst/>
          </a:prstGeom>
        </p:spPr>
      </p:pic>
      <p:sp>
        <p:nvSpPr>
          <p:cNvPr id="3" name="Rectangle à coins arrondis 2"/>
          <p:cNvSpPr/>
          <p:nvPr/>
        </p:nvSpPr>
        <p:spPr>
          <a:xfrm>
            <a:off x="3648160" y="5243831"/>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Respect des règles de conformité</a:t>
            </a:r>
          </a:p>
        </p:txBody>
      </p:sp>
      <p:sp>
        <p:nvSpPr>
          <p:cNvPr id="24" name="Rectangle 23"/>
          <p:cNvSpPr/>
          <p:nvPr/>
        </p:nvSpPr>
        <p:spPr>
          <a:xfrm>
            <a:off x="2629354" y="1940405"/>
            <a:ext cx="5785353" cy="1676741"/>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L’ensemble des espaces DataLab sont hébergés sur la Plateforme Hadoop Groupe.</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Cependant ceux-ci sont tous cloisonnés les uns des autres. Je ne peux accéder qu’aux espaces </a:t>
            </a:r>
            <a:r>
              <a:rPr lang="fr-FR" dirty="0" err="1">
                <a:solidFill>
                  <a:schemeClr val="tx1">
                    <a:lumMod val="75000"/>
                    <a:lumOff val="25000"/>
                  </a:schemeClr>
                </a:solidFill>
                <a:ea typeface="Yu Gothic Light" panose="020B0300000000000000" pitchFamily="34" charset="-128"/>
                <a:cs typeface="Times New Roman" panose="02020603050405020304" pitchFamily="18" charset="0"/>
              </a:rPr>
              <a:t>DataLab</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pour lesquels j’ai reçu une habilitation.</a:t>
            </a:r>
          </a:p>
        </p:txBody>
      </p:sp>
      <p:sp>
        <p:nvSpPr>
          <p:cNvPr id="25" name="Rectangle à coins arrondis 24"/>
          <p:cNvSpPr/>
          <p:nvPr/>
        </p:nvSpPr>
        <p:spPr>
          <a:xfrm>
            <a:off x="3648160" y="4850108"/>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Données DataLab = copies désensibilisées</a:t>
            </a:r>
          </a:p>
        </p:txBody>
      </p:sp>
      <p:sp>
        <p:nvSpPr>
          <p:cNvPr id="32" name="Rectangle à coins arrondis 31"/>
          <p:cNvSpPr/>
          <p:nvPr/>
        </p:nvSpPr>
        <p:spPr>
          <a:xfrm>
            <a:off x="3648160" y="4455863"/>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Accès uniquement depuis réseau BPCE</a:t>
            </a:r>
          </a:p>
        </p:txBody>
      </p:sp>
      <p:sp>
        <p:nvSpPr>
          <p:cNvPr id="34" name="Rectangle à coins arrondis 33"/>
          <p:cNvSpPr/>
          <p:nvPr/>
        </p:nvSpPr>
        <p:spPr>
          <a:xfrm>
            <a:off x="3652643" y="4056936"/>
            <a:ext cx="4489279" cy="353382"/>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Chaque espace DataLab est cloisonné</a:t>
            </a:r>
          </a:p>
        </p:txBody>
      </p:sp>
      <p:sp>
        <p:nvSpPr>
          <p:cNvPr id="35" name="Rectangle 34"/>
          <p:cNvSpPr/>
          <p:nvPr/>
        </p:nvSpPr>
        <p:spPr>
          <a:xfrm rot="16200000">
            <a:off x="-1530251" y="1672828"/>
            <a:ext cx="2066949" cy="861774"/>
          </a:xfrm>
          <a:prstGeom prst="rect">
            <a:avLst/>
          </a:prstGeom>
          <a:solidFill>
            <a:srgbClr val="FF66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revoir avec Nicolas</a:t>
            </a:r>
          </a:p>
        </p:txBody>
      </p:sp>
      <p:pic>
        <p:nvPicPr>
          <p:cNvPr id="36" name="Image 35"/>
          <p:cNvPicPr>
            <a:picLocks noChangeAspect="1"/>
          </p:cNvPicPr>
          <p:nvPr/>
        </p:nvPicPr>
        <p:blipFill>
          <a:blip r:embed="rId9"/>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25515401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n°12</a:t>
            </a:r>
            <a:br>
              <a:rPr lang="fr-FR" sz="2000" dirty="0">
                <a:latin typeface="+mn-lt"/>
              </a:rPr>
            </a:br>
            <a:r>
              <a:rPr lang="fr-FR" sz="2000" dirty="0">
                <a:latin typeface="+mn-lt"/>
              </a:rPr>
              <a:t>Un accès restreint à des populations identifiées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600438"/>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pPr marL="285750" indent="-285750">
              <a:buFontTx/>
              <a:buChar char="-"/>
            </a:pPr>
            <a:r>
              <a:rPr lang="fr-FR" sz="1400" dirty="0">
                <a:solidFill>
                  <a:schemeClr val="bg1"/>
                </a:solidFill>
                <a:latin typeface="Calibri" panose="020F0502020204030204" pitchFamily="34" charset="0"/>
              </a:rPr>
              <a:t>Griser la règle 4 « Chaque espace DataLab est cloisonné »</a:t>
            </a:r>
          </a:p>
          <a:p>
            <a:pPr marL="285750" indent="-285750">
              <a:buFontTx/>
              <a:buChar char="-"/>
            </a:pPr>
            <a:r>
              <a:rPr lang="fr-FR" sz="1400" dirty="0">
                <a:solidFill>
                  <a:schemeClr val="bg1"/>
                </a:solidFill>
                <a:latin typeface="Calibri" panose="020F0502020204030204" pitchFamily="34" charset="0"/>
              </a:rPr>
              <a:t>Afficher le bloc de la règle 5 « Accès limité aux personnes déclarées »</a:t>
            </a:r>
          </a:p>
          <a:p>
            <a:pPr marL="285750" indent="-285750">
              <a:buFontTx/>
              <a:buChar char="-"/>
            </a:pPr>
            <a:r>
              <a:rPr lang="fr-FR" sz="1400" dirty="0">
                <a:solidFill>
                  <a:schemeClr val="bg1"/>
                </a:solidFill>
                <a:latin typeface="Calibri" panose="020F0502020204030204" pitchFamily="34" charset="0"/>
              </a:rPr>
              <a:t>Puis afficher le bloc de texte explicatif.</a:t>
            </a:r>
          </a:p>
        </p:txBody>
      </p:sp>
      <p:grpSp>
        <p:nvGrpSpPr>
          <p:cNvPr id="2" name="Groupe 1"/>
          <p:cNvGrpSpPr/>
          <p:nvPr/>
        </p:nvGrpSpPr>
        <p:grpSpPr>
          <a:xfrm>
            <a:off x="1246678" y="1015713"/>
            <a:ext cx="6129359" cy="552080"/>
            <a:chOff x="1246678" y="1015713"/>
            <a:chExt cx="6129359" cy="552080"/>
          </a:xfrm>
        </p:grpSpPr>
        <p:grpSp>
          <p:nvGrpSpPr>
            <p:cNvPr id="105" name="Groupe 104"/>
            <p:cNvGrpSpPr/>
            <p:nvPr/>
          </p:nvGrpSpPr>
          <p:grpSpPr>
            <a:xfrm>
              <a:off x="1246678" y="1015713"/>
              <a:ext cx="6129359" cy="552080"/>
              <a:chOff x="3627924" y="529120"/>
              <a:chExt cx="6129359" cy="552080"/>
            </a:xfrm>
          </p:grpSpPr>
          <p:sp>
            <p:nvSpPr>
              <p:cNvPr id="106" name="Pentagone 105"/>
              <p:cNvSpPr/>
              <p:nvPr/>
            </p:nvSpPr>
            <p:spPr>
              <a:xfrm>
                <a:off x="3627924" y="667722"/>
                <a:ext cx="6129359" cy="294125"/>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3" name="Image 3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88273" y="2835965"/>
            <a:ext cx="2990473" cy="3102058"/>
          </a:xfrm>
          <a:prstGeom prst="rect">
            <a:avLst/>
          </a:prstGeom>
        </p:spPr>
      </p:pic>
      <p:sp>
        <p:nvSpPr>
          <p:cNvPr id="3" name="Rectangle à coins arrondis 2"/>
          <p:cNvSpPr/>
          <p:nvPr/>
        </p:nvSpPr>
        <p:spPr>
          <a:xfrm>
            <a:off x="3648160" y="5243831"/>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Respect des règles de conformité</a:t>
            </a:r>
          </a:p>
        </p:txBody>
      </p:sp>
      <p:sp>
        <p:nvSpPr>
          <p:cNvPr id="24" name="Rectangle 23"/>
          <p:cNvSpPr/>
          <p:nvPr/>
        </p:nvSpPr>
        <p:spPr>
          <a:xfrm>
            <a:off x="3215538" y="1881991"/>
            <a:ext cx="5137053" cy="1380378"/>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Lorsque je demande la mise en place de mon espace DataLab, je précise une liste réduite d’acteurs qui seront habilités pour accéder à celui-ci. </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Ils seront les seuls autorisés à accéder à cet espace.</a:t>
            </a:r>
          </a:p>
        </p:txBody>
      </p:sp>
      <p:sp>
        <p:nvSpPr>
          <p:cNvPr id="25" name="Rectangle à coins arrondis 24"/>
          <p:cNvSpPr/>
          <p:nvPr/>
        </p:nvSpPr>
        <p:spPr>
          <a:xfrm>
            <a:off x="3648160" y="4850108"/>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Données DataLab = copies désensibilisées</a:t>
            </a:r>
          </a:p>
        </p:txBody>
      </p:sp>
      <p:sp>
        <p:nvSpPr>
          <p:cNvPr id="32" name="Rectangle à coins arrondis 31"/>
          <p:cNvSpPr/>
          <p:nvPr/>
        </p:nvSpPr>
        <p:spPr>
          <a:xfrm>
            <a:off x="3648160" y="4455863"/>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Accès uniquement depuis réseau BPCE</a:t>
            </a:r>
          </a:p>
        </p:txBody>
      </p:sp>
      <p:sp>
        <p:nvSpPr>
          <p:cNvPr id="34" name="Rectangle à coins arrondis 33"/>
          <p:cNvSpPr/>
          <p:nvPr/>
        </p:nvSpPr>
        <p:spPr>
          <a:xfrm>
            <a:off x="3652643" y="4056936"/>
            <a:ext cx="4489279" cy="353382"/>
          </a:xfrm>
          <a:prstGeom prst="roundRect">
            <a:avLst>
              <a:gd name="adj" fmla="val 50000"/>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espace DataLab est cloisonné</a:t>
            </a:r>
          </a:p>
        </p:txBody>
      </p:sp>
      <p:sp>
        <p:nvSpPr>
          <p:cNvPr id="35" name="Rectangle à coins arrondis 34"/>
          <p:cNvSpPr/>
          <p:nvPr/>
        </p:nvSpPr>
        <p:spPr>
          <a:xfrm>
            <a:off x="3648159" y="3684064"/>
            <a:ext cx="4489279" cy="353382"/>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Accès limité aux personnes déclarées</a:t>
            </a:r>
          </a:p>
        </p:txBody>
      </p:sp>
      <p:sp>
        <p:nvSpPr>
          <p:cNvPr id="36" name="Rectangle 35"/>
          <p:cNvSpPr/>
          <p:nvPr/>
        </p:nvSpPr>
        <p:spPr>
          <a:xfrm rot="16200000">
            <a:off x="-1530251" y="1672828"/>
            <a:ext cx="2066949" cy="861774"/>
          </a:xfrm>
          <a:prstGeom prst="rect">
            <a:avLst/>
          </a:prstGeom>
          <a:solidFill>
            <a:srgbClr val="FF66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revoir avec Nicolas</a:t>
            </a:r>
          </a:p>
        </p:txBody>
      </p:sp>
      <p:pic>
        <p:nvPicPr>
          <p:cNvPr id="37" name="Image 36"/>
          <p:cNvPicPr>
            <a:picLocks noChangeAspect="1"/>
          </p:cNvPicPr>
          <p:nvPr/>
        </p:nvPicPr>
        <p:blipFill>
          <a:blip r:embed="rId9"/>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14789462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rot="391091">
            <a:off x="7455562" y="1929798"/>
            <a:ext cx="880032" cy="880032"/>
          </a:xfrm>
          <a:prstGeom prst="rect">
            <a:avLst/>
          </a:prstGeom>
        </p:spPr>
      </p:pic>
      <p:sp>
        <p:nvSpPr>
          <p:cNvPr id="47" name="Titre 46"/>
          <p:cNvSpPr>
            <a:spLocks noGrp="1"/>
          </p:cNvSpPr>
          <p:nvPr>
            <p:ph type="title"/>
          </p:nvPr>
        </p:nvSpPr>
        <p:spPr/>
        <p:txBody>
          <a:bodyPr/>
          <a:lstStyle/>
          <a:p>
            <a:r>
              <a:rPr lang="fr-FR" sz="2000" b="1" dirty="0">
                <a:latin typeface="+mn-lt"/>
              </a:rPr>
              <a:t>Ecran n°12</a:t>
            </a:r>
            <a:br>
              <a:rPr lang="fr-FR" sz="2000" dirty="0">
                <a:latin typeface="+mn-lt"/>
              </a:rPr>
            </a:br>
            <a:r>
              <a:rPr lang="fr-FR" sz="2000" dirty="0">
                <a:latin typeface="+mn-lt"/>
              </a:rPr>
              <a:t>Audit &amp; traçabilité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pPr marL="285750" indent="-285750">
              <a:buFontTx/>
              <a:buChar char="-"/>
            </a:pPr>
            <a:r>
              <a:rPr lang="fr-FR" sz="1400" dirty="0">
                <a:solidFill>
                  <a:schemeClr val="bg1"/>
                </a:solidFill>
                <a:latin typeface="Calibri" panose="020F0502020204030204" pitchFamily="34" charset="0"/>
              </a:rPr>
              <a:t>Afficher Marc et l’image DataLab </a:t>
            </a:r>
          </a:p>
          <a:p>
            <a:pPr marL="285750" indent="-285750">
              <a:buFontTx/>
              <a:buChar char="-"/>
            </a:pPr>
            <a:r>
              <a:rPr lang="fr-FR" sz="1400" dirty="0">
                <a:solidFill>
                  <a:schemeClr val="bg1"/>
                </a:solidFill>
                <a:latin typeface="Calibri" panose="020F0502020204030204" pitchFamily="34" charset="0"/>
              </a:rPr>
              <a:t>Puis afficher le texte précisant que des traces sont générées</a:t>
            </a:r>
          </a:p>
          <a:p>
            <a:pPr marL="285750" indent="-285750">
              <a:buFontTx/>
              <a:buChar char="-"/>
            </a:pPr>
            <a:r>
              <a:rPr lang="fr-FR" sz="1400" dirty="0">
                <a:solidFill>
                  <a:schemeClr val="bg1"/>
                </a:solidFill>
                <a:latin typeface="Calibri" panose="020F0502020204030204" pitchFamily="34" charset="0"/>
              </a:rPr>
              <a:t>Puis afficher le bloc de texte précisant que ces traces sont exploitées dans le cadre d’audits aléatoires.</a:t>
            </a:r>
          </a:p>
        </p:txBody>
      </p:sp>
      <p:grpSp>
        <p:nvGrpSpPr>
          <p:cNvPr id="2" name="Groupe 1"/>
          <p:cNvGrpSpPr/>
          <p:nvPr/>
        </p:nvGrpSpPr>
        <p:grpSpPr>
          <a:xfrm>
            <a:off x="1246678" y="1015713"/>
            <a:ext cx="6129359" cy="552080"/>
            <a:chOff x="1246678" y="1015713"/>
            <a:chExt cx="6129359" cy="552080"/>
          </a:xfrm>
        </p:grpSpPr>
        <p:grpSp>
          <p:nvGrpSpPr>
            <p:cNvPr id="105" name="Groupe 104"/>
            <p:cNvGrpSpPr/>
            <p:nvPr/>
          </p:nvGrpSpPr>
          <p:grpSpPr>
            <a:xfrm>
              <a:off x="1246678" y="1015713"/>
              <a:ext cx="6129359" cy="552080"/>
              <a:chOff x="3627924" y="529120"/>
              <a:chExt cx="6129359" cy="552080"/>
            </a:xfrm>
          </p:grpSpPr>
          <p:sp>
            <p:nvSpPr>
              <p:cNvPr id="106" name="Pentagone 105"/>
              <p:cNvSpPr/>
              <p:nvPr/>
            </p:nvSpPr>
            <p:spPr>
              <a:xfrm>
                <a:off x="3627924" y="667722"/>
                <a:ext cx="6129359" cy="294125"/>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36" name="Rectangle 35"/>
          <p:cNvSpPr/>
          <p:nvPr/>
        </p:nvSpPr>
        <p:spPr>
          <a:xfrm rot="16200000">
            <a:off x="-1530251" y="1672828"/>
            <a:ext cx="2066949" cy="861774"/>
          </a:xfrm>
          <a:prstGeom prst="rect">
            <a:avLst/>
          </a:prstGeom>
          <a:solidFill>
            <a:srgbClr val="FF66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revoir avec Nicolas</a:t>
            </a:r>
          </a:p>
        </p:txBody>
      </p:sp>
      <p:pic>
        <p:nvPicPr>
          <p:cNvPr id="42" name="Imag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2940" y="2155553"/>
            <a:ext cx="1697904" cy="2940771"/>
          </a:xfrm>
          <a:prstGeom prst="rect">
            <a:avLst/>
          </a:prstGeom>
        </p:spPr>
      </p:pic>
      <p:sp>
        <p:nvSpPr>
          <p:cNvPr id="43" name="Arc 42"/>
          <p:cNvSpPr/>
          <p:nvPr/>
        </p:nvSpPr>
        <p:spPr bwMode="auto">
          <a:xfrm rot="5766661">
            <a:off x="1284125" y="1231483"/>
            <a:ext cx="1417209" cy="1871479"/>
          </a:xfrm>
          <a:prstGeom prst="arc">
            <a:avLst>
              <a:gd name="adj1" fmla="val 17251552"/>
              <a:gd name="adj2" fmla="val 0"/>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44" name="Sous-titre 2"/>
          <p:cNvSpPr txBox="1">
            <a:spLocks/>
          </p:cNvSpPr>
          <p:nvPr/>
        </p:nvSpPr>
        <p:spPr>
          <a:xfrm>
            <a:off x="2067722" y="2011097"/>
            <a:ext cx="6013049"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Au-delà de ces points de sécurisation, toute activité </a:t>
            </a:r>
            <a:br>
              <a:rPr lang="fr-FR" sz="1800" dirty="0">
                <a:solidFill>
                  <a:schemeClr val="bg2">
                    <a:lumMod val="25000"/>
                  </a:schemeClr>
                </a:solidFill>
              </a:rPr>
            </a:br>
            <a:r>
              <a:rPr lang="fr-FR" sz="1800" dirty="0">
                <a:solidFill>
                  <a:schemeClr val="bg2">
                    <a:lumMod val="25000"/>
                  </a:schemeClr>
                </a:solidFill>
              </a:rPr>
              <a:t>sur les espaces DataLab génère des traces</a:t>
            </a:r>
          </a:p>
        </p:txBody>
      </p:sp>
      <p:pic>
        <p:nvPicPr>
          <p:cNvPr id="8" name="Image 7"/>
          <p:cNvPicPr>
            <a:picLocks noChangeAspect="1"/>
          </p:cNvPicPr>
          <p:nvPr/>
        </p:nvPicPr>
        <p:blipFill>
          <a:blip r:embed="rId10"/>
          <a:stretch>
            <a:fillRect/>
          </a:stretch>
        </p:blipFill>
        <p:spPr>
          <a:xfrm>
            <a:off x="1746585" y="3723597"/>
            <a:ext cx="1310754" cy="1457070"/>
          </a:xfrm>
          <a:prstGeom prst="rect">
            <a:avLst/>
          </a:prstGeom>
        </p:spPr>
      </p:pic>
      <p:sp>
        <p:nvSpPr>
          <p:cNvPr id="9" name="Rectangle à coins arrondis 8"/>
          <p:cNvSpPr/>
          <p:nvPr/>
        </p:nvSpPr>
        <p:spPr>
          <a:xfrm>
            <a:off x="2912704" y="3723597"/>
            <a:ext cx="5401755" cy="1600089"/>
          </a:xfrm>
          <a:prstGeom prst="round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3170282" y="4014806"/>
            <a:ext cx="990777" cy="990777"/>
          </a:xfrm>
          <a:prstGeom prst="rect">
            <a:avLst/>
          </a:prstGeom>
        </p:spPr>
      </p:pic>
      <p:sp>
        <p:nvSpPr>
          <p:cNvPr id="46" name="Sous-titre 2"/>
          <p:cNvSpPr txBox="1">
            <a:spLocks/>
          </p:cNvSpPr>
          <p:nvPr/>
        </p:nvSpPr>
        <p:spPr>
          <a:xfrm>
            <a:off x="4225857" y="3990152"/>
            <a:ext cx="406279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1"/>
                </a:solidFill>
              </a:rPr>
              <a:t>Ces traces sont exploitées dans le cadre d’audits aléatoires visant à valider </a:t>
            </a:r>
            <a:br>
              <a:rPr lang="fr-FR" sz="1800" dirty="0">
                <a:solidFill>
                  <a:schemeClr val="bg1"/>
                </a:solidFill>
              </a:rPr>
            </a:br>
            <a:r>
              <a:rPr lang="fr-FR" sz="1800" dirty="0">
                <a:solidFill>
                  <a:schemeClr val="bg1"/>
                </a:solidFill>
              </a:rPr>
              <a:t>les respects de règles de conformités </a:t>
            </a:r>
            <a:br>
              <a:rPr lang="fr-FR" sz="1800" dirty="0">
                <a:solidFill>
                  <a:schemeClr val="bg1"/>
                </a:solidFill>
              </a:rPr>
            </a:br>
            <a:r>
              <a:rPr lang="fr-FR" sz="1800" dirty="0">
                <a:solidFill>
                  <a:schemeClr val="bg1"/>
                </a:solidFill>
              </a:rPr>
              <a:t>du groupe et réglementaires.</a:t>
            </a:r>
          </a:p>
        </p:txBody>
      </p:sp>
      <p:pic>
        <p:nvPicPr>
          <p:cNvPr id="32" name="Image 31"/>
          <p:cNvPicPr>
            <a:picLocks noChangeAspect="1"/>
          </p:cNvPicPr>
          <p:nvPr/>
        </p:nvPicPr>
        <p:blipFill>
          <a:blip r:embed="rId13"/>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4063418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n°13</a:t>
            </a:r>
            <a:br>
              <a:rPr lang="fr-FR" sz="2000" dirty="0">
                <a:latin typeface="+mn-lt"/>
              </a:rPr>
            </a:br>
            <a:r>
              <a:rPr lang="fr-FR" sz="2000" dirty="0">
                <a:latin typeface="+mn-lt"/>
              </a:rPr>
              <a:t>Beaucoup de données… et pas brutes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55" name="Image 5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841" y="2948114"/>
            <a:ext cx="1697904" cy="2940771"/>
          </a:xfrm>
          <a:prstGeom prst="rect">
            <a:avLst/>
          </a:prstGeom>
        </p:spPr>
      </p:pic>
      <p:sp>
        <p:nvSpPr>
          <p:cNvPr id="57" name="Rectangle 56"/>
          <p:cNvSpPr/>
          <p:nvPr/>
        </p:nvSpPr>
        <p:spPr>
          <a:xfrm>
            <a:off x="2649167" y="3367730"/>
            <a:ext cx="5638590" cy="1973104"/>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La Plateforme Hadoop Groupe et les espaces DataLab m’offrent un accès à un grand volume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grande hétérogénéité de données.</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Afin de m’aider à m’y retrouver et à bien tirer parti de celles-ci,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elles sont documentées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ne me sont pas fournies de façon brute.</a:t>
            </a: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 name="Imag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93047" y="1965768"/>
            <a:ext cx="1123960" cy="1123960"/>
          </a:xfrm>
          <a:prstGeom prst="rect">
            <a:avLst/>
          </a:prstGeom>
        </p:spPr>
      </p:pic>
      <p:pic>
        <p:nvPicPr>
          <p:cNvPr id="24" name="Image 23"/>
          <p:cNvPicPr>
            <a:picLocks noChangeAspect="1"/>
          </p:cNvPicPr>
          <p:nvPr/>
        </p:nvPicPr>
        <p:blipFill>
          <a:blip r:embed="rId10"/>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2174024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84458" y="2368838"/>
            <a:ext cx="2853175" cy="3560373"/>
          </a:xfrm>
          <a:prstGeom prst="rect">
            <a:avLst/>
          </a:prstGeom>
        </p:spPr>
      </p:pic>
      <p:sp>
        <p:nvSpPr>
          <p:cNvPr id="47" name="Titre 46"/>
          <p:cNvSpPr>
            <a:spLocks noGrp="1"/>
          </p:cNvSpPr>
          <p:nvPr>
            <p:ph type="title"/>
          </p:nvPr>
        </p:nvSpPr>
        <p:spPr/>
        <p:txBody>
          <a:bodyPr/>
          <a:lstStyle/>
          <a:p>
            <a:r>
              <a:rPr lang="fr-FR" sz="2000" b="1" dirty="0">
                <a:latin typeface="+mn-lt"/>
              </a:rPr>
              <a:t>Ecran n°14</a:t>
            </a:r>
            <a:br>
              <a:rPr lang="fr-FR" sz="2000" dirty="0">
                <a:latin typeface="+mn-lt"/>
              </a:rPr>
            </a:br>
            <a:r>
              <a:rPr lang="fr-FR" sz="2000" dirty="0">
                <a:latin typeface="+mn-lt"/>
              </a:rPr>
              <a:t>Dictionnaires de données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57" name="Rectangle 56"/>
          <p:cNvSpPr/>
          <p:nvPr/>
        </p:nvSpPr>
        <p:spPr>
          <a:xfrm>
            <a:off x="2595853" y="3381177"/>
            <a:ext cx="5638590" cy="2372060"/>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peux ainsi facilement connaître les objets métiers disponibles sur une plusieurs sources de données, mais aussi les champs disponibles, la fraîcheur des informations, le système producteur…</a:t>
            </a:r>
          </a:p>
          <a:p>
            <a:pPr lvl="0" algn="ctr">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Ce sont des informations essentielles pour les Data Stewards mais aussi pour moi !</a:t>
            </a: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25" name="Imag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93047" y="1965768"/>
            <a:ext cx="1123960" cy="1123960"/>
          </a:xfrm>
          <a:prstGeom prst="rect">
            <a:avLst/>
          </a:prstGeom>
        </p:spPr>
      </p:pic>
      <p:pic>
        <p:nvPicPr>
          <p:cNvPr id="24" name="Image 23"/>
          <p:cNvPicPr>
            <a:picLocks noChangeAspect="1"/>
          </p:cNvPicPr>
          <p:nvPr/>
        </p:nvPicPr>
        <p:blipFill>
          <a:blip r:embed="rId10"/>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36284102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2841" y="2948114"/>
            <a:ext cx="1697904" cy="2940771"/>
          </a:xfrm>
          <a:prstGeom prst="rect">
            <a:avLst/>
          </a:prstGeom>
        </p:spPr>
      </p:pic>
      <p:sp>
        <p:nvSpPr>
          <p:cNvPr id="33" name="Arc 32"/>
          <p:cNvSpPr/>
          <p:nvPr/>
        </p:nvSpPr>
        <p:spPr bwMode="auto">
          <a:xfrm rot="8326734">
            <a:off x="1534776" y="2455332"/>
            <a:ext cx="1417209" cy="1871479"/>
          </a:xfrm>
          <a:prstGeom prst="arc">
            <a:avLst>
              <a:gd name="adj1" fmla="val 17251552"/>
              <a:gd name="adj2" fmla="val 0"/>
            </a:avLst>
          </a:prstGeom>
          <a:noFill/>
          <a:ln w="28575" cap="flat" cmpd="sng" algn="ctr">
            <a:solidFill>
              <a:schemeClr val="accent3">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47" name="Titre 46"/>
          <p:cNvSpPr>
            <a:spLocks noGrp="1"/>
          </p:cNvSpPr>
          <p:nvPr>
            <p:ph type="title"/>
          </p:nvPr>
        </p:nvSpPr>
        <p:spPr/>
        <p:txBody>
          <a:bodyPr/>
          <a:lstStyle/>
          <a:p>
            <a:r>
              <a:rPr lang="fr-FR" sz="2000" b="1" dirty="0">
                <a:latin typeface="+mn-lt"/>
              </a:rPr>
              <a:t>Ecran n°15</a:t>
            </a:r>
            <a:br>
              <a:rPr lang="fr-FR" sz="2000" dirty="0">
                <a:latin typeface="+mn-lt"/>
              </a:rPr>
            </a:br>
            <a:r>
              <a:rPr lang="fr-FR" sz="2000" dirty="0">
                <a:latin typeface="+mn-lt"/>
              </a:rPr>
              <a:t>Documentation de mon expérimentation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25" name="Imag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93047" y="1965768"/>
            <a:ext cx="1123960" cy="1123960"/>
          </a:xfrm>
          <a:prstGeom prst="rect">
            <a:avLst/>
          </a:prstGeom>
        </p:spPr>
      </p:pic>
      <p:sp>
        <p:nvSpPr>
          <p:cNvPr id="32" name="Rectangle à coins arrondis 31"/>
          <p:cNvSpPr/>
          <p:nvPr/>
        </p:nvSpPr>
        <p:spPr>
          <a:xfrm>
            <a:off x="2130078" y="3490752"/>
            <a:ext cx="6403053" cy="2062883"/>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2459662" y="4072405"/>
            <a:ext cx="792000" cy="792000"/>
          </a:xfrm>
          <a:prstGeom prst="rect">
            <a:avLst/>
          </a:prstGeom>
        </p:spPr>
      </p:pic>
      <p:sp>
        <p:nvSpPr>
          <p:cNvPr id="34" name="Rectangle 33"/>
          <p:cNvSpPr/>
          <p:nvPr/>
        </p:nvSpPr>
        <p:spPr>
          <a:xfrm>
            <a:off x="3455196" y="3749587"/>
            <a:ext cx="4766825" cy="1574149"/>
          </a:xfrm>
          <a:prstGeom prst="rect">
            <a:avLst/>
          </a:prstGeom>
        </p:spPr>
        <p:txBody>
          <a:bodyPr wrap="square">
            <a:spAutoFit/>
          </a:bodyPr>
          <a:lstStyle/>
          <a:p>
            <a:pPr lvl="0" algn="ctr">
              <a:lnSpc>
                <a:spcPct val="107000"/>
              </a:lnSpc>
              <a:spcAft>
                <a:spcPts val="800"/>
              </a:spcAft>
            </a:pPr>
            <a:r>
              <a:rPr lang="fr-FR" dirty="0">
                <a:solidFill>
                  <a:schemeClr val="bg1"/>
                </a:solidFill>
                <a:ea typeface="Yu Gothic Light" panose="020B0300000000000000" pitchFamily="34" charset="-128"/>
                <a:cs typeface="Times New Roman" panose="02020603050405020304" pitchFamily="18" charset="0"/>
              </a:rPr>
              <a:t>Pour faciliter et accélérer l’industrialisation de mes travaux DataLab, je fais attention à bien documenter ceux-ci : </a:t>
            </a:r>
            <a:r>
              <a:rPr lang="fr-FR" i="1" dirty="0">
                <a:solidFill>
                  <a:schemeClr val="bg1"/>
                </a:solidFill>
                <a:ea typeface="Yu Gothic Light" panose="020B0300000000000000" pitchFamily="34" charset="-128"/>
                <a:cs typeface="Times New Roman" panose="02020603050405020304" pitchFamily="18" charset="0"/>
              </a:rPr>
              <a:t>logique de traitements, nommage et description des données calculées, </a:t>
            </a:r>
            <a:br>
              <a:rPr lang="fr-FR" i="1" dirty="0">
                <a:solidFill>
                  <a:schemeClr val="bg1"/>
                </a:solidFill>
                <a:ea typeface="Yu Gothic Light" panose="020B0300000000000000" pitchFamily="34" charset="-128"/>
                <a:cs typeface="Times New Roman" panose="02020603050405020304" pitchFamily="18" charset="0"/>
              </a:rPr>
            </a:br>
            <a:r>
              <a:rPr lang="fr-FR" i="1" dirty="0">
                <a:solidFill>
                  <a:schemeClr val="bg1"/>
                </a:solidFill>
                <a:ea typeface="Yu Gothic Light" panose="020B0300000000000000" pitchFamily="34" charset="-128"/>
                <a:cs typeface="Times New Roman" panose="02020603050405020304" pitchFamily="18" charset="0"/>
              </a:rPr>
              <a:t>objets métiers…</a:t>
            </a:r>
          </a:p>
        </p:txBody>
      </p:sp>
      <p:pic>
        <p:nvPicPr>
          <p:cNvPr id="35" name="Image 34"/>
          <p:cNvPicPr>
            <a:picLocks noChangeAspect="1"/>
          </p:cNvPicPr>
          <p:nvPr/>
        </p:nvPicPr>
        <p:blipFill>
          <a:blip r:embed="rId12"/>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575312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n°15</a:t>
            </a:r>
            <a:br>
              <a:rPr lang="fr-FR" sz="2000" b="1" dirty="0">
                <a:latin typeface="+mn-lt"/>
              </a:rPr>
            </a:br>
            <a:r>
              <a:rPr lang="fr-FR" sz="2000" dirty="0">
                <a:latin typeface="+mn-lt"/>
              </a:rPr>
              <a:t>Si j’ai un doute </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169551"/>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Affichage de l’utilisateur et de son bureau puis de la bulle d’interrogation </a:t>
            </a: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9330932" y="5814954"/>
            <a:ext cx="2255981" cy="932705"/>
          </a:xfrm>
          <a:prstGeom prst="rect">
            <a:avLst/>
          </a:prstGeom>
        </p:spPr>
      </p:pic>
      <p:pic>
        <p:nvPicPr>
          <p:cNvPr id="56" name="Image 55"/>
          <p:cNvPicPr>
            <a:picLocks noChangeAspect="1"/>
          </p:cNvPicPr>
          <p:nvPr/>
        </p:nvPicPr>
        <p:blipFill>
          <a:blip r:embed="rId10"/>
          <a:stretch>
            <a:fillRect/>
          </a:stretch>
        </p:blipFill>
        <p:spPr>
          <a:xfrm>
            <a:off x="106467" y="2313973"/>
            <a:ext cx="4138107" cy="4433686"/>
          </a:xfrm>
          <a:prstGeom prst="rect">
            <a:avLst/>
          </a:prstGeom>
        </p:spPr>
      </p:pic>
      <p:sp>
        <p:nvSpPr>
          <p:cNvPr id="57" name="Arc 56"/>
          <p:cNvSpPr/>
          <p:nvPr/>
        </p:nvSpPr>
        <p:spPr bwMode="auto">
          <a:xfrm rot="5194579">
            <a:off x="1049267" y="1425434"/>
            <a:ext cx="1659769" cy="3247457"/>
          </a:xfrm>
          <a:prstGeom prst="arc">
            <a:avLst>
              <a:gd name="adj1" fmla="val 1631773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cxnSp>
        <p:nvCxnSpPr>
          <p:cNvPr id="58" name="Connecteur droit 57"/>
          <p:cNvCxnSpPr/>
          <p:nvPr/>
        </p:nvCxnSpPr>
        <p:spPr bwMode="auto">
          <a:xfrm>
            <a:off x="2027406" y="2918391"/>
            <a:ext cx="4688121" cy="0"/>
          </a:xfrm>
          <a:prstGeom prst="line">
            <a:avLst/>
          </a:prstGeom>
          <a:noFill/>
          <a:ln w="28575" cap="flat" cmpd="sng" algn="ctr">
            <a:solidFill>
              <a:schemeClr val="accent4">
                <a:lumMod val="50000"/>
                <a:lumOff val="50000"/>
              </a:schemeClr>
            </a:solidFill>
            <a:prstDash val="solid"/>
            <a:round/>
            <a:headEnd type="none" w="med" len="med"/>
            <a:tailEnd type="none" w="med" len="med"/>
          </a:ln>
          <a:effectLst/>
        </p:spPr>
      </p:cxnSp>
      <p:sp>
        <p:nvSpPr>
          <p:cNvPr id="59" name="ZoneTexte 58"/>
          <p:cNvSpPr txBox="1"/>
          <p:nvPr/>
        </p:nvSpPr>
        <p:spPr>
          <a:xfrm>
            <a:off x="2120812" y="1936260"/>
            <a:ext cx="4594715" cy="923330"/>
          </a:xfrm>
          <a:prstGeom prst="rect">
            <a:avLst/>
          </a:prstGeom>
          <a:noFill/>
        </p:spPr>
        <p:txBody>
          <a:bodyPr wrap="square" rtlCol="0">
            <a:spAutoFit/>
          </a:bodyPr>
          <a:lstStyle/>
          <a:p>
            <a:r>
              <a:rPr lang="fr-FR" dirty="0">
                <a:solidFill>
                  <a:schemeClr val="accent4">
                    <a:lumMod val="65000"/>
                    <a:lumOff val="35000"/>
                  </a:schemeClr>
                </a:solidFill>
                <a:latin typeface="Calibri" panose="020F0502020204030204" pitchFamily="34" charset="0"/>
              </a:rPr>
              <a:t>Certes, je me suis bien posé ces questions et j’ai malgré tout un doute… </a:t>
            </a:r>
          </a:p>
          <a:p>
            <a:r>
              <a:rPr lang="fr-FR" b="1" dirty="0">
                <a:solidFill>
                  <a:schemeClr val="accent4">
                    <a:lumMod val="65000"/>
                    <a:lumOff val="35000"/>
                  </a:schemeClr>
                </a:solidFill>
                <a:latin typeface="Calibri" panose="020F0502020204030204" pitchFamily="34" charset="0"/>
              </a:rPr>
              <a:t>Comment faire ? Qui peut m’aider ?</a:t>
            </a:r>
          </a:p>
        </p:txBody>
      </p:sp>
    </p:spTree>
    <p:extLst>
      <p:ext uri="{BB962C8B-B14F-4D97-AF65-F5344CB8AC3E}">
        <p14:creationId xmlns:p14="http://schemas.microsoft.com/office/powerpoint/2010/main" val="32099985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n°16</a:t>
            </a:r>
            <a:br>
              <a:rPr lang="fr-FR" sz="2000" dirty="0">
                <a:latin typeface="+mn-lt"/>
              </a:rPr>
            </a:br>
            <a:r>
              <a:rPr lang="fr-FR" sz="2000" dirty="0">
                <a:latin typeface="+mn-lt"/>
              </a:rPr>
              <a:t>Les règles d’usages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55" name="Image 5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75051" y="2095088"/>
            <a:ext cx="1697904" cy="2940771"/>
          </a:xfrm>
          <a:prstGeom prst="rect">
            <a:avLst/>
          </a:prstGeom>
        </p:spPr>
      </p:pic>
      <p:sp>
        <p:nvSpPr>
          <p:cNvPr id="57" name="Rectangle 56"/>
          <p:cNvSpPr/>
          <p:nvPr/>
        </p:nvSpPr>
        <p:spPr>
          <a:xfrm>
            <a:off x="83890" y="5330938"/>
            <a:ext cx="8379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espace DataLab m’ouvre l’accès à de nouveaux services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m’offre une autonomie forte pour mener mon expérimentation…</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mais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autonomie ne veut pas dire « absence de règles à respecter ».</a:t>
            </a: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23" name="Image 22"/>
          <p:cNvPicPr>
            <a:picLocks noChangeAspect="1"/>
          </p:cNvPicPr>
          <p:nvPr/>
        </p:nvPicPr>
        <p:blipFill>
          <a:blip r:embed="rId9"/>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2072284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à coins arrondis 34"/>
          <p:cNvSpPr/>
          <p:nvPr/>
        </p:nvSpPr>
        <p:spPr>
          <a:xfrm rot="662323">
            <a:off x="3697279" y="5042248"/>
            <a:ext cx="2479700" cy="387967"/>
          </a:xfrm>
          <a:prstGeom prst="roundRect">
            <a:avLst/>
          </a:prstGeom>
          <a:solidFill>
            <a:schemeClr val="bg2">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AnaCrédit</a:t>
            </a:r>
          </a:p>
        </p:txBody>
      </p:sp>
      <p:sp>
        <p:nvSpPr>
          <p:cNvPr id="36" name="Rectangle à coins arrondis 35"/>
          <p:cNvSpPr/>
          <p:nvPr/>
        </p:nvSpPr>
        <p:spPr>
          <a:xfrm rot="21216247">
            <a:off x="5523756" y="4795852"/>
            <a:ext cx="2479700" cy="387967"/>
          </a:xfrm>
          <a:prstGeom prst="roundRect">
            <a:avLst/>
          </a:prstGeom>
          <a:solidFill>
            <a:schemeClr val="accent5">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BCBS-239</a:t>
            </a:r>
          </a:p>
        </p:txBody>
      </p:sp>
      <p:sp>
        <p:nvSpPr>
          <p:cNvPr id="47" name="Titre 46"/>
          <p:cNvSpPr>
            <a:spLocks noGrp="1"/>
          </p:cNvSpPr>
          <p:nvPr>
            <p:ph type="title"/>
          </p:nvPr>
        </p:nvSpPr>
        <p:spPr>
          <a:xfrm>
            <a:off x="15735" y="29354"/>
            <a:ext cx="6171503" cy="723600"/>
          </a:xfrm>
        </p:spPr>
        <p:txBody>
          <a:bodyPr/>
          <a:lstStyle/>
          <a:p>
            <a:r>
              <a:rPr lang="fr-FR" sz="2000" b="1" dirty="0">
                <a:latin typeface="+mn-lt"/>
              </a:rPr>
              <a:t>Ecran n°17</a:t>
            </a:r>
            <a:br>
              <a:rPr lang="fr-FR" sz="2000" dirty="0">
                <a:latin typeface="+mn-lt"/>
              </a:rPr>
            </a:br>
            <a:r>
              <a:rPr lang="fr-FR" sz="2000" dirty="0">
                <a:latin typeface="+mn-lt"/>
              </a:rPr>
              <a:t>Règle 1 : Respect des contraintes qualité / réglementaires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39" name="Rectangle 38"/>
          <p:cNvSpPr/>
          <p:nvPr/>
        </p:nvSpPr>
        <p:spPr>
          <a:xfrm>
            <a:off x="1755913" y="2365806"/>
            <a:ext cx="6766767" cy="127778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L’ensemble des contraintes réglementaires et qualité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appliquées au sein de la banque sur l’ensemble des activités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s’appliquent aussi aux espaces DataLab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doivent être respectées lors des expérimentations.</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sp>
        <p:nvSpPr>
          <p:cNvPr id="24" name="Rectangle 23"/>
          <p:cNvSpPr/>
          <p:nvPr/>
        </p:nvSpPr>
        <p:spPr>
          <a:xfrm>
            <a:off x="393659" y="2080580"/>
            <a:ext cx="1370086" cy="375552"/>
          </a:xfrm>
          <a:prstGeom prst="rect">
            <a:avLst/>
          </a:prstGeom>
        </p:spPr>
        <p:txBody>
          <a:bodyPr wrap="square">
            <a:spAutoFit/>
          </a:bodyPr>
          <a:lstStyle/>
          <a:p>
            <a:pPr lvl="0" algn="ctr">
              <a:lnSpc>
                <a:spcPct val="107000"/>
              </a:lnSpc>
              <a:spcAft>
                <a:spcPts val="800"/>
              </a:spcAft>
            </a:pPr>
            <a:r>
              <a:rPr lang="fr-FR" b="1" dirty="0">
                <a:solidFill>
                  <a:schemeClr val="accent1"/>
                </a:solidFill>
                <a:ea typeface="Yu Gothic Light" panose="020B0300000000000000" pitchFamily="34" charset="-128"/>
                <a:cs typeface="Times New Roman" panose="02020603050405020304" pitchFamily="18" charset="0"/>
              </a:rPr>
              <a:t>Règle 1</a:t>
            </a:r>
          </a:p>
        </p:txBody>
      </p:sp>
      <p:pic>
        <p:nvPicPr>
          <p:cNvPr id="6" name="Image 5"/>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2785" y="1925558"/>
            <a:ext cx="580991" cy="580991"/>
          </a:xfrm>
          <a:prstGeom prst="rect">
            <a:avLst/>
          </a:prstGeom>
        </p:spPr>
      </p:pic>
      <p:cxnSp>
        <p:nvCxnSpPr>
          <p:cNvPr id="8" name="Connecteur droit 7"/>
          <p:cNvCxnSpPr/>
          <p:nvPr/>
        </p:nvCxnSpPr>
        <p:spPr>
          <a:xfrm>
            <a:off x="646043" y="2456132"/>
            <a:ext cx="874644" cy="0"/>
          </a:xfrm>
          <a:prstGeom prst="line">
            <a:avLst/>
          </a:prstGeom>
          <a:ln w="19050">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pic>
        <p:nvPicPr>
          <p:cNvPr id="32" name="Imag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2841" y="3157122"/>
            <a:ext cx="1697904" cy="2940771"/>
          </a:xfrm>
          <a:prstGeom prst="rect">
            <a:avLst/>
          </a:prstGeom>
        </p:spPr>
      </p:pic>
      <p:sp>
        <p:nvSpPr>
          <p:cNvPr id="34" name="Rectangle à coins arrondis 33"/>
          <p:cNvSpPr/>
          <p:nvPr/>
        </p:nvSpPr>
        <p:spPr>
          <a:xfrm>
            <a:off x="4283906" y="4166959"/>
            <a:ext cx="2479700" cy="387967"/>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GDPR</a:t>
            </a:r>
          </a:p>
        </p:txBody>
      </p:sp>
      <p:sp>
        <p:nvSpPr>
          <p:cNvPr id="11" name="Rectangle à coins arrondis 10"/>
          <p:cNvSpPr/>
          <p:nvPr/>
        </p:nvSpPr>
        <p:spPr>
          <a:xfrm rot="21000814">
            <a:off x="2238246" y="4546129"/>
            <a:ext cx="2479700" cy="387967"/>
          </a:xfrm>
          <a:prstGeom prst="round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Loi informatique et liberté</a:t>
            </a:r>
          </a:p>
        </p:txBody>
      </p:sp>
      <p:sp>
        <p:nvSpPr>
          <p:cNvPr id="12" name="ZoneTexte 11"/>
          <p:cNvSpPr txBox="1"/>
          <p:nvPr/>
        </p:nvSpPr>
        <p:spPr>
          <a:xfrm>
            <a:off x="4871814" y="4459782"/>
            <a:ext cx="736828" cy="584775"/>
          </a:xfrm>
          <a:prstGeom prst="rect">
            <a:avLst/>
          </a:prstGeom>
          <a:noFill/>
        </p:spPr>
        <p:txBody>
          <a:bodyPr wrap="square" rtlCol="0" anchor="ctr">
            <a:spAutoFit/>
          </a:bodyPr>
          <a:lstStyle/>
          <a:p>
            <a:pPr algn="ctr"/>
            <a:r>
              <a:rPr lang="fr-FR" sz="3200" dirty="0">
                <a:solidFill>
                  <a:schemeClr val="accent5"/>
                </a:solidFill>
              </a:rPr>
              <a:t>…</a:t>
            </a:r>
          </a:p>
        </p:txBody>
      </p:sp>
      <p:pic>
        <p:nvPicPr>
          <p:cNvPr id="38" name="Image 37"/>
          <p:cNvPicPr>
            <a:picLocks noChangeAspect="1"/>
          </p:cNvPicPr>
          <p:nvPr/>
        </p:nvPicPr>
        <p:blipFill>
          <a:blip r:embed="rId10"/>
          <a:stretch>
            <a:fillRect/>
          </a:stretch>
        </p:blipFill>
        <p:spPr>
          <a:xfrm>
            <a:off x="9330932" y="5814954"/>
            <a:ext cx="2255981" cy="931502"/>
          </a:xfrm>
          <a:prstGeom prst="rect">
            <a:avLst/>
          </a:prstGeom>
        </p:spPr>
      </p:pic>
      <p:sp>
        <p:nvSpPr>
          <p:cNvPr id="31" name="Rectangle à coins arrondis 30"/>
          <p:cNvSpPr/>
          <p:nvPr/>
        </p:nvSpPr>
        <p:spPr>
          <a:xfrm rot="522570">
            <a:off x="2866582" y="5331672"/>
            <a:ext cx="2479700" cy="387967"/>
          </a:xfrm>
          <a:prstGeom prst="roundRect">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Ethique</a:t>
            </a:r>
          </a:p>
        </p:txBody>
      </p:sp>
    </p:spTree>
    <p:extLst>
      <p:ext uri="{BB962C8B-B14F-4D97-AF65-F5344CB8AC3E}">
        <p14:creationId xmlns:p14="http://schemas.microsoft.com/office/powerpoint/2010/main" val="21981156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à coins arrondis 34"/>
          <p:cNvSpPr/>
          <p:nvPr/>
        </p:nvSpPr>
        <p:spPr>
          <a:xfrm rot="662323">
            <a:off x="3697279" y="5042248"/>
            <a:ext cx="2479700" cy="387967"/>
          </a:xfrm>
          <a:prstGeom prst="roundRect">
            <a:avLst/>
          </a:prstGeom>
          <a:solidFill>
            <a:schemeClr val="bg2">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AnaCrédit</a:t>
            </a:r>
          </a:p>
        </p:txBody>
      </p:sp>
      <p:sp>
        <p:nvSpPr>
          <p:cNvPr id="36" name="Rectangle à coins arrondis 35"/>
          <p:cNvSpPr/>
          <p:nvPr/>
        </p:nvSpPr>
        <p:spPr>
          <a:xfrm rot="21216247">
            <a:off x="5523756" y="4795852"/>
            <a:ext cx="2479700" cy="387967"/>
          </a:xfrm>
          <a:prstGeom prst="roundRect">
            <a:avLst/>
          </a:prstGeom>
          <a:solidFill>
            <a:schemeClr val="accent5">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BCBS-239</a:t>
            </a:r>
          </a:p>
        </p:txBody>
      </p:sp>
      <p:sp>
        <p:nvSpPr>
          <p:cNvPr id="47" name="Titre 46"/>
          <p:cNvSpPr>
            <a:spLocks noGrp="1"/>
          </p:cNvSpPr>
          <p:nvPr>
            <p:ph type="title"/>
          </p:nvPr>
        </p:nvSpPr>
        <p:spPr>
          <a:xfrm>
            <a:off x="15735" y="29354"/>
            <a:ext cx="6171503" cy="723600"/>
          </a:xfrm>
        </p:spPr>
        <p:txBody>
          <a:bodyPr/>
          <a:lstStyle/>
          <a:p>
            <a:r>
              <a:rPr lang="fr-FR" sz="2000" b="1" dirty="0">
                <a:latin typeface="+mn-lt"/>
              </a:rPr>
              <a:t>Ecran n°18</a:t>
            </a:r>
            <a:br>
              <a:rPr lang="fr-FR" sz="2000" dirty="0">
                <a:latin typeface="+mn-lt"/>
              </a:rPr>
            </a:br>
            <a:r>
              <a:rPr lang="fr-FR" sz="2000" dirty="0">
                <a:latin typeface="+mn-lt"/>
              </a:rPr>
              <a:t>Règle 1 : Respect des contraintes qualité / réglementaires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39" name="Rectangle 38"/>
          <p:cNvSpPr/>
          <p:nvPr/>
        </p:nvSpPr>
        <p:spPr>
          <a:xfrm>
            <a:off x="1755913" y="2365806"/>
            <a:ext cx="6766767" cy="127778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L’ensemble des contraintes réglementaires et qualité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appliquées au sein de la banque sur l’ensemble des activités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s’appliquent aussi aux espaces DataLab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doivent être respectées lors des expérimentations.</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sp>
        <p:nvSpPr>
          <p:cNvPr id="24" name="Rectangle 23"/>
          <p:cNvSpPr/>
          <p:nvPr/>
        </p:nvSpPr>
        <p:spPr>
          <a:xfrm>
            <a:off x="393659" y="2080580"/>
            <a:ext cx="1370086" cy="375552"/>
          </a:xfrm>
          <a:prstGeom prst="rect">
            <a:avLst/>
          </a:prstGeom>
        </p:spPr>
        <p:txBody>
          <a:bodyPr wrap="square">
            <a:spAutoFit/>
          </a:bodyPr>
          <a:lstStyle/>
          <a:p>
            <a:pPr lvl="0" algn="ctr">
              <a:lnSpc>
                <a:spcPct val="107000"/>
              </a:lnSpc>
              <a:spcAft>
                <a:spcPts val="800"/>
              </a:spcAft>
            </a:pPr>
            <a:r>
              <a:rPr lang="fr-FR" b="1" dirty="0">
                <a:solidFill>
                  <a:schemeClr val="accent1"/>
                </a:solidFill>
                <a:ea typeface="Yu Gothic Light" panose="020B0300000000000000" pitchFamily="34" charset="-128"/>
                <a:cs typeface="Times New Roman" panose="02020603050405020304" pitchFamily="18" charset="0"/>
              </a:rPr>
              <a:t>Règle 1</a:t>
            </a:r>
          </a:p>
        </p:txBody>
      </p:sp>
      <p:pic>
        <p:nvPicPr>
          <p:cNvPr id="6" name="Image 5"/>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2785" y="1925558"/>
            <a:ext cx="580991" cy="580991"/>
          </a:xfrm>
          <a:prstGeom prst="rect">
            <a:avLst/>
          </a:prstGeom>
        </p:spPr>
      </p:pic>
      <p:cxnSp>
        <p:nvCxnSpPr>
          <p:cNvPr id="8" name="Connecteur droit 7"/>
          <p:cNvCxnSpPr/>
          <p:nvPr/>
        </p:nvCxnSpPr>
        <p:spPr>
          <a:xfrm>
            <a:off x="646043" y="2456132"/>
            <a:ext cx="874644" cy="0"/>
          </a:xfrm>
          <a:prstGeom prst="line">
            <a:avLst/>
          </a:prstGeom>
          <a:ln w="19050">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pic>
        <p:nvPicPr>
          <p:cNvPr id="32" name="Imag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2841" y="3157122"/>
            <a:ext cx="1697904" cy="2940771"/>
          </a:xfrm>
          <a:prstGeom prst="rect">
            <a:avLst/>
          </a:prstGeom>
        </p:spPr>
      </p:pic>
      <p:sp>
        <p:nvSpPr>
          <p:cNvPr id="34" name="Rectangle à coins arrondis 33"/>
          <p:cNvSpPr/>
          <p:nvPr/>
        </p:nvSpPr>
        <p:spPr>
          <a:xfrm>
            <a:off x="4283906" y="4166959"/>
            <a:ext cx="2479700" cy="387967"/>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GDPR</a:t>
            </a:r>
          </a:p>
        </p:txBody>
      </p:sp>
      <p:sp>
        <p:nvSpPr>
          <p:cNvPr id="11" name="Rectangle à coins arrondis 10"/>
          <p:cNvSpPr/>
          <p:nvPr/>
        </p:nvSpPr>
        <p:spPr>
          <a:xfrm rot="21000814">
            <a:off x="2238246" y="4546129"/>
            <a:ext cx="2479700" cy="387967"/>
          </a:xfrm>
          <a:prstGeom prst="roundRect">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Loi informatique et liberté</a:t>
            </a:r>
          </a:p>
        </p:txBody>
      </p:sp>
      <p:sp>
        <p:nvSpPr>
          <p:cNvPr id="12" name="ZoneTexte 11"/>
          <p:cNvSpPr txBox="1"/>
          <p:nvPr/>
        </p:nvSpPr>
        <p:spPr>
          <a:xfrm>
            <a:off x="4871814" y="4459782"/>
            <a:ext cx="736828" cy="584775"/>
          </a:xfrm>
          <a:prstGeom prst="rect">
            <a:avLst/>
          </a:prstGeom>
          <a:noFill/>
        </p:spPr>
        <p:txBody>
          <a:bodyPr wrap="square" rtlCol="0" anchor="ctr">
            <a:spAutoFit/>
          </a:bodyPr>
          <a:lstStyle/>
          <a:p>
            <a:pPr algn="ctr"/>
            <a:r>
              <a:rPr lang="fr-FR" sz="3200" dirty="0">
                <a:solidFill>
                  <a:schemeClr val="accent5"/>
                </a:solidFill>
              </a:rPr>
              <a:t>…</a:t>
            </a:r>
          </a:p>
        </p:txBody>
      </p:sp>
      <p:pic>
        <p:nvPicPr>
          <p:cNvPr id="38" name="Image 37"/>
          <p:cNvPicPr>
            <a:picLocks noChangeAspect="1"/>
          </p:cNvPicPr>
          <p:nvPr/>
        </p:nvPicPr>
        <p:blipFill>
          <a:blip r:embed="rId10"/>
          <a:stretch>
            <a:fillRect/>
          </a:stretch>
        </p:blipFill>
        <p:spPr>
          <a:xfrm>
            <a:off x="9330932" y="5814954"/>
            <a:ext cx="2255981" cy="931502"/>
          </a:xfrm>
          <a:prstGeom prst="rect">
            <a:avLst/>
          </a:prstGeom>
        </p:spPr>
      </p:pic>
      <p:sp>
        <p:nvSpPr>
          <p:cNvPr id="31" name="Rectangle à coins arrondis 30"/>
          <p:cNvSpPr/>
          <p:nvPr/>
        </p:nvSpPr>
        <p:spPr>
          <a:xfrm>
            <a:off x="2130078" y="2203007"/>
            <a:ext cx="6104965" cy="1710438"/>
          </a:xfrm>
          <a:prstGeom prst="round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1601173" y="2444933"/>
            <a:ext cx="1012503" cy="1012503"/>
            <a:chOff x="2610637" y="1665146"/>
            <a:chExt cx="1012503" cy="1012503"/>
          </a:xfrm>
        </p:grpSpPr>
        <p:sp>
          <p:nvSpPr>
            <p:cNvPr id="37" name="Ellipse 36"/>
            <p:cNvSpPr/>
            <p:nvPr/>
          </p:nvSpPr>
          <p:spPr>
            <a:xfrm>
              <a:off x="2610637" y="1665146"/>
              <a:ext cx="1012503" cy="1012503"/>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2779866" y="1816046"/>
              <a:ext cx="654545" cy="654545"/>
            </a:xfrm>
            <a:prstGeom prst="rect">
              <a:avLst/>
            </a:prstGeom>
          </p:spPr>
        </p:pic>
      </p:grpSp>
      <p:sp>
        <p:nvSpPr>
          <p:cNvPr id="41" name="ZoneTexte 40"/>
          <p:cNvSpPr txBox="1"/>
          <p:nvPr/>
        </p:nvSpPr>
        <p:spPr>
          <a:xfrm>
            <a:off x="2745882" y="2288122"/>
            <a:ext cx="5489161" cy="1554272"/>
          </a:xfrm>
          <a:prstGeom prst="rect">
            <a:avLst/>
          </a:prstGeom>
          <a:noFill/>
        </p:spPr>
        <p:txBody>
          <a:bodyPr wrap="square" rtlCol="0">
            <a:spAutoFit/>
          </a:bodyPr>
          <a:lstStyle/>
          <a:p>
            <a:pPr>
              <a:spcAft>
                <a:spcPts val="600"/>
              </a:spcAft>
            </a:pPr>
            <a:r>
              <a:rPr lang="fr-FR" dirty="0"/>
              <a:t>Le champ d’utilisation des données </a:t>
            </a:r>
            <a:br>
              <a:rPr lang="fr-FR" dirty="0"/>
            </a:br>
            <a:r>
              <a:rPr lang="fr-FR" dirty="0"/>
              <a:t>du groupe BPCE est immense. </a:t>
            </a:r>
          </a:p>
          <a:p>
            <a:pPr>
              <a:spcAft>
                <a:spcPts val="600"/>
              </a:spcAft>
            </a:pPr>
            <a:r>
              <a:rPr lang="fr-FR" dirty="0"/>
              <a:t>Pour protéger nos clients et éviter les abus, </a:t>
            </a:r>
            <a:br>
              <a:rPr lang="fr-FR" dirty="0"/>
            </a:br>
            <a:r>
              <a:rPr lang="fr-FR" dirty="0"/>
              <a:t>le </a:t>
            </a:r>
            <a:r>
              <a:rPr lang="fr-FR" dirty="0" err="1"/>
              <a:t>DataLab</a:t>
            </a:r>
            <a:r>
              <a:rPr lang="fr-FR" dirty="0"/>
              <a:t> respecte scrupuleusement les réglementations nationales, européennes et éthiques.</a:t>
            </a:r>
          </a:p>
        </p:txBody>
      </p:sp>
      <p:sp>
        <p:nvSpPr>
          <p:cNvPr id="42" name="Rectangle à coins arrondis 41"/>
          <p:cNvSpPr/>
          <p:nvPr/>
        </p:nvSpPr>
        <p:spPr>
          <a:xfrm rot="522570">
            <a:off x="2866582" y="5331672"/>
            <a:ext cx="2479700" cy="387967"/>
          </a:xfrm>
          <a:prstGeom prst="roundRect">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t>Ethique</a:t>
            </a:r>
          </a:p>
        </p:txBody>
      </p:sp>
    </p:spTree>
    <p:extLst>
      <p:ext uri="{BB962C8B-B14F-4D97-AF65-F5344CB8AC3E}">
        <p14:creationId xmlns:p14="http://schemas.microsoft.com/office/powerpoint/2010/main" val="21200979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n°19</a:t>
            </a:r>
            <a:br>
              <a:rPr lang="fr-FR" sz="2000" dirty="0">
                <a:latin typeface="+mn-lt"/>
              </a:rPr>
            </a:br>
            <a:r>
              <a:rPr lang="fr-FR" sz="2000" dirty="0">
                <a:latin typeface="+mn-lt"/>
              </a:rPr>
              <a:t>Règle 2 - DataLab </a:t>
            </a:r>
            <a:r>
              <a:rPr lang="fr-FR" sz="2000" dirty="0">
                <a:latin typeface="+mn-lt"/>
                <a:sym typeface="Symbol" panose="05050102010706020507" pitchFamily="18" charset="2"/>
              </a:rPr>
              <a:t> entrepôt de données</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 name="Image 2"/>
          <p:cNvPicPr>
            <a:picLocks noChangeAspect="1"/>
          </p:cNvPicPr>
          <p:nvPr/>
        </p:nvPicPr>
        <p:blipFill>
          <a:blip r:embed="rId8"/>
          <a:stretch>
            <a:fillRect/>
          </a:stretch>
        </p:blipFill>
        <p:spPr>
          <a:xfrm>
            <a:off x="1904943" y="1749370"/>
            <a:ext cx="5663675" cy="3328704"/>
          </a:xfrm>
          <a:prstGeom prst="rect">
            <a:avLst/>
          </a:prstGeom>
        </p:spPr>
      </p:pic>
      <p:sp>
        <p:nvSpPr>
          <p:cNvPr id="39" name="Rectangle 38"/>
          <p:cNvSpPr/>
          <p:nvPr/>
        </p:nvSpPr>
        <p:spPr>
          <a:xfrm>
            <a:off x="179512" y="5233525"/>
            <a:ext cx="8379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espace DataLab est mis à disposition et provisionné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servir un besoin donné.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Il ne s’agît pas d’un entrepôt de données</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a:solidFill>
                  <a:schemeClr val="tx1">
                    <a:lumMod val="75000"/>
                    <a:lumOff val="25000"/>
                  </a:schemeClr>
                </a:solidFill>
                <a:ea typeface="Yu Gothic Light" panose="020B0300000000000000" pitchFamily="34" charset="-128"/>
                <a:cs typeface="Times New Roman" panose="02020603050405020304" pitchFamily="18" charset="0"/>
              </a:rPr>
              <a:t>que je peux utiliser pour alimenter d’autres systèmes. </a:t>
            </a:r>
          </a:p>
        </p:txBody>
      </p:sp>
      <p:sp>
        <p:nvSpPr>
          <p:cNvPr id="23" name="Rectangle 22"/>
          <p:cNvSpPr/>
          <p:nvPr/>
        </p:nvSpPr>
        <p:spPr>
          <a:xfrm>
            <a:off x="393659" y="2080580"/>
            <a:ext cx="1370086" cy="375552"/>
          </a:xfrm>
          <a:prstGeom prst="rect">
            <a:avLst/>
          </a:prstGeom>
        </p:spPr>
        <p:txBody>
          <a:bodyPr wrap="square">
            <a:spAutoFit/>
          </a:bodyPr>
          <a:lstStyle/>
          <a:p>
            <a:pPr lvl="0" algn="ctr">
              <a:lnSpc>
                <a:spcPct val="107000"/>
              </a:lnSpc>
              <a:spcAft>
                <a:spcPts val="800"/>
              </a:spcAft>
            </a:pPr>
            <a:r>
              <a:rPr lang="fr-FR" b="1" dirty="0">
                <a:solidFill>
                  <a:schemeClr val="accent1"/>
                </a:solidFill>
                <a:ea typeface="Yu Gothic Light" panose="020B0300000000000000" pitchFamily="34" charset="-128"/>
                <a:cs typeface="Times New Roman" panose="02020603050405020304" pitchFamily="18" charset="0"/>
              </a:rPr>
              <a:t>Règle 2</a:t>
            </a:r>
          </a:p>
        </p:txBody>
      </p:sp>
      <p:pic>
        <p:nvPicPr>
          <p:cNvPr id="24" name="Image 23"/>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2785" y="1925558"/>
            <a:ext cx="580991" cy="580991"/>
          </a:xfrm>
          <a:prstGeom prst="rect">
            <a:avLst/>
          </a:prstGeom>
        </p:spPr>
      </p:pic>
      <p:cxnSp>
        <p:nvCxnSpPr>
          <p:cNvPr id="25" name="Connecteur droit 24"/>
          <p:cNvCxnSpPr/>
          <p:nvPr/>
        </p:nvCxnSpPr>
        <p:spPr>
          <a:xfrm>
            <a:off x="646043" y="2456132"/>
            <a:ext cx="874644" cy="0"/>
          </a:xfrm>
          <a:prstGeom prst="line">
            <a:avLst/>
          </a:prstGeom>
          <a:ln w="19050">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pic>
        <p:nvPicPr>
          <p:cNvPr id="32" name="Image 31"/>
          <p:cNvPicPr>
            <a:picLocks noChangeAspect="1"/>
          </p:cNvPicPr>
          <p:nvPr/>
        </p:nvPicPr>
        <p:blipFill>
          <a:blip r:embed="rId10"/>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4052863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n°20</a:t>
            </a:r>
            <a:br>
              <a:rPr lang="fr-FR" sz="2000" dirty="0">
                <a:latin typeface="+mn-lt"/>
              </a:rPr>
            </a:br>
            <a:r>
              <a:rPr lang="fr-FR" sz="2000" dirty="0">
                <a:latin typeface="+mn-lt"/>
              </a:rPr>
              <a:t>Règle 3 -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39" name="Rectangle 38"/>
          <p:cNvSpPr/>
          <p:nvPr/>
        </p:nvSpPr>
        <p:spPr>
          <a:xfrm rot="20367614">
            <a:off x="185516" y="3726392"/>
            <a:ext cx="8379325" cy="375552"/>
          </a:xfrm>
          <a:prstGeom prst="rect">
            <a:avLst/>
          </a:prstGeom>
        </p:spPr>
        <p:txBody>
          <a:bodyPr wrap="square">
            <a:spAutoFit/>
          </a:bodyPr>
          <a:lstStyle/>
          <a:p>
            <a:pPr lvl="0" algn="ctr">
              <a:lnSpc>
                <a:spcPct val="107000"/>
              </a:lnSpc>
              <a:spcAft>
                <a:spcPts val="800"/>
              </a:spcAft>
              <a:tabLst>
                <a:tab pos="4937125" algn="l"/>
              </a:tabLst>
            </a:pPr>
            <a:r>
              <a:rPr lang="fr-FR" b="1" dirty="0">
                <a:solidFill>
                  <a:srgbClr val="C00000"/>
                </a:solidFill>
                <a:ea typeface="Yu Gothic Light" panose="020B0300000000000000" pitchFamily="34" charset="-128"/>
                <a:cs typeface="Times New Roman" panose="02020603050405020304" pitchFamily="18" charset="0"/>
              </a:rPr>
              <a:t>Voit-on d’autres règles importantes ?</a:t>
            </a:r>
          </a:p>
        </p:txBody>
      </p:sp>
      <p:sp>
        <p:nvSpPr>
          <p:cNvPr id="23" name="Rectangle 22"/>
          <p:cNvSpPr/>
          <p:nvPr/>
        </p:nvSpPr>
        <p:spPr>
          <a:xfrm>
            <a:off x="393659" y="2080580"/>
            <a:ext cx="1370086" cy="375552"/>
          </a:xfrm>
          <a:prstGeom prst="rect">
            <a:avLst/>
          </a:prstGeom>
        </p:spPr>
        <p:txBody>
          <a:bodyPr wrap="square">
            <a:spAutoFit/>
          </a:bodyPr>
          <a:lstStyle/>
          <a:p>
            <a:pPr lvl="0" algn="ctr">
              <a:lnSpc>
                <a:spcPct val="107000"/>
              </a:lnSpc>
              <a:spcAft>
                <a:spcPts val="800"/>
              </a:spcAft>
            </a:pPr>
            <a:r>
              <a:rPr lang="fr-FR" b="1" dirty="0">
                <a:solidFill>
                  <a:schemeClr val="accent1"/>
                </a:solidFill>
                <a:ea typeface="Yu Gothic Light" panose="020B0300000000000000" pitchFamily="34" charset="-128"/>
                <a:cs typeface="Times New Roman" panose="02020603050405020304" pitchFamily="18" charset="0"/>
              </a:rPr>
              <a:t>Règle 3</a:t>
            </a:r>
          </a:p>
        </p:txBody>
      </p:sp>
      <p:pic>
        <p:nvPicPr>
          <p:cNvPr id="24" name="Image 23"/>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2785" y="1925558"/>
            <a:ext cx="580991" cy="580991"/>
          </a:xfrm>
          <a:prstGeom prst="rect">
            <a:avLst/>
          </a:prstGeom>
        </p:spPr>
      </p:pic>
      <p:cxnSp>
        <p:nvCxnSpPr>
          <p:cNvPr id="25" name="Connecteur droit 24"/>
          <p:cNvCxnSpPr/>
          <p:nvPr/>
        </p:nvCxnSpPr>
        <p:spPr>
          <a:xfrm>
            <a:off x="646043" y="2456132"/>
            <a:ext cx="874644" cy="0"/>
          </a:xfrm>
          <a:prstGeom prst="line">
            <a:avLst/>
          </a:prstGeom>
          <a:ln w="19050">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pic>
        <p:nvPicPr>
          <p:cNvPr id="33" name="Image 32"/>
          <p:cNvPicPr>
            <a:picLocks noChangeAspect="1"/>
          </p:cNvPicPr>
          <p:nvPr/>
        </p:nvPicPr>
        <p:blipFill>
          <a:blip r:embed="rId9"/>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5727662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n°21</a:t>
            </a:r>
            <a:br>
              <a:rPr lang="fr-FR" sz="2000" dirty="0">
                <a:latin typeface="+mn-lt"/>
              </a:rPr>
            </a:br>
            <a:r>
              <a:rPr lang="fr-FR" sz="2000" dirty="0">
                <a:latin typeface="+mn-lt"/>
              </a:rPr>
              <a:t>La responsabilité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2" name="Image 31"/>
          <p:cNvPicPr>
            <a:picLocks noChangeAspect="1"/>
          </p:cNvPicPr>
          <p:nvPr/>
        </p:nvPicPr>
        <p:blipFill rotWithShape="1">
          <a:blip r:embed="rId8" cstate="email">
            <a:extLst>
              <a:ext uri="{28A0092B-C50C-407E-A947-70E740481C1C}">
                <a14:useLocalDpi xmlns:a14="http://schemas.microsoft.com/office/drawing/2010/main"/>
              </a:ext>
            </a:extLst>
          </a:blip>
          <a:srcRect l="57472"/>
          <a:stretch/>
        </p:blipFill>
        <p:spPr>
          <a:xfrm flipH="1">
            <a:off x="2312897" y="1998996"/>
            <a:ext cx="2554596" cy="3287151"/>
          </a:xfrm>
          <a:prstGeom prst="rect">
            <a:avLst/>
          </a:prstGeom>
        </p:spPr>
      </p:pic>
      <p:pic>
        <p:nvPicPr>
          <p:cNvPr id="33" name="Imag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flipH="1">
            <a:off x="5344178" y="2372725"/>
            <a:ext cx="1295021" cy="2766819"/>
          </a:xfrm>
          <a:prstGeom prst="rect">
            <a:avLst/>
          </a:prstGeom>
        </p:spPr>
      </p:pic>
      <p:sp>
        <p:nvSpPr>
          <p:cNvPr id="34" name="ZoneTexte 33"/>
          <p:cNvSpPr txBox="1"/>
          <p:nvPr/>
        </p:nvSpPr>
        <p:spPr>
          <a:xfrm>
            <a:off x="3121218" y="2003393"/>
            <a:ext cx="1258323"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Respect</a:t>
            </a:r>
          </a:p>
        </p:txBody>
      </p:sp>
      <p:sp>
        <p:nvSpPr>
          <p:cNvPr id="35" name="ZoneTexte 34"/>
          <p:cNvSpPr txBox="1"/>
          <p:nvPr/>
        </p:nvSpPr>
        <p:spPr>
          <a:xfrm rot="3174545">
            <a:off x="3970029" y="2807315"/>
            <a:ext cx="1994608"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Responsabilité</a:t>
            </a:r>
          </a:p>
        </p:txBody>
      </p:sp>
      <p:sp>
        <p:nvSpPr>
          <p:cNvPr id="36" name="ZoneTexte 35"/>
          <p:cNvSpPr txBox="1"/>
          <p:nvPr/>
        </p:nvSpPr>
        <p:spPr>
          <a:xfrm rot="19551778">
            <a:off x="2116427" y="2375419"/>
            <a:ext cx="1258323"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Ethique</a:t>
            </a:r>
          </a:p>
        </p:txBody>
      </p:sp>
      <p:cxnSp>
        <p:nvCxnSpPr>
          <p:cNvPr id="37" name="Connecteur droit 36"/>
          <p:cNvCxnSpPr/>
          <p:nvPr/>
        </p:nvCxnSpPr>
        <p:spPr>
          <a:xfrm flipV="1">
            <a:off x="4867493" y="4528064"/>
            <a:ext cx="662776" cy="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79512" y="5427186"/>
            <a:ext cx="8379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Lorsque mon espace DataLab m’est mis à disposition, un travail préparatoire a été réalisé pour mettre en conformité celui-ci avec l’ensemble des contraintes à respecter.</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40" name="Image 39"/>
          <p:cNvPicPr>
            <a:picLocks noChangeAspect="1"/>
          </p:cNvPicPr>
          <p:nvPr/>
        </p:nvPicPr>
        <p:blipFill>
          <a:blip r:embed="rId10"/>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814743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n°22</a:t>
            </a:r>
            <a:br>
              <a:rPr lang="fr-FR" sz="2000" dirty="0">
                <a:latin typeface="+mn-lt"/>
              </a:rPr>
            </a:br>
            <a:r>
              <a:rPr lang="fr-FR" sz="2000" dirty="0">
                <a:latin typeface="+mn-lt"/>
              </a:rPr>
              <a:t>La responsabilité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2" name="Image 31"/>
          <p:cNvPicPr>
            <a:picLocks noChangeAspect="1"/>
          </p:cNvPicPr>
          <p:nvPr/>
        </p:nvPicPr>
        <p:blipFill rotWithShape="1">
          <a:blip r:embed="rId8" cstate="email">
            <a:extLst>
              <a:ext uri="{28A0092B-C50C-407E-A947-70E740481C1C}">
                <a14:useLocalDpi xmlns:a14="http://schemas.microsoft.com/office/drawing/2010/main"/>
              </a:ext>
            </a:extLst>
          </a:blip>
          <a:srcRect l="57472"/>
          <a:stretch/>
        </p:blipFill>
        <p:spPr>
          <a:xfrm flipH="1">
            <a:off x="2312897" y="1998996"/>
            <a:ext cx="2554596" cy="3287151"/>
          </a:xfrm>
          <a:prstGeom prst="rect">
            <a:avLst/>
          </a:prstGeom>
        </p:spPr>
      </p:pic>
      <p:pic>
        <p:nvPicPr>
          <p:cNvPr id="33" name="Imag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flipH="1">
            <a:off x="5344178" y="2372725"/>
            <a:ext cx="1295021" cy="2766819"/>
          </a:xfrm>
          <a:prstGeom prst="rect">
            <a:avLst/>
          </a:prstGeom>
        </p:spPr>
      </p:pic>
      <p:sp>
        <p:nvSpPr>
          <p:cNvPr id="34" name="ZoneTexte 33"/>
          <p:cNvSpPr txBox="1"/>
          <p:nvPr/>
        </p:nvSpPr>
        <p:spPr>
          <a:xfrm>
            <a:off x="3121218" y="2003393"/>
            <a:ext cx="1258323"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Respect</a:t>
            </a:r>
          </a:p>
        </p:txBody>
      </p:sp>
      <p:sp>
        <p:nvSpPr>
          <p:cNvPr id="35" name="ZoneTexte 34"/>
          <p:cNvSpPr txBox="1"/>
          <p:nvPr/>
        </p:nvSpPr>
        <p:spPr>
          <a:xfrm rot="3174545">
            <a:off x="3970029" y="2807315"/>
            <a:ext cx="1994608"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Responsabilité</a:t>
            </a:r>
          </a:p>
        </p:txBody>
      </p:sp>
      <p:sp>
        <p:nvSpPr>
          <p:cNvPr id="36" name="ZoneTexte 35"/>
          <p:cNvSpPr txBox="1"/>
          <p:nvPr/>
        </p:nvSpPr>
        <p:spPr>
          <a:xfrm rot="19551778">
            <a:off x="2116427" y="2375419"/>
            <a:ext cx="1258323"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Ethique</a:t>
            </a:r>
          </a:p>
        </p:txBody>
      </p:sp>
      <p:cxnSp>
        <p:nvCxnSpPr>
          <p:cNvPr id="37" name="Connecteur droit 36"/>
          <p:cNvCxnSpPr/>
          <p:nvPr/>
        </p:nvCxnSpPr>
        <p:spPr>
          <a:xfrm flipV="1">
            <a:off x="4867493" y="4528064"/>
            <a:ext cx="662776" cy="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79512" y="5427186"/>
            <a:ext cx="8379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espace DataLab m’offre cependant une autonomie importante.</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peux y intégrer des données complémentaires.</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Je peux y développer de nouveaux traitements et croiser des données.</a:t>
            </a:r>
          </a:p>
        </p:txBody>
      </p:sp>
      <p:pic>
        <p:nvPicPr>
          <p:cNvPr id="40" name="Image 39"/>
          <p:cNvPicPr>
            <a:picLocks noChangeAspect="1"/>
          </p:cNvPicPr>
          <p:nvPr/>
        </p:nvPicPr>
        <p:blipFill>
          <a:blip r:embed="rId10"/>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38531062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n°23</a:t>
            </a:r>
            <a:br>
              <a:rPr lang="fr-FR" sz="2000" dirty="0">
                <a:latin typeface="+mn-lt"/>
              </a:rPr>
            </a:br>
            <a:r>
              <a:rPr lang="fr-FR" sz="2000" dirty="0">
                <a:latin typeface="+mn-lt"/>
              </a:rPr>
              <a:t>La responsabilité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2" name="Image 31"/>
          <p:cNvPicPr>
            <a:picLocks noChangeAspect="1"/>
          </p:cNvPicPr>
          <p:nvPr/>
        </p:nvPicPr>
        <p:blipFill rotWithShape="1">
          <a:blip r:embed="rId8" cstate="email">
            <a:extLst>
              <a:ext uri="{28A0092B-C50C-407E-A947-70E740481C1C}">
                <a14:useLocalDpi xmlns:a14="http://schemas.microsoft.com/office/drawing/2010/main"/>
              </a:ext>
            </a:extLst>
          </a:blip>
          <a:srcRect l="57472"/>
          <a:stretch/>
        </p:blipFill>
        <p:spPr>
          <a:xfrm flipH="1">
            <a:off x="2312897" y="1998996"/>
            <a:ext cx="2554596" cy="3287151"/>
          </a:xfrm>
          <a:prstGeom prst="rect">
            <a:avLst/>
          </a:prstGeom>
        </p:spPr>
      </p:pic>
      <p:pic>
        <p:nvPicPr>
          <p:cNvPr id="33" name="Imag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flipH="1">
            <a:off x="5344178" y="2372725"/>
            <a:ext cx="1295021" cy="2766819"/>
          </a:xfrm>
          <a:prstGeom prst="rect">
            <a:avLst/>
          </a:prstGeom>
        </p:spPr>
      </p:pic>
      <p:sp>
        <p:nvSpPr>
          <p:cNvPr id="34" name="ZoneTexte 33"/>
          <p:cNvSpPr txBox="1"/>
          <p:nvPr/>
        </p:nvSpPr>
        <p:spPr>
          <a:xfrm>
            <a:off x="3121218" y="2003393"/>
            <a:ext cx="1258323"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Respect</a:t>
            </a:r>
          </a:p>
        </p:txBody>
      </p:sp>
      <p:sp>
        <p:nvSpPr>
          <p:cNvPr id="35" name="ZoneTexte 34"/>
          <p:cNvSpPr txBox="1"/>
          <p:nvPr/>
        </p:nvSpPr>
        <p:spPr>
          <a:xfrm rot="3174545">
            <a:off x="3970029" y="2807315"/>
            <a:ext cx="1994608"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Responsabilité</a:t>
            </a:r>
          </a:p>
        </p:txBody>
      </p:sp>
      <p:sp>
        <p:nvSpPr>
          <p:cNvPr id="36" name="ZoneTexte 35"/>
          <p:cNvSpPr txBox="1"/>
          <p:nvPr/>
        </p:nvSpPr>
        <p:spPr>
          <a:xfrm rot="19551778">
            <a:off x="2116427" y="2375419"/>
            <a:ext cx="1258323"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Ethique</a:t>
            </a:r>
          </a:p>
        </p:txBody>
      </p:sp>
      <p:cxnSp>
        <p:nvCxnSpPr>
          <p:cNvPr id="37" name="Connecteur droit 36"/>
          <p:cNvCxnSpPr/>
          <p:nvPr/>
        </p:nvCxnSpPr>
        <p:spPr>
          <a:xfrm flipV="1">
            <a:off x="4867493" y="4528064"/>
            <a:ext cx="662776" cy="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86513" y="5379896"/>
            <a:ext cx="8379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suis conscient que mes activités génèrent des traces « auditables ».</a:t>
            </a:r>
          </a:p>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suis responsable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de mon activité sur cet espace DataLab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dois respecter l’ensemble des règles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à suivre.</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a:t>
            </a:r>
          </a:p>
        </p:txBody>
      </p:sp>
      <p:pic>
        <p:nvPicPr>
          <p:cNvPr id="40" name="Image 39"/>
          <p:cNvPicPr>
            <a:picLocks noChangeAspect="1"/>
          </p:cNvPicPr>
          <p:nvPr/>
        </p:nvPicPr>
        <p:blipFill>
          <a:blip r:embed="rId10"/>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20945454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n°23</a:t>
            </a:r>
            <a:br>
              <a:rPr lang="fr-FR" sz="2000" dirty="0">
                <a:latin typeface="+mn-lt"/>
              </a:rPr>
            </a:br>
            <a:r>
              <a:rPr lang="fr-FR" sz="2000" dirty="0">
                <a:latin typeface="+mn-lt"/>
              </a:rPr>
              <a:t>Si j’ai un doute</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804640"/>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1374319" y="1015713"/>
            <a:ext cx="6001718" cy="552080"/>
            <a:chOff x="1374319" y="1015713"/>
            <a:chExt cx="6001718" cy="552080"/>
          </a:xfrm>
        </p:grpSpPr>
        <p:grpSp>
          <p:nvGrpSpPr>
            <p:cNvPr id="105" name="Groupe 104"/>
            <p:cNvGrpSpPr/>
            <p:nvPr/>
          </p:nvGrpSpPr>
          <p:grpSpPr>
            <a:xfrm>
              <a:off x="1374319" y="1015713"/>
              <a:ext cx="6001718" cy="552080"/>
              <a:chOff x="3755565" y="529120"/>
              <a:chExt cx="6001718" cy="552080"/>
            </a:xfrm>
          </p:grpSpPr>
          <p:sp>
            <p:nvSpPr>
              <p:cNvPr id="106" name="Pentagone 10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8732261"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6" name="Image 2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pic>
        <p:nvPicPr>
          <p:cNvPr id="32" name="Image 31"/>
          <p:cNvPicPr>
            <a:picLocks noChangeAspect="1"/>
          </p:cNvPicPr>
          <p:nvPr/>
        </p:nvPicPr>
        <p:blipFill rotWithShape="1">
          <a:blip r:embed="rId8" cstate="email">
            <a:extLst>
              <a:ext uri="{28A0092B-C50C-407E-A947-70E740481C1C}">
                <a14:useLocalDpi xmlns:a14="http://schemas.microsoft.com/office/drawing/2010/main"/>
              </a:ext>
            </a:extLst>
          </a:blip>
          <a:srcRect l="57472"/>
          <a:stretch/>
        </p:blipFill>
        <p:spPr>
          <a:xfrm flipH="1">
            <a:off x="2312897" y="1998996"/>
            <a:ext cx="2554596" cy="3287151"/>
          </a:xfrm>
          <a:prstGeom prst="rect">
            <a:avLst/>
          </a:prstGeom>
        </p:spPr>
      </p:pic>
      <p:sp>
        <p:nvSpPr>
          <p:cNvPr id="34" name="ZoneTexte 33"/>
          <p:cNvSpPr txBox="1"/>
          <p:nvPr/>
        </p:nvSpPr>
        <p:spPr>
          <a:xfrm>
            <a:off x="3121218" y="2003393"/>
            <a:ext cx="1258323"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Respect</a:t>
            </a:r>
          </a:p>
        </p:txBody>
      </p:sp>
      <p:sp>
        <p:nvSpPr>
          <p:cNvPr id="35" name="ZoneTexte 34"/>
          <p:cNvSpPr txBox="1"/>
          <p:nvPr/>
        </p:nvSpPr>
        <p:spPr>
          <a:xfrm rot="3174545">
            <a:off x="3970029" y="2807315"/>
            <a:ext cx="1994608"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Responsabilité</a:t>
            </a:r>
          </a:p>
        </p:txBody>
      </p:sp>
      <p:sp>
        <p:nvSpPr>
          <p:cNvPr id="36" name="ZoneTexte 35"/>
          <p:cNvSpPr txBox="1"/>
          <p:nvPr/>
        </p:nvSpPr>
        <p:spPr>
          <a:xfrm rot="19551778">
            <a:off x="2116427" y="2375419"/>
            <a:ext cx="1258323" cy="369332"/>
          </a:xfrm>
          <a:prstGeom prst="rect">
            <a:avLst/>
          </a:prstGeom>
          <a:noFill/>
        </p:spPr>
        <p:txBody>
          <a:bodyPr wrap="square" rtlCol="0">
            <a:spAutoFit/>
          </a:bodyPr>
          <a:lstStyle/>
          <a:p>
            <a:r>
              <a:rPr lang="fr-FR" dirty="0">
                <a:solidFill>
                  <a:srgbClr val="714A80"/>
                </a:solidFill>
                <a:latin typeface="Kristen ITC" panose="03050502040202030202" pitchFamily="66" charset="0"/>
              </a:rPr>
              <a:t>Ethique</a:t>
            </a:r>
          </a:p>
        </p:txBody>
      </p:sp>
      <p:cxnSp>
        <p:nvCxnSpPr>
          <p:cNvPr id="37" name="Connecteur droit 36"/>
          <p:cNvCxnSpPr/>
          <p:nvPr/>
        </p:nvCxnSpPr>
        <p:spPr>
          <a:xfrm flipV="1">
            <a:off x="4867493" y="4528064"/>
            <a:ext cx="662776" cy="6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86513" y="5379896"/>
            <a:ext cx="8379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Et si j’ai un doute sur le respect d’une règle,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je peux me rapprocher de mon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responsable DataLab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ou du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CDMO</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prendre conseil auprès d’eux. </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40" name="Image 39"/>
          <p:cNvPicPr>
            <a:picLocks noChangeAspect="1"/>
          </p:cNvPicPr>
          <p:nvPr/>
        </p:nvPicPr>
        <p:blipFill>
          <a:blip r:embed="rId9"/>
          <a:stretch>
            <a:fillRect/>
          </a:stretch>
        </p:blipFill>
        <p:spPr>
          <a:xfrm>
            <a:off x="9330932" y="5814954"/>
            <a:ext cx="2255981" cy="931502"/>
          </a:xfrm>
          <a:prstGeom prst="rect">
            <a:avLst/>
          </a:prstGeom>
        </p:spPr>
      </p:pic>
      <p:pic>
        <p:nvPicPr>
          <p:cNvPr id="31" name="Image 30"/>
          <p:cNvPicPr>
            <a:picLocks noChangeAspect="1"/>
          </p:cNvPicPr>
          <p:nvPr/>
        </p:nvPicPr>
        <p:blipFill>
          <a:blip r:embed="rId10"/>
          <a:stretch>
            <a:fillRect/>
          </a:stretch>
        </p:blipFill>
        <p:spPr>
          <a:xfrm>
            <a:off x="5419619" y="1753346"/>
            <a:ext cx="2853175" cy="3560373"/>
          </a:xfrm>
          <a:prstGeom prst="rect">
            <a:avLst/>
          </a:prstGeom>
        </p:spPr>
      </p:pic>
    </p:spTree>
    <p:extLst>
      <p:ext uri="{BB962C8B-B14F-4D97-AF65-F5344CB8AC3E}">
        <p14:creationId xmlns:p14="http://schemas.microsoft.com/office/powerpoint/2010/main" val="5719561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n°24</a:t>
            </a:r>
            <a:br>
              <a:rPr lang="fr-FR" sz="2000" b="1" dirty="0">
                <a:latin typeface="+mn-lt"/>
              </a:rPr>
            </a:br>
            <a:r>
              <a:rPr lang="fr-FR" sz="2000" dirty="0">
                <a:latin typeface="+mn-lt"/>
              </a:rPr>
              <a:t>Quizz – Intro</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5817" y="2629304"/>
            <a:ext cx="1904633" cy="3298825"/>
          </a:xfrm>
          <a:prstGeom prst="rect">
            <a:avLst/>
          </a:prstGeom>
        </p:spPr>
      </p:pic>
      <p:sp>
        <p:nvSpPr>
          <p:cNvPr id="54" name="Sous-titre 2"/>
          <p:cNvSpPr txBox="1">
            <a:spLocks/>
          </p:cNvSpPr>
          <p:nvPr/>
        </p:nvSpPr>
        <p:spPr>
          <a:xfrm>
            <a:off x="43840" y="1923895"/>
            <a:ext cx="5848960"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dirty="0">
                <a:solidFill>
                  <a:schemeClr val="bg2">
                    <a:lumMod val="25000"/>
                  </a:schemeClr>
                </a:solidFill>
              </a:rPr>
              <a:t>Tout est clair ? Alors permettez-moi </a:t>
            </a:r>
            <a:br>
              <a:rPr lang="fr-FR" sz="2000" dirty="0">
                <a:solidFill>
                  <a:schemeClr val="bg2">
                    <a:lumMod val="25000"/>
                  </a:schemeClr>
                </a:solidFill>
              </a:rPr>
            </a:br>
            <a:r>
              <a:rPr lang="fr-FR" sz="2000" dirty="0">
                <a:solidFill>
                  <a:schemeClr val="bg2">
                    <a:lumMod val="25000"/>
                  </a:schemeClr>
                </a:solidFill>
              </a:rPr>
              <a:t>de vous challenger avec un petit quizz</a:t>
            </a:r>
          </a:p>
        </p:txBody>
      </p:sp>
      <p:sp>
        <p:nvSpPr>
          <p:cNvPr id="55" name="ZoneTexte 54"/>
          <p:cNvSpPr txBox="1"/>
          <p:nvPr/>
        </p:nvSpPr>
        <p:spPr>
          <a:xfrm>
            <a:off x="4196033" y="5934670"/>
            <a:ext cx="4176464" cy="923330"/>
          </a:xfrm>
          <a:prstGeom prst="rect">
            <a:avLst/>
          </a:prstGeom>
          <a:noFill/>
        </p:spPr>
        <p:txBody>
          <a:bodyPr wrap="square" rtlCol="0">
            <a:spAutoFit/>
          </a:bodyPr>
          <a:lstStyle/>
          <a:p>
            <a:pPr algn="r"/>
            <a:r>
              <a:rPr lang="fr-FR" sz="1800" dirty="0">
                <a:solidFill>
                  <a:schemeClr val="accent4">
                    <a:lumMod val="75000"/>
                    <a:lumOff val="25000"/>
                  </a:schemeClr>
                </a:solidFill>
                <a:latin typeface="Calibri" panose="020F0502020204030204" pitchFamily="34" charset="0"/>
              </a:rPr>
              <a:t>Questionnaire de 5 questions</a:t>
            </a:r>
          </a:p>
          <a:p>
            <a:pPr algn="r"/>
            <a:r>
              <a:rPr lang="fr-FR" sz="1800" dirty="0">
                <a:solidFill>
                  <a:schemeClr val="accent4">
                    <a:lumMod val="75000"/>
                    <a:lumOff val="25000"/>
                  </a:schemeClr>
                </a:solidFill>
                <a:latin typeface="Calibri" panose="020F0502020204030204" pitchFamily="34" charset="0"/>
              </a:rPr>
              <a:t>Score cible : 80% de réussite</a:t>
            </a:r>
          </a:p>
          <a:p>
            <a:pPr algn="r"/>
            <a:endParaRPr lang="fr-FR" sz="1800" dirty="0">
              <a:solidFill>
                <a:schemeClr val="accent4">
                  <a:lumMod val="75000"/>
                  <a:lumOff val="25000"/>
                </a:schemeClr>
              </a:solidFill>
              <a:latin typeface="Calibri" panose="020F0502020204030204" pitchFamily="34" charset="0"/>
            </a:endParaRPr>
          </a:p>
        </p:txBody>
      </p:sp>
      <p:sp>
        <p:nvSpPr>
          <p:cNvPr id="56" name="Arc 55"/>
          <p:cNvSpPr/>
          <p:nvPr/>
        </p:nvSpPr>
        <p:spPr bwMode="auto">
          <a:xfrm rot="16405421" flipH="1">
            <a:off x="2925410" y="1118225"/>
            <a:ext cx="1659769" cy="3247457"/>
          </a:xfrm>
          <a:prstGeom prst="arc">
            <a:avLst>
              <a:gd name="adj1" fmla="val 1631773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28" name="Groupe 27"/>
          <p:cNvGrpSpPr/>
          <p:nvPr/>
        </p:nvGrpSpPr>
        <p:grpSpPr>
          <a:xfrm>
            <a:off x="1374319" y="1015713"/>
            <a:ext cx="6001718" cy="552080"/>
            <a:chOff x="1374319" y="1015713"/>
            <a:chExt cx="6001718" cy="552080"/>
          </a:xfrm>
        </p:grpSpPr>
        <p:grpSp>
          <p:nvGrpSpPr>
            <p:cNvPr id="29" name="Groupe 28"/>
            <p:cNvGrpSpPr/>
            <p:nvPr/>
          </p:nvGrpSpPr>
          <p:grpSpPr>
            <a:xfrm>
              <a:off x="1374319" y="1015713"/>
              <a:ext cx="6001718" cy="552080"/>
              <a:chOff x="3755565" y="529120"/>
              <a:chExt cx="6001718" cy="552080"/>
            </a:xfrm>
          </p:grpSpPr>
          <p:sp>
            <p:nvSpPr>
              <p:cNvPr id="36" name="Pentagone 3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8732261"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0" name="Image 2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31" name="Image 30"/>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32" name="Image 3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33" name="Image 32"/>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35" name="Image 34"/>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Tree>
    <p:extLst>
      <p:ext uri="{BB962C8B-B14F-4D97-AF65-F5344CB8AC3E}">
        <p14:creationId xmlns:p14="http://schemas.microsoft.com/office/powerpoint/2010/main" val="1258464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n°16</a:t>
            </a:r>
            <a:br>
              <a:rPr lang="fr-FR" sz="2000" b="1" dirty="0">
                <a:latin typeface="+mn-lt"/>
              </a:rPr>
            </a:br>
            <a:r>
              <a:rPr lang="fr-FR" sz="2000" dirty="0">
                <a:latin typeface="+mn-lt"/>
              </a:rPr>
              <a:t>Je contacte mon responsable DataLab</a:t>
            </a:r>
          </a:p>
        </p:txBody>
      </p:sp>
      <p:sp>
        <p:nvSpPr>
          <p:cNvPr id="48" name="Espace réservé du texte 47"/>
          <p:cNvSpPr>
            <a:spLocks noGrp="1"/>
          </p:cNvSpPr>
          <p:nvPr>
            <p:ph type="body" sz="quarter" idx="13"/>
          </p:nvPr>
        </p:nvSpPr>
        <p:spPr/>
        <p:txBody>
          <a:bodyPr/>
          <a:lstStyle/>
          <a:p>
            <a:r>
              <a:rPr lang="fr-FR" b="1" dirty="0"/>
              <a:t>Message clé : </a:t>
            </a:r>
            <a:r>
              <a:rPr lang="fr-FR" dirty="0"/>
              <a:t>1 contact privilégié = Responsable DataLab</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L’utilisateur reste affiché des écrans précédents</a:t>
            </a:r>
          </a:p>
          <a:p>
            <a:pPr marL="285750" indent="-285750">
              <a:buFontTx/>
              <a:buChar char="-"/>
            </a:pPr>
            <a:r>
              <a:rPr lang="fr-FR" sz="1400" dirty="0">
                <a:solidFill>
                  <a:schemeClr val="bg1"/>
                </a:solidFill>
                <a:latin typeface="Calibri" panose="020F0502020204030204" pitchFamily="34" charset="0"/>
              </a:rPr>
              <a:t>On affiche le texte en haut </a:t>
            </a:r>
          </a:p>
          <a:p>
            <a:pPr marL="285750" indent="-285750">
              <a:buFontTx/>
              <a:buChar char="-"/>
            </a:pPr>
            <a:r>
              <a:rPr lang="fr-FR" sz="1400" dirty="0">
                <a:solidFill>
                  <a:schemeClr val="bg1"/>
                </a:solidFill>
                <a:latin typeface="Calibri" panose="020F0502020204030204" pitchFamily="34" charset="0"/>
              </a:rPr>
              <a:t>Puis le trait en dessous </a:t>
            </a:r>
          </a:p>
          <a:p>
            <a:pPr marL="285750" indent="-285750">
              <a:buFontTx/>
              <a:buChar char="-"/>
            </a:pPr>
            <a:r>
              <a:rPr lang="fr-FR" sz="1400" dirty="0">
                <a:solidFill>
                  <a:schemeClr val="bg1"/>
                </a:solidFill>
                <a:latin typeface="Calibri" panose="020F0502020204030204" pitchFamily="34" charset="0"/>
              </a:rPr>
              <a:t>Puis la bulle avec le responsable DataLab</a:t>
            </a: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9330932" y="5814954"/>
            <a:ext cx="2255981" cy="932705"/>
          </a:xfrm>
          <a:prstGeom prst="rect">
            <a:avLst/>
          </a:prstGeom>
        </p:spPr>
      </p:pic>
      <p:pic>
        <p:nvPicPr>
          <p:cNvPr id="56" name="Image 55"/>
          <p:cNvPicPr>
            <a:picLocks noChangeAspect="1"/>
          </p:cNvPicPr>
          <p:nvPr/>
        </p:nvPicPr>
        <p:blipFill>
          <a:blip r:embed="rId10"/>
          <a:stretch>
            <a:fillRect/>
          </a:stretch>
        </p:blipFill>
        <p:spPr>
          <a:xfrm>
            <a:off x="106467" y="2313973"/>
            <a:ext cx="4138107" cy="4433686"/>
          </a:xfrm>
          <a:prstGeom prst="rect">
            <a:avLst/>
          </a:prstGeom>
        </p:spPr>
      </p:pic>
      <p:cxnSp>
        <p:nvCxnSpPr>
          <p:cNvPr id="58" name="Connecteur droit 57"/>
          <p:cNvCxnSpPr/>
          <p:nvPr/>
        </p:nvCxnSpPr>
        <p:spPr bwMode="auto">
          <a:xfrm>
            <a:off x="1515047" y="2742973"/>
            <a:ext cx="4688121" cy="0"/>
          </a:xfrm>
          <a:prstGeom prst="line">
            <a:avLst/>
          </a:prstGeom>
          <a:ln>
            <a:solidFill>
              <a:schemeClr val="bg2">
                <a:lumMod val="75000"/>
              </a:schemeClr>
            </a:solidFill>
          </a:ln>
        </p:spPr>
      </p:cxnSp>
      <p:sp>
        <p:nvSpPr>
          <p:cNvPr id="59" name="ZoneTexte 58"/>
          <p:cNvSpPr txBox="1"/>
          <p:nvPr/>
        </p:nvSpPr>
        <p:spPr>
          <a:xfrm>
            <a:off x="1608453" y="1760842"/>
            <a:ext cx="4594715" cy="923330"/>
          </a:xfrm>
          <a:prstGeom prst="rect">
            <a:avLst/>
          </a:prstGeom>
          <a:noFill/>
        </p:spPr>
        <p:txBody>
          <a:bodyPr wrap="square" rtlCol="0">
            <a:spAutoFit/>
          </a:bodyPr>
          <a:lstStyle/>
          <a:p>
            <a:r>
              <a:rPr lang="fr-FR" dirty="0">
                <a:solidFill>
                  <a:schemeClr val="accent4">
                    <a:lumMod val="65000"/>
                    <a:lumOff val="35000"/>
                  </a:schemeClr>
                </a:solidFill>
                <a:latin typeface="Calibri" panose="020F0502020204030204" pitchFamily="34" charset="0"/>
              </a:rPr>
              <a:t>Je peux contacter mon </a:t>
            </a:r>
            <a:r>
              <a:rPr lang="fr-FR" b="1" dirty="0">
                <a:solidFill>
                  <a:schemeClr val="accent4">
                    <a:lumMod val="65000"/>
                    <a:lumOff val="35000"/>
                  </a:schemeClr>
                </a:solidFill>
                <a:latin typeface="Calibri" panose="020F0502020204030204" pitchFamily="34" charset="0"/>
              </a:rPr>
              <a:t>responsable DataLab </a:t>
            </a:r>
            <a:r>
              <a:rPr lang="fr-FR" dirty="0">
                <a:solidFill>
                  <a:schemeClr val="accent4">
                    <a:lumMod val="65000"/>
                    <a:lumOff val="35000"/>
                  </a:schemeClr>
                </a:solidFill>
                <a:latin typeface="Calibri" panose="020F0502020204030204" pitchFamily="34" charset="0"/>
              </a:rPr>
              <a:t>pour qu’il m’aide à qualifier mon besoin et </a:t>
            </a:r>
            <a:br>
              <a:rPr lang="fr-FR" dirty="0">
                <a:solidFill>
                  <a:schemeClr val="accent4">
                    <a:lumMod val="65000"/>
                    <a:lumOff val="35000"/>
                  </a:schemeClr>
                </a:solidFill>
                <a:latin typeface="Calibri" panose="020F0502020204030204" pitchFamily="34" charset="0"/>
              </a:rPr>
            </a:br>
            <a:r>
              <a:rPr lang="fr-FR" dirty="0">
                <a:solidFill>
                  <a:schemeClr val="accent4">
                    <a:lumMod val="65000"/>
                    <a:lumOff val="35000"/>
                  </a:schemeClr>
                </a:solidFill>
                <a:latin typeface="Calibri" panose="020F0502020204030204" pitchFamily="34" charset="0"/>
              </a:rPr>
              <a:t>à valider son orientation vers le DataLab</a:t>
            </a:r>
          </a:p>
        </p:txBody>
      </p:sp>
      <p:pic>
        <p:nvPicPr>
          <p:cNvPr id="38" name="Image 37"/>
          <p:cNvPicPr>
            <a:picLocks noChangeAspect="1"/>
          </p:cNvPicPr>
          <p:nvPr/>
        </p:nvPicPr>
        <p:blipFill>
          <a:blip r:embed="rId11"/>
          <a:stretch>
            <a:fillRect/>
          </a:stretch>
        </p:blipFill>
        <p:spPr>
          <a:xfrm>
            <a:off x="5714311" y="2167916"/>
            <a:ext cx="2540691" cy="4006474"/>
          </a:xfrm>
          <a:prstGeom prst="ellipse">
            <a:avLst/>
          </a:prstGeom>
          <a:ln>
            <a:solidFill>
              <a:schemeClr val="bg2">
                <a:lumMod val="75000"/>
              </a:schemeClr>
            </a:solidFill>
          </a:ln>
        </p:spPr>
      </p:pic>
    </p:spTree>
    <p:extLst>
      <p:ext uri="{BB962C8B-B14F-4D97-AF65-F5344CB8AC3E}">
        <p14:creationId xmlns:p14="http://schemas.microsoft.com/office/powerpoint/2010/main" val="33364951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n°25</a:t>
            </a:r>
            <a:br>
              <a:rPr lang="fr-FR" sz="2000" b="1" dirty="0">
                <a:latin typeface="+mn-lt"/>
              </a:rPr>
            </a:br>
            <a:r>
              <a:rPr lang="fr-FR" sz="2000" dirty="0">
                <a:latin typeface="+mn-lt"/>
              </a:rPr>
              <a:t>Quizz – Question 1</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12" y="2617560"/>
            <a:ext cx="1736187" cy="3007077"/>
          </a:xfrm>
          <a:prstGeom prst="rect">
            <a:avLst/>
          </a:prstGeom>
        </p:spPr>
      </p:pic>
      <p:sp>
        <p:nvSpPr>
          <p:cNvPr id="54" name="Sous-titre 2"/>
          <p:cNvSpPr txBox="1">
            <a:spLocks/>
          </p:cNvSpPr>
          <p:nvPr/>
        </p:nvSpPr>
        <p:spPr>
          <a:xfrm>
            <a:off x="848624" y="1839290"/>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Parmi ces propositions quelles sont celles qui sont des atouts de la Plateforme Hadoop Groupe et des espaces DataLab ?</a:t>
            </a:r>
          </a:p>
        </p:txBody>
      </p:sp>
      <p:sp>
        <p:nvSpPr>
          <p:cNvPr id="56" name="Arc 55"/>
          <p:cNvSpPr/>
          <p:nvPr/>
        </p:nvSpPr>
        <p:spPr bwMode="auto">
          <a:xfrm rot="4034512">
            <a:off x="593277" y="153669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1</a:t>
            </a:r>
          </a:p>
        </p:txBody>
      </p:sp>
      <p:sp>
        <p:nvSpPr>
          <p:cNvPr id="3" name="Chevron 2"/>
          <p:cNvSpPr/>
          <p:nvPr/>
        </p:nvSpPr>
        <p:spPr>
          <a:xfrm>
            <a:off x="197495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41" name="Groupe 40"/>
          <p:cNvGrpSpPr/>
          <p:nvPr/>
        </p:nvGrpSpPr>
        <p:grpSpPr>
          <a:xfrm>
            <a:off x="1374319" y="1015713"/>
            <a:ext cx="6001718" cy="552080"/>
            <a:chOff x="1374319" y="1015713"/>
            <a:chExt cx="6001718" cy="552080"/>
          </a:xfrm>
        </p:grpSpPr>
        <p:grpSp>
          <p:nvGrpSpPr>
            <p:cNvPr id="42" name="Groupe 41"/>
            <p:cNvGrpSpPr/>
            <p:nvPr/>
          </p:nvGrpSpPr>
          <p:grpSpPr>
            <a:xfrm>
              <a:off x="1374319" y="1015713"/>
              <a:ext cx="6001718" cy="552080"/>
              <a:chOff x="3755565" y="529120"/>
              <a:chExt cx="6001718" cy="552080"/>
            </a:xfrm>
          </p:grpSpPr>
          <p:sp>
            <p:nvSpPr>
              <p:cNvPr id="71" name="Pentagone 70"/>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8732261"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4" name="Image 4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45" name="Image 4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46" name="Image 4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55" name="Image 5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70" name="Image 69"/>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77" name="Rectangle 76"/>
          <p:cNvSpPr/>
          <p:nvPr/>
        </p:nvSpPr>
        <p:spPr>
          <a:xfrm>
            <a:off x="4119751" y="2617560"/>
            <a:ext cx="3108411" cy="3497239"/>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Vitesse</a:t>
            </a:r>
          </a:p>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Valence</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Volume</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Variété</a:t>
            </a:r>
          </a:p>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Vulnérabilité</a:t>
            </a:r>
          </a:p>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Vision</a:t>
            </a:r>
          </a:p>
          <a:p>
            <a:pPr lvl="0" algn="ctr">
              <a:lnSpc>
                <a:spcPct val="107000"/>
              </a:lnSpc>
              <a:spcAft>
                <a:spcPts val="800"/>
              </a:spcAft>
            </a:pPr>
            <a:endParaRPr lang="fr-FR" dirty="0">
              <a:ea typeface="Yu Gothic Light" panose="020B0300000000000000" pitchFamily="34" charset="-128"/>
              <a:cs typeface="Times New Roman" panose="02020603050405020304" pitchFamily="18" charset="0"/>
            </a:endParaRPr>
          </a:p>
        </p:txBody>
      </p:sp>
      <p:sp>
        <p:nvSpPr>
          <p:cNvPr id="78" name="Rectangle 77"/>
          <p:cNvSpPr/>
          <p:nvPr/>
        </p:nvSpPr>
        <p:spPr>
          <a:xfrm>
            <a:off x="3782571" y="2792521"/>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p:cNvSpPr/>
          <p:nvPr/>
        </p:nvSpPr>
        <p:spPr>
          <a:xfrm>
            <a:off x="3781944" y="3302108"/>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3781944" y="3811695"/>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Rectangle 80"/>
          <p:cNvSpPr/>
          <p:nvPr/>
        </p:nvSpPr>
        <p:spPr>
          <a:xfrm>
            <a:off x="3781944" y="434986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Rectangle 81"/>
          <p:cNvSpPr/>
          <p:nvPr/>
        </p:nvSpPr>
        <p:spPr>
          <a:xfrm>
            <a:off x="3781317" y="485944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Rectangle 82"/>
          <p:cNvSpPr/>
          <p:nvPr/>
        </p:nvSpPr>
        <p:spPr>
          <a:xfrm>
            <a:off x="3787427" y="537020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05500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n°26</a:t>
            </a:r>
            <a:br>
              <a:rPr lang="fr-FR" sz="2000" b="1" dirty="0">
                <a:latin typeface="+mn-lt"/>
              </a:rPr>
            </a:br>
            <a:r>
              <a:rPr lang="fr-FR" sz="2000" dirty="0">
                <a:latin typeface="+mn-lt"/>
              </a:rPr>
              <a:t>Quizz – Question 2</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4"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2</a:t>
            </a: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39" name="Groupe 38"/>
          <p:cNvGrpSpPr/>
          <p:nvPr/>
        </p:nvGrpSpPr>
        <p:grpSpPr>
          <a:xfrm>
            <a:off x="1374319" y="1015713"/>
            <a:ext cx="6001718" cy="552080"/>
            <a:chOff x="1374319" y="1015713"/>
            <a:chExt cx="6001718" cy="552080"/>
          </a:xfrm>
        </p:grpSpPr>
        <p:grpSp>
          <p:nvGrpSpPr>
            <p:cNvPr id="40" name="Groupe 39"/>
            <p:cNvGrpSpPr/>
            <p:nvPr/>
          </p:nvGrpSpPr>
          <p:grpSpPr>
            <a:xfrm>
              <a:off x="1374319" y="1015713"/>
              <a:ext cx="6001718" cy="552080"/>
              <a:chOff x="3755565" y="529120"/>
              <a:chExt cx="6001718" cy="552080"/>
            </a:xfrm>
          </p:grpSpPr>
          <p:sp>
            <p:nvSpPr>
              <p:cNvPr id="76" name="Pentagone 75"/>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Ellipse 7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8732261"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1" name="Image 4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42" name="Image 4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73" name="Image 7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74" name="Image 7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75" name="Image 74"/>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
        <p:nvSpPr>
          <p:cNvPr id="82" name="Sous-titre 2"/>
          <p:cNvSpPr txBox="1">
            <a:spLocks/>
          </p:cNvSpPr>
          <p:nvPr/>
        </p:nvSpPr>
        <p:spPr>
          <a:xfrm>
            <a:off x="848624" y="2048298"/>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Puis-je charger des données sensibles ou nominatives sans craintes sur mon espace DataLab ?</a:t>
            </a:r>
          </a:p>
        </p:txBody>
      </p:sp>
      <p:sp>
        <p:nvSpPr>
          <p:cNvPr id="83" name="Rectangle 82"/>
          <p:cNvSpPr/>
          <p:nvPr/>
        </p:nvSpPr>
        <p:spPr>
          <a:xfrm>
            <a:off x="4119751" y="3584214"/>
            <a:ext cx="3108411" cy="1424877"/>
          </a:xfrm>
          <a:prstGeom prst="rect">
            <a:avLst/>
          </a:prstGeom>
        </p:spPr>
        <p:txBody>
          <a:bodyPr wrap="square">
            <a:spAutoFit/>
          </a:bodyPr>
          <a:lstStyle/>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Oui</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Non</a:t>
            </a:r>
          </a:p>
          <a:p>
            <a:pPr lvl="0" algn="ctr">
              <a:lnSpc>
                <a:spcPct val="107000"/>
              </a:lnSpc>
              <a:spcAft>
                <a:spcPts val="800"/>
              </a:spcAft>
            </a:pPr>
            <a:endParaRPr lang="fr-FR" dirty="0">
              <a:ea typeface="Yu Gothic Light" panose="020B0300000000000000" pitchFamily="34" charset="-128"/>
              <a:cs typeface="Times New Roman" panose="02020603050405020304" pitchFamily="18" charset="0"/>
            </a:endParaRPr>
          </a:p>
        </p:txBody>
      </p:sp>
      <p:sp>
        <p:nvSpPr>
          <p:cNvPr id="84" name="Rectangle 83"/>
          <p:cNvSpPr/>
          <p:nvPr/>
        </p:nvSpPr>
        <p:spPr>
          <a:xfrm>
            <a:off x="3782571" y="3759175"/>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84"/>
          <p:cNvSpPr/>
          <p:nvPr/>
        </p:nvSpPr>
        <p:spPr>
          <a:xfrm>
            <a:off x="3781944" y="4268762"/>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67819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n°27</a:t>
            </a:r>
            <a:br>
              <a:rPr lang="fr-FR" sz="2000" b="1" dirty="0">
                <a:latin typeface="+mn-lt"/>
              </a:rPr>
            </a:br>
            <a:r>
              <a:rPr lang="fr-FR" sz="2000" dirty="0">
                <a:latin typeface="+mn-lt"/>
              </a:rPr>
              <a:t>Quizz – Question 3</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0063"/>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3</a:t>
            </a:r>
          </a:p>
        </p:txBody>
      </p:sp>
      <p:sp>
        <p:nvSpPr>
          <p:cNvPr id="31" name="Chevron 30"/>
          <p:cNvSpPr/>
          <p:nvPr/>
        </p:nvSpPr>
        <p:spPr>
          <a:xfrm>
            <a:off x="5186473"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3" name="Image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35" name="Sous-titre 2"/>
          <p:cNvSpPr txBox="1">
            <a:spLocks/>
          </p:cNvSpPr>
          <p:nvPr/>
        </p:nvSpPr>
        <p:spPr>
          <a:xfrm>
            <a:off x="504967" y="2011449"/>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Parmi les propositions suivantes, sélectionner celles qui correspondent à des comportements à adopter pour avoir un bon usage de la donnée sur le DataLab ?</a:t>
            </a:r>
          </a:p>
        </p:txBody>
      </p:sp>
      <p:sp>
        <p:nvSpPr>
          <p:cNvPr id="36" name="Arc 3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46" name="Rectangle 45"/>
          <p:cNvSpPr/>
          <p:nvPr/>
        </p:nvSpPr>
        <p:spPr>
          <a:xfrm>
            <a:off x="3042548" y="2798195"/>
            <a:ext cx="5431079" cy="3206006"/>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Respecter la règlementation bancaire</a:t>
            </a:r>
          </a:p>
          <a:p>
            <a:r>
              <a:rPr lang="fr-FR" dirty="0">
                <a:solidFill>
                  <a:schemeClr val="bg2">
                    <a:lumMod val="50000"/>
                  </a:schemeClr>
                </a:solidFill>
                <a:ea typeface="Yu Gothic Light" panose="020B0300000000000000" pitchFamily="34" charset="-128"/>
                <a:cs typeface="Times New Roman" panose="02020603050405020304" pitchFamily="18" charset="0"/>
              </a:rPr>
              <a:t>Croiser en bonne intelligence les sources de données pour bien identifier mon client</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Agir avec éthique</a:t>
            </a:r>
          </a:p>
          <a:p>
            <a:r>
              <a:rPr lang="fr-FR" dirty="0">
                <a:solidFill>
                  <a:schemeClr val="bg2">
                    <a:lumMod val="50000"/>
                  </a:schemeClr>
                </a:solidFill>
                <a:ea typeface="Yu Gothic Light" panose="020B0300000000000000" pitchFamily="34" charset="-128"/>
                <a:cs typeface="Times New Roman" panose="02020603050405020304" pitchFamily="18" charset="0"/>
              </a:rPr>
              <a:t>Partager les données calculées sur mon espace DataLab avec mes collègues</a:t>
            </a:r>
          </a:p>
          <a:p>
            <a:r>
              <a:rPr lang="fr-FR" dirty="0">
                <a:solidFill>
                  <a:schemeClr val="bg2">
                    <a:lumMod val="50000"/>
                  </a:schemeClr>
                </a:solidFill>
                <a:ea typeface="Yu Gothic Light" panose="020B0300000000000000" pitchFamily="34" charset="-128"/>
                <a:cs typeface="Times New Roman" panose="02020603050405020304" pitchFamily="18" charset="0"/>
              </a:rPr>
              <a:t>Alimenter mes applications de production avec les données issues de mon espace DataLab</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Respecter la réglementation nationale &amp; européenne</a:t>
            </a:r>
          </a:p>
        </p:txBody>
      </p:sp>
      <p:sp>
        <p:nvSpPr>
          <p:cNvPr id="55" name="Rectangle 54"/>
          <p:cNvSpPr/>
          <p:nvPr/>
        </p:nvSpPr>
        <p:spPr>
          <a:xfrm>
            <a:off x="2705368"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2704741"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2704741" y="4018456"/>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2704741" y="4556621"/>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72"/>
          <p:cNvSpPr/>
          <p:nvPr/>
        </p:nvSpPr>
        <p:spPr>
          <a:xfrm>
            <a:off x="2704114" y="509233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73"/>
          <p:cNvSpPr/>
          <p:nvPr/>
        </p:nvSpPr>
        <p:spPr>
          <a:xfrm>
            <a:off x="2704114" y="564111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e 38"/>
          <p:cNvGrpSpPr/>
          <p:nvPr/>
        </p:nvGrpSpPr>
        <p:grpSpPr>
          <a:xfrm>
            <a:off x="1374319" y="1015713"/>
            <a:ext cx="6001718" cy="552080"/>
            <a:chOff x="1374319" y="1015713"/>
            <a:chExt cx="6001718" cy="552080"/>
          </a:xfrm>
        </p:grpSpPr>
        <p:grpSp>
          <p:nvGrpSpPr>
            <p:cNvPr id="40" name="Groupe 39"/>
            <p:cNvGrpSpPr/>
            <p:nvPr/>
          </p:nvGrpSpPr>
          <p:grpSpPr>
            <a:xfrm>
              <a:off x="1374319" y="1015713"/>
              <a:ext cx="6001718" cy="552080"/>
              <a:chOff x="3755565" y="529120"/>
              <a:chExt cx="6001718" cy="552080"/>
            </a:xfrm>
          </p:grpSpPr>
          <p:sp>
            <p:nvSpPr>
              <p:cNvPr id="54" name="Pentagone 53"/>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p:cNvSpPr/>
              <p:nvPr/>
            </p:nvSpPr>
            <p:spPr>
              <a:xfrm>
                <a:off x="8732261"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1" name="Image 4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42" name="Image 41"/>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43" name="Image 4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44" name="Image 4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45" name="Image 44"/>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Tree>
    <p:extLst>
      <p:ext uri="{BB962C8B-B14F-4D97-AF65-F5344CB8AC3E}">
        <p14:creationId xmlns:p14="http://schemas.microsoft.com/office/powerpoint/2010/main" val="35056995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n°28</a:t>
            </a:r>
            <a:br>
              <a:rPr lang="fr-FR" sz="2000" b="1" dirty="0">
                <a:latin typeface="+mn-lt"/>
              </a:rPr>
            </a:br>
            <a:r>
              <a:rPr lang="fr-FR" sz="2000" dirty="0">
                <a:latin typeface="+mn-lt"/>
              </a:rPr>
              <a:t>Quizz – Question 4</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3029948"/>
            <a:ext cx="1736187" cy="3007077"/>
          </a:xfrm>
          <a:prstGeom prst="rect">
            <a:avLst/>
          </a:prstGeom>
        </p:spPr>
      </p:pic>
      <p:sp>
        <p:nvSpPr>
          <p:cNvPr id="56" name="Arc 55"/>
          <p:cNvSpPr/>
          <p:nvPr/>
        </p:nvSpPr>
        <p:spPr bwMode="auto">
          <a:xfrm rot="4034512">
            <a:off x="593277" y="1895242"/>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4</a:t>
            </a: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Sous-titre 2"/>
          <p:cNvSpPr txBox="1">
            <a:spLocks/>
          </p:cNvSpPr>
          <p:nvPr/>
        </p:nvSpPr>
        <p:spPr>
          <a:xfrm>
            <a:off x="166342" y="1903435"/>
            <a:ext cx="8458456" cy="7948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600" dirty="0">
                <a:solidFill>
                  <a:schemeClr val="bg2">
                    <a:lumMod val="25000"/>
                  </a:schemeClr>
                </a:solidFill>
              </a:rPr>
              <a:t>J’ai récupéré un fichier de données clients sensible sur mon environnement de production et l’ai intégré à mon espace DataLab. Un audit ultérieur identifie un non respect de la réglementation sur mon espace DataLab. Qui est responsable de ce non-respect ?</a:t>
            </a:r>
          </a:p>
        </p:txBody>
      </p:sp>
      <p:sp>
        <p:nvSpPr>
          <p:cNvPr id="35" name="Rectangle 34"/>
          <p:cNvSpPr/>
          <p:nvPr/>
        </p:nvSpPr>
        <p:spPr>
          <a:xfrm>
            <a:off x="3578126" y="2798195"/>
            <a:ext cx="3108411" cy="3616375"/>
          </a:xfrm>
          <a:prstGeom prst="rect">
            <a:avLst/>
          </a:prstGeom>
        </p:spPr>
        <p:txBody>
          <a:bodyPr wrap="square">
            <a:spAutoFit/>
          </a:bodyPr>
          <a:lstStyle/>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CMDO</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data engineer</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Moi</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Data Steward</a:t>
            </a:r>
          </a:p>
          <a:p>
            <a:pPr>
              <a:lnSpc>
                <a:spcPct val="150000"/>
              </a:lnSpc>
              <a:spcAft>
                <a:spcPts val="800"/>
              </a:spcAft>
            </a:pPr>
            <a:endParaRPr lang="it-IT" b="1" dirty="0">
              <a:solidFill>
                <a:schemeClr val="accent6"/>
              </a:solidFill>
              <a:ea typeface="Yu Gothic Light" panose="020B0300000000000000" pitchFamily="34" charset="-128"/>
              <a:cs typeface="Times New Roman" panose="02020603050405020304" pitchFamily="18" charset="0"/>
            </a:endParaRPr>
          </a:p>
        </p:txBody>
      </p:sp>
      <p:sp>
        <p:nvSpPr>
          <p:cNvPr id="36" name="Rectangle 35"/>
          <p:cNvSpPr/>
          <p:nvPr/>
        </p:nvSpPr>
        <p:spPr>
          <a:xfrm>
            <a:off x="3240946" y="2947030"/>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240319" y="39662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3240319" y="4504369"/>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239692" y="5013956"/>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1374319" y="1015713"/>
            <a:ext cx="6001718" cy="552080"/>
            <a:chOff x="1374319" y="1015713"/>
            <a:chExt cx="6001718" cy="552080"/>
          </a:xfrm>
        </p:grpSpPr>
        <p:grpSp>
          <p:nvGrpSpPr>
            <p:cNvPr id="45" name="Groupe 44"/>
            <p:cNvGrpSpPr/>
            <p:nvPr/>
          </p:nvGrpSpPr>
          <p:grpSpPr>
            <a:xfrm>
              <a:off x="1374319" y="1015713"/>
              <a:ext cx="6001718" cy="552080"/>
              <a:chOff x="3755565" y="529120"/>
              <a:chExt cx="6001718" cy="552080"/>
            </a:xfrm>
          </p:grpSpPr>
          <p:sp>
            <p:nvSpPr>
              <p:cNvPr id="72" name="Pentagone 71"/>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8732261"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6" name="Image 4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54" name="Image 5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55" name="Image 5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70" name="Image 69"/>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71" name="Image 70"/>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Tree>
    <p:extLst>
      <p:ext uri="{BB962C8B-B14F-4D97-AF65-F5344CB8AC3E}">
        <p14:creationId xmlns:p14="http://schemas.microsoft.com/office/powerpoint/2010/main" val="31697684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n°29</a:t>
            </a:r>
            <a:br>
              <a:rPr lang="fr-FR" sz="2000" b="1" dirty="0">
                <a:latin typeface="+mn-lt"/>
              </a:rPr>
            </a:br>
            <a:r>
              <a:rPr lang="fr-FR" sz="2000" dirty="0">
                <a:latin typeface="+mn-lt"/>
              </a:rPr>
              <a:t>Quizz – Question 5</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4" name="Sous-titre 2"/>
          <p:cNvSpPr txBox="1">
            <a:spLocks/>
          </p:cNvSpPr>
          <p:nvPr/>
        </p:nvSpPr>
        <p:spPr>
          <a:xfrm>
            <a:off x="1182731" y="1811597"/>
            <a:ext cx="69719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Je souhaite intégrer une source de donnée Open Data sur mon espace DataLab mais j’ai un doute sur la conformité de cette opération. Qui puis-je contacter pour m’en assurer ?</a:t>
            </a:r>
          </a:p>
        </p:txBody>
      </p:sp>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Chevron 31"/>
          <p:cNvSpPr/>
          <p:nvPr/>
        </p:nvSpPr>
        <p:spPr>
          <a:xfrm>
            <a:off x="6792235"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5</a:t>
            </a:r>
          </a:p>
        </p:txBody>
      </p:sp>
      <p:sp>
        <p:nvSpPr>
          <p:cNvPr id="33" name="Rectangle 32"/>
          <p:cNvSpPr/>
          <p:nvPr/>
        </p:nvSpPr>
        <p:spPr>
          <a:xfrm>
            <a:off x="3578126" y="2798195"/>
            <a:ext cx="4725546" cy="3616375"/>
          </a:xfrm>
          <a:prstGeom prst="rect">
            <a:avLst/>
          </a:prstGeom>
        </p:spPr>
        <p:txBody>
          <a:bodyPr wrap="square">
            <a:spAutoFit/>
          </a:bodyPr>
          <a:lstStyle/>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responsable datalab, qui sollicitera le CDMO</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Mon responsable de service</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data steward</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CDMO</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Un ami</a:t>
            </a:r>
          </a:p>
          <a:p>
            <a:pPr>
              <a:lnSpc>
                <a:spcPct val="150000"/>
              </a:lnSpc>
              <a:spcAft>
                <a:spcPts val="800"/>
              </a:spcAft>
            </a:pPr>
            <a:endParaRPr lang="it-IT" b="1" dirty="0">
              <a:solidFill>
                <a:schemeClr val="accent6"/>
              </a:solidFill>
              <a:ea typeface="Yu Gothic Light" panose="020B0300000000000000" pitchFamily="34" charset="-128"/>
              <a:cs typeface="Times New Roman" panose="02020603050405020304" pitchFamily="18" charset="0"/>
            </a:endParaRPr>
          </a:p>
        </p:txBody>
      </p:sp>
      <p:sp>
        <p:nvSpPr>
          <p:cNvPr id="35" name="Rectangle 3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240319" y="39662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240319" y="4504369"/>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3239692" y="5013956"/>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2" name="Groupe 41"/>
          <p:cNvGrpSpPr/>
          <p:nvPr/>
        </p:nvGrpSpPr>
        <p:grpSpPr>
          <a:xfrm>
            <a:off x="1374319" y="1015713"/>
            <a:ext cx="6001718" cy="552080"/>
            <a:chOff x="1374319" y="1015713"/>
            <a:chExt cx="6001718" cy="552080"/>
          </a:xfrm>
        </p:grpSpPr>
        <p:grpSp>
          <p:nvGrpSpPr>
            <p:cNvPr id="44" name="Groupe 43"/>
            <p:cNvGrpSpPr/>
            <p:nvPr/>
          </p:nvGrpSpPr>
          <p:grpSpPr>
            <a:xfrm>
              <a:off x="1374319" y="1015713"/>
              <a:ext cx="6001718" cy="552080"/>
              <a:chOff x="3755565" y="529120"/>
              <a:chExt cx="6001718" cy="552080"/>
            </a:xfrm>
          </p:grpSpPr>
          <p:sp>
            <p:nvSpPr>
              <p:cNvPr id="72" name="Pentagone 71"/>
              <p:cNvSpPr/>
              <p:nvPr/>
            </p:nvSpPr>
            <p:spPr>
              <a:xfrm>
                <a:off x="3755565" y="667723"/>
                <a:ext cx="6001718"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8732261"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5" name="Image 44"/>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93094" y="1135025"/>
              <a:ext cx="358992" cy="358992"/>
            </a:xfrm>
            <a:prstGeom prst="rect">
              <a:avLst/>
            </a:prstGeom>
          </p:spPr>
        </p:pic>
        <p:pic>
          <p:nvPicPr>
            <p:cNvPr id="46" name="Image 45"/>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20142" y="1118643"/>
              <a:ext cx="358992" cy="358992"/>
            </a:xfrm>
            <a:prstGeom prst="rect">
              <a:avLst/>
            </a:prstGeom>
          </p:spPr>
        </p:pic>
        <p:pic>
          <p:nvPicPr>
            <p:cNvPr id="55" name="Image 5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46684" y="1140670"/>
              <a:ext cx="327273" cy="327273"/>
            </a:xfrm>
            <a:prstGeom prst="rect">
              <a:avLst/>
            </a:prstGeom>
          </p:spPr>
        </p:pic>
        <p:pic>
          <p:nvPicPr>
            <p:cNvPr id="70" name="Image 69"/>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73553" y="1150920"/>
              <a:ext cx="297521" cy="297521"/>
            </a:xfrm>
            <a:prstGeom prst="rect">
              <a:avLst/>
            </a:prstGeom>
          </p:spPr>
        </p:pic>
        <p:pic>
          <p:nvPicPr>
            <p:cNvPr id="71" name="Image 70"/>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6500062" y="1167848"/>
              <a:ext cx="288000" cy="288000"/>
            </a:xfrm>
            <a:prstGeom prst="rect">
              <a:avLst/>
            </a:prstGeom>
          </p:spPr>
        </p:pic>
      </p:grpSp>
    </p:spTree>
    <p:extLst>
      <p:ext uri="{BB962C8B-B14F-4D97-AF65-F5344CB8AC3E}">
        <p14:creationId xmlns:p14="http://schemas.microsoft.com/office/powerpoint/2010/main" val="875293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p:cNvPicPr>
            <a:picLocks noChangeAspect="1"/>
          </p:cNvPicPr>
          <p:nvPr/>
        </p:nvPicPr>
        <p:blipFill>
          <a:blip r:embed="rId2">
            <a:duotone>
              <a:schemeClr val="accent3">
                <a:shade val="45000"/>
                <a:satMod val="135000"/>
              </a:schemeClr>
              <a:prstClr val="white"/>
            </a:duotone>
          </a:blip>
          <a:stretch>
            <a:fillRect/>
          </a:stretch>
        </p:blipFill>
        <p:spPr>
          <a:xfrm>
            <a:off x="106467" y="2313973"/>
            <a:ext cx="4138107" cy="4433686"/>
          </a:xfrm>
          <a:prstGeom prst="rect">
            <a:avLst/>
          </a:prstGeom>
        </p:spPr>
      </p:pic>
      <p:sp>
        <p:nvSpPr>
          <p:cNvPr id="47" name="Titre 46"/>
          <p:cNvSpPr>
            <a:spLocks noGrp="1"/>
          </p:cNvSpPr>
          <p:nvPr>
            <p:ph type="title"/>
          </p:nvPr>
        </p:nvSpPr>
        <p:spPr/>
        <p:txBody>
          <a:bodyPr/>
          <a:lstStyle/>
          <a:p>
            <a:r>
              <a:rPr lang="fr-FR" sz="2000" b="1" dirty="0">
                <a:latin typeface="+mn-lt"/>
              </a:rPr>
              <a:t>Ecran n°17</a:t>
            </a:r>
            <a:br>
              <a:rPr lang="fr-FR" sz="2000" b="1" dirty="0">
                <a:latin typeface="+mn-lt"/>
              </a:rPr>
            </a:br>
            <a:r>
              <a:rPr lang="fr-FR" sz="2000" dirty="0">
                <a:latin typeface="+mn-lt"/>
              </a:rPr>
              <a:t>Les responsables DataLab</a:t>
            </a:r>
          </a:p>
        </p:txBody>
      </p:sp>
      <p:sp>
        <p:nvSpPr>
          <p:cNvPr id="48" name="Espace réservé du texte 47"/>
          <p:cNvSpPr>
            <a:spLocks noGrp="1"/>
          </p:cNvSpPr>
          <p:nvPr>
            <p:ph type="body" sz="quarter" idx="13"/>
          </p:nvPr>
        </p:nvSpPr>
        <p:spPr/>
        <p:txBody>
          <a:bodyPr/>
          <a:lstStyle/>
          <a:p>
            <a:r>
              <a:rPr lang="fr-FR" b="1" dirty="0"/>
              <a:t>Message clé : </a:t>
            </a:r>
            <a:r>
              <a:rPr lang="fr-FR" dirty="0"/>
              <a:t>il y a un responsable DataLab chez chaque éditeur en proximité</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L’utilisateur reste affiché des écrans précédents</a:t>
            </a:r>
          </a:p>
          <a:p>
            <a:pPr marL="285750" indent="-285750">
              <a:buFontTx/>
              <a:buChar char="-"/>
            </a:pPr>
            <a:r>
              <a:rPr lang="fr-FR" sz="1400" dirty="0">
                <a:solidFill>
                  <a:schemeClr val="bg1"/>
                </a:solidFill>
                <a:latin typeface="Calibri" panose="020F0502020204030204" pitchFamily="34" charset="0"/>
              </a:rPr>
              <a:t>Il est grisé</a:t>
            </a:r>
          </a:p>
          <a:p>
            <a:pPr marL="285750" indent="-285750">
              <a:buFontTx/>
              <a:buChar char="-"/>
            </a:pPr>
            <a:r>
              <a:rPr lang="fr-FR" sz="1400" dirty="0">
                <a:solidFill>
                  <a:schemeClr val="bg1"/>
                </a:solidFill>
                <a:latin typeface="Calibri" panose="020F0502020204030204" pitchFamily="34" charset="0"/>
              </a:rPr>
              <a:t>Puis le texte en haut est affiché en même temps que le trait de soulignement</a:t>
            </a:r>
          </a:p>
          <a:p>
            <a:pPr marL="285750" indent="-285750">
              <a:buFontTx/>
              <a:buChar char="-"/>
            </a:pPr>
            <a:r>
              <a:rPr lang="fr-FR" sz="1400" dirty="0">
                <a:solidFill>
                  <a:schemeClr val="bg1"/>
                </a:solidFill>
                <a:latin typeface="Calibri" panose="020F0502020204030204" pitchFamily="34" charset="0"/>
              </a:rPr>
              <a:t>Puis les responsables DataLab s’affichent successivement</a:t>
            </a: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10"/>
          <a:stretch>
            <a:fillRect/>
          </a:stretch>
        </p:blipFill>
        <p:spPr>
          <a:xfrm>
            <a:off x="9330932" y="5814954"/>
            <a:ext cx="2255981" cy="932705"/>
          </a:xfrm>
          <a:prstGeom prst="rect">
            <a:avLst/>
          </a:prstGeom>
        </p:spPr>
      </p:pic>
      <p:sp>
        <p:nvSpPr>
          <p:cNvPr id="59" name="ZoneTexte 58"/>
          <p:cNvSpPr txBox="1"/>
          <p:nvPr/>
        </p:nvSpPr>
        <p:spPr>
          <a:xfrm>
            <a:off x="745442" y="1849475"/>
            <a:ext cx="7820395" cy="646331"/>
          </a:xfrm>
          <a:prstGeom prst="rect">
            <a:avLst/>
          </a:prstGeom>
          <a:noFill/>
          <a:ln w="28575" cap="flat" cmpd="sng" algn="ctr">
            <a:noFill/>
            <a:prstDash val="solid"/>
            <a:round/>
            <a:headEnd type="none" w="med" len="med"/>
            <a:tailEnd type="none" w="med" len="med"/>
          </a:ln>
          <a:effectLst/>
        </p:spPr>
        <p:txBody>
          <a:bodyPr wrap="square" rtlCol="0">
            <a:spAutoFit/>
          </a:bodyPr>
          <a:lstStyle/>
          <a:p>
            <a:pPr algn="ctr"/>
            <a:r>
              <a:rPr lang="fr-FR" dirty="0">
                <a:solidFill>
                  <a:schemeClr val="accent4">
                    <a:lumMod val="65000"/>
                    <a:lumOff val="35000"/>
                  </a:schemeClr>
                </a:solidFill>
                <a:latin typeface="Calibri" panose="020F0502020204030204" pitchFamily="34" charset="0"/>
              </a:rPr>
              <a:t>Un </a:t>
            </a:r>
            <a:r>
              <a:rPr lang="fr-FR" b="1" dirty="0">
                <a:solidFill>
                  <a:schemeClr val="accent4">
                    <a:lumMod val="65000"/>
                    <a:lumOff val="35000"/>
                  </a:schemeClr>
                </a:solidFill>
                <a:latin typeface="Calibri" panose="020F0502020204030204" pitchFamily="34" charset="0"/>
              </a:rPr>
              <a:t>responsable DataLab </a:t>
            </a:r>
            <a:r>
              <a:rPr lang="fr-FR" dirty="0">
                <a:solidFill>
                  <a:schemeClr val="accent4">
                    <a:lumMod val="65000"/>
                    <a:lumOff val="35000"/>
                  </a:schemeClr>
                </a:solidFill>
                <a:latin typeface="Calibri" panose="020F0502020204030204" pitchFamily="34" charset="0"/>
              </a:rPr>
              <a:t>est </a:t>
            </a:r>
            <a:r>
              <a:rPr lang="fr-FR" b="1" dirty="0">
                <a:solidFill>
                  <a:schemeClr val="accent4">
                    <a:lumMod val="65000"/>
                    <a:lumOff val="35000"/>
                  </a:schemeClr>
                </a:solidFill>
                <a:latin typeface="Calibri" panose="020F0502020204030204" pitchFamily="34" charset="0"/>
              </a:rPr>
              <a:t>disponible chez chaque éditeur </a:t>
            </a:r>
            <a:r>
              <a:rPr lang="fr-FR" dirty="0">
                <a:solidFill>
                  <a:schemeClr val="accent4">
                    <a:lumMod val="65000"/>
                    <a:lumOff val="35000"/>
                  </a:schemeClr>
                </a:solidFill>
                <a:latin typeface="Calibri" panose="020F0502020204030204" pitchFamily="34" charset="0"/>
              </a:rPr>
              <a:t>pour </a:t>
            </a:r>
            <a:r>
              <a:rPr lang="fr-FR" b="1" dirty="0">
                <a:solidFill>
                  <a:schemeClr val="accent4">
                    <a:lumMod val="65000"/>
                    <a:lumOff val="35000"/>
                  </a:schemeClr>
                </a:solidFill>
                <a:latin typeface="Calibri" panose="020F0502020204030204" pitchFamily="34" charset="0"/>
              </a:rPr>
              <a:t>vous</a:t>
            </a:r>
            <a:r>
              <a:rPr lang="fr-FR" dirty="0">
                <a:solidFill>
                  <a:schemeClr val="accent4">
                    <a:lumMod val="65000"/>
                    <a:lumOff val="35000"/>
                  </a:schemeClr>
                </a:solidFill>
                <a:latin typeface="Calibri" panose="020F0502020204030204" pitchFamily="34" charset="0"/>
              </a:rPr>
              <a:t> </a:t>
            </a:r>
            <a:r>
              <a:rPr lang="fr-FR" b="1" dirty="0">
                <a:solidFill>
                  <a:schemeClr val="accent4">
                    <a:lumMod val="65000"/>
                    <a:lumOff val="35000"/>
                  </a:schemeClr>
                </a:solidFill>
                <a:latin typeface="Calibri" panose="020F0502020204030204" pitchFamily="34" charset="0"/>
              </a:rPr>
              <a:t>accompagner</a:t>
            </a:r>
            <a:r>
              <a:rPr lang="fr-FR" dirty="0">
                <a:solidFill>
                  <a:schemeClr val="accent4">
                    <a:lumMod val="65000"/>
                    <a:lumOff val="35000"/>
                  </a:schemeClr>
                </a:solidFill>
                <a:latin typeface="Calibri" panose="020F0502020204030204" pitchFamily="34" charset="0"/>
              </a:rPr>
              <a:t> dès l’expression de besoin et jusqu’à l’industrialisation</a:t>
            </a:r>
          </a:p>
        </p:txBody>
      </p:sp>
      <p:pic>
        <p:nvPicPr>
          <p:cNvPr id="10" name="Image 9"/>
          <p:cNvPicPr>
            <a:picLocks noChangeAspect="1"/>
          </p:cNvPicPr>
          <p:nvPr/>
        </p:nvPicPr>
        <p:blipFill>
          <a:blip r:embed="rId11"/>
          <a:stretch>
            <a:fillRect/>
          </a:stretch>
        </p:blipFill>
        <p:spPr>
          <a:xfrm>
            <a:off x="1515046" y="2775256"/>
            <a:ext cx="7170269" cy="4082743"/>
          </a:xfrm>
          <a:prstGeom prst="rect">
            <a:avLst/>
          </a:prstGeom>
        </p:spPr>
      </p:pic>
    </p:spTree>
    <p:extLst>
      <p:ext uri="{BB962C8B-B14F-4D97-AF65-F5344CB8AC3E}">
        <p14:creationId xmlns:p14="http://schemas.microsoft.com/office/powerpoint/2010/main" val="246703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n°18</a:t>
            </a:r>
            <a:br>
              <a:rPr lang="fr-FR" sz="2000" b="1" dirty="0">
                <a:latin typeface="+mn-lt"/>
              </a:rPr>
            </a:br>
            <a:r>
              <a:rPr lang="fr-FR" sz="2000" dirty="0">
                <a:latin typeface="+mn-lt"/>
              </a:rPr>
              <a:t>Mon interlocuteur privilégié</a:t>
            </a:r>
          </a:p>
        </p:txBody>
      </p:sp>
      <p:sp>
        <p:nvSpPr>
          <p:cNvPr id="48" name="Espace réservé du texte 47"/>
          <p:cNvSpPr>
            <a:spLocks noGrp="1"/>
          </p:cNvSpPr>
          <p:nvPr>
            <p:ph type="body" sz="quarter" idx="13"/>
          </p:nvPr>
        </p:nvSpPr>
        <p:spPr/>
        <p:txBody>
          <a:bodyPr/>
          <a:lstStyle/>
          <a:p>
            <a:r>
              <a:rPr lang="fr-FR" b="1" dirty="0"/>
              <a:t>Message clé : </a:t>
            </a:r>
            <a:r>
              <a:rPr lang="fr-FR" dirty="0"/>
              <a:t>1 contact privilégié = Responsable DataLab</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246769"/>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Dégriser l’image de l’utilisateur et de son bureau</a:t>
            </a:r>
          </a:p>
          <a:p>
            <a:pPr marL="285750" indent="-285750">
              <a:buFontTx/>
              <a:buChar char="-"/>
            </a:pPr>
            <a:r>
              <a:rPr lang="fr-FR" sz="1400" dirty="0">
                <a:solidFill>
                  <a:schemeClr val="bg1"/>
                </a:solidFill>
                <a:latin typeface="Calibri" panose="020F0502020204030204" pitchFamily="34" charset="0"/>
              </a:rPr>
              <a:t>Puis afficher le texte</a:t>
            </a:r>
          </a:p>
          <a:p>
            <a:pPr marL="285750" indent="-285750">
              <a:buFontTx/>
              <a:buChar char="-"/>
            </a:pPr>
            <a:r>
              <a:rPr lang="fr-FR" sz="1400" dirty="0">
                <a:solidFill>
                  <a:schemeClr val="bg1"/>
                </a:solidFill>
                <a:latin typeface="Calibri" panose="020F0502020204030204" pitchFamily="34" charset="0"/>
              </a:rPr>
              <a:t>Puis afficher le soulignement</a:t>
            </a:r>
          </a:p>
          <a:p>
            <a:pPr marL="285750" indent="-285750">
              <a:buFontTx/>
              <a:buChar char="-"/>
            </a:pPr>
            <a:r>
              <a:rPr lang="fr-FR" sz="1400" dirty="0">
                <a:solidFill>
                  <a:schemeClr val="bg1"/>
                </a:solidFill>
                <a:latin typeface="Calibri" panose="020F0502020204030204" pitchFamily="34" charset="0"/>
              </a:rPr>
              <a:t>Puis afficher la bulle avec le responsable DataLab</a:t>
            </a:r>
          </a:p>
          <a:p>
            <a:pPr marL="285750" indent="-285750">
              <a:buFontTx/>
              <a:buChar char="-"/>
            </a:pPr>
            <a:endParaRPr lang="fr-FR" sz="1400"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55" name="Image 54"/>
          <p:cNvPicPr>
            <a:picLocks noChangeAspect="1"/>
          </p:cNvPicPr>
          <p:nvPr/>
        </p:nvPicPr>
        <p:blipFill>
          <a:blip r:embed="rId9"/>
          <a:stretch>
            <a:fillRect/>
          </a:stretch>
        </p:blipFill>
        <p:spPr>
          <a:xfrm>
            <a:off x="9330932" y="5814954"/>
            <a:ext cx="2255981" cy="932705"/>
          </a:xfrm>
          <a:prstGeom prst="rect">
            <a:avLst/>
          </a:prstGeom>
        </p:spPr>
      </p:pic>
      <p:pic>
        <p:nvPicPr>
          <p:cNvPr id="56" name="Image 55"/>
          <p:cNvPicPr>
            <a:picLocks noChangeAspect="1"/>
          </p:cNvPicPr>
          <p:nvPr/>
        </p:nvPicPr>
        <p:blipFill>
          <a:blip r:embed="rId10"/>
          <a:stretch>
            <a:fillRect/>
          </a:stretch>
        </p:blipFill>
        <p:spPr>
          <a:xfrm>
            <a:off x="106467" y="2313973"/>
            <a:ext cx="4138107" cy="4433686"/>
          </a:xfrm>
          <a:prstGeom prst="rect">
            <a:avLst/>
          </a:prstGeom>
        </p:spPr>
      </p:pic>
      <p:cxnSp>
        <p:nvCxnSpPr>
          <p:cNvPr id="58" name="Connecteur droit 57"/>
          <p:cNvCxnSpPr/>
          <p:nvPr/>
        </p:nvCxnSpPr>
        <p:spPr bwMode="auto">
          <a:xfrm>
            <a:off x="1717148" y="2729325"/>
            <a:ext cx="3591718" cy="0"/>
          </a:xfrm>
          <a:prstGeom prst="line">
            <a:avLst/>
          </a:prstGeom>
          <a:ln w="28575">
            <a:solidFill>
              <a:schemeClr val="bg2">
                <a:lumMod val="75000"/>
              </a:schemeClr>
            </a:solidFill>
          </a:ln>
        </p:spPr>
      </p:cxnSp>
      <p:sp>
        <p:nvSpPr>
          <p:cNvPr id="59" name="ZoneTexte 58"/>
          <p:cNvSpPr txBox="1"/>
          <p:nvPr/>
        </p:nvSpPr>
        <p:spPr>
          <a:xfrm>
            <a:off x="1747859" y="1950930"/>
            <a:ext cx="3535981" cy="707886"/>
          </a:xfrm>
          <a:prstGeom prst="rect">
            <a:avLst/>
          </a:prstGeom>
          <a:noFill/>
        </p:spPr>
        <p:txBody>
          <a:bodyPr wrap="square" rtlCol="0">
            <a:spAutoFit/>
          </a:bodyPr>
          <a:lstStyle/>
          <a:p>
            <a:pPr algn="ctr"/>
            <a:r>
              <a:rPr lang="fr-FR" sz="2000" b="1" dirty="0">
                <a:solidFill>
                  <a:schemeClr val="accent4">
                    <a:lumMod val="65000"/>
                    <a:lumOff val="35000"/>
                  </a:schemeClr>
                </a:solidFill>
                <a:latin typeface="Calibri" panose="020F0502020204030204" pitchFamily="34" charset="0"/>
              </a:rPr>
              <a:t>Le responsable DataLab = </a:t>
            </a:r>
          </a:p>
          <a:p>
            <a:pPr algn="ctr"/>
            <a:r>
              <a:rPr lang="fr-FR" sz="2000" b="1" dirty="0">
                <a:solidFill>
                  <a:schemeClr val="accent4">
                    <a:lumMod val="65000"/>
                    <a:lumOff val="35000"/>
                  </a:schemeClr>
                </a:solidFill>
                <a:latin typeface="Calibri" panose="020F0502020204030204" pitchFamily="34" charset="0"/>
              </a:rPr>
              <a:t>mon interlocuteur privilégié</a:t>
            </a:r>
          </a:p>
        </p:txBody>
      </p:sp>
      <p:pic>
        <p:nvPicPr>
          <p:cNvPr id="3" name="Image 2"/>
          <p:cNvPicPr>
            <a:picLocks noChangeAspect="1"/>
          </p:cNvPicPr>
          <p:nvPr/>
        </p:nvPicPr>
        <p:blipFill>
          <a:blip r:embed="rId11"/>
          <a:stretch>
            <a:fillRect/>
          </a:stretch>
        </p:blipFill>
        <p:spPr>
          <a:xfrm>
            <a:off x="5507755" y="1818513"/>
            <a:ext cx="2960305" cy="4851612"/>
          </a:xfrm>
          <a:prstGeom prst="rect">
            <a:avLst/>
          </a:prstGeom>
        </p:spPr>
      </p:pic>
    </p:spTree>
    <p:extLst>
      <p:ext uri="{BB962C8B-B14F-4D97-AF65-F5344CB8AC3E}">
        <p14:creationId xmlns:p14="http://schemas.microsoft.com/office/powerpoint/2010/main" val="989015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p:cNvPicPr>
            <a:picLocks noChangeAspect="1"/>
          </p:cNvPicPr>
          <p:nvPr/>
        </p:nvPicPr>
        <p:blipFill rotWithShape="1">
          <a:blip r:embed="rId2"/>
          <a:srcRect r="37593"/>
          <a:stretch/>
        </p:blipFill>
        <p:spPr>
          <a:xfrm>
            <a:off x="27545" y="1479308"/>
            <a:ext cx="4361321" cy="3942724"/>
          </a:xfrm>
          <a:prstGeom prst="rect">
            <a:avLst/>
          </a:prstGeom>
          <a:effectLst>
            <a:glow rad="101600">
              <a:schemeClr val="bg1">
                <a:alpha val="60000"/>
              </a:schemeClr>
            </a:glow>
            <a:softEdge rad="127000"/>
          </a:effectLst>
        </p:spPr>
      </p:pic>
      <p:sp>
        <p:nvSpPr>
          <p:cNvPr id="47" name="Titre 46"/>
          <p:cNvSpPr>
            <a:spLocks noGrp="1"/>
          </p:cNvSpPr>
          <p:nvPr>
            <p:ph type="title"/>
          </p:nvPr>
        </p:nvSpPr>
        <p:spPr/>
        <p:txBody>
          <a:bodyPr/>
          <a:lstStyle/>
          <a:p>
            <a:r>
              <a:rPr lang="fr-FR" sz="2000" b="1" dirty="0">
                <a:latin typeface="+mn-lt"/>
              </a:rPr>
              <a:t>Ecran n°19</a:t>
            </a:r>
            <a:br>
              <a:rPr lang="fr-FR" sz="2000" b="1" dirty="0">
                <a:latin typeface="+mn-lt"/>
              </a:rPr>
            </a:br>
            <a:r>
              <a:rPr lang="fr-FR" sz="2000" dirty="0">
                <a:latin typeface="+mn-lt"/>
              </a:rPr>
              <a:t>Qu’allons nous faire ?</a:t>
            </a:r>
          </a:p>
        </p:txBody>
      </p:sp>
      <p:sp>
        <p:nvSpPr>
          <p:cNvPr id="48" name="Espace réservé du texte 47"/>
          <p:cNvSpPr>
            <a:spLocks noGrp="1"/>
          </p:cNvSpPr>
          <p:nvPr>
            <p:ph type="body" sz="quarter" idx="13"/>
          </p:nvPr>
        </p:nvSpPr>
        <p:spPr/>
        <p:txBody>
          <a:bodyPr/>
          <a:lstStyle/>
          <a:p>
            <a:r>
              <a:rPr lang="fr-FR" b="1" dirty="0"/>
              <a:t>Message clé : </a:t>
            </a:r>
            <a:r>
              <a:rPr lang="fr-FR" dirty="0"/>
              <a:t>il y a un processus de qualification d’un besoin</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169551"/>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Afficher l’image de gauche</a:t>
            </a:r>
          </a:p>
          <a:p>
            <a:pPr marL="285750" lvl="0" indent="-285750">
              <a:buFontTx/>
              <a:buChar char="-"/>
            </a:pPr>
            <a:r>
              <a:rPr lang="fr-FR" sz="1400" dirty="0">
                <a:solidFill>
                  <a:srgbClr val="FFFFFF"/>
                </a:solidFill>
                <a:latin typeface="Calibri" panose="020F0502020204030204" pitchFamily="34" charset="0"/>
              </a:rPr>
              <a:t>Puis afficher le texte dessous</a:t>
            </a:r>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8" name="Image 37"/>
          <p:cNvPicPr>
            <a:picLocks noChangeAspect="1"/>
          </p:cNvPicPr>
          <p:nvPr/>
        </p:nvPicPr>
        <p:blipFill>
          <a:blip r:embed="rId10"/>
          <a:stretch>
            <a:fillRect/>
          </a:stretch>
        </p:blipFill>
        <p:spPr>
          <a:xfrm>
            <a:off x="9330932" y="5814954"/>
            <a:ext cx="2255981" cy="931502"/>
          </a:xfrm>
          <a:prstGeom prst="rect">
            <a:avLst/>
          </a:prstGeom>
        </p:spPr>
      </p:pic>
      <p:sp>
        <p:nvSpPr>
          <p:cNvPr id="53" name="ZoneTexte 52"/>
          <p:cNvSpPr txBox="1"/>
          <p:nvPr/>
        </p:nvSpPr>
        <p:spPr>
          <a:xfrm>
            <a:off x="745442" y="5814954"/>
            <a:ext cx="7153793" cy="646331"/>
          </a:xfrm>
          <a:prstGeom prst="rect">
            <a:avLst/>
          </a:prstGeom>
          <a:noFill/>
        </p:spPr>
        <p:txBody>
          <a:bodyPr wrap="square" rtlCol="0">
            <a:spAutoFit/>
          </a:bodyPr>
          <a:lstStyle/>
          <a:p>
            <a:pPr algn="ctr"/>
            <a:r>
              <a:rPr lang="fr-FR" dirty="0">
                <a:solidFill>
                  <a:schemeClr val="accent4">
                    <a:lumMod val="65000"/>
                    <a:lumOff val="35000"/>
                  </a:schemeClr>
                </a:solidFill>
                <a:latin typeface="Calibri" panose="020F0502020204030204" pitchFamily="34" charset="0"/>
              </a:rPr>
              <a:t>Mon responsable DataLab aura besoin </a:t>
            </a:r>
            <a:r>
              <a:rPr lang="fr-FR" b="1" dirty="0">
                <a:solidFill>
                  <a:schemeClr val="accent4">
                    <a:lumMod val="65000"/>
                    <a:lumOff val="35000"/>
                  </a:schemeClr>
                </a:solidFill>
                <a:latin typeface="Calibri" panose="020F0502020204030204" pitchFamily="34" charset="0"/>
              </a:rPr>
              <a:t>d’informations</a:t>
            </a:r>
            <a:r>
              <a:rPr lang="fr-FR" dirty="0">
                <a:solidFill>
                  <a:schemeClr val="accent4">
                    <a:lumMod val="65000"/>
                    <a:lumOff val="35000"/>
                  </a:schemeClr>
                </a:solidFill>
                <a:latin typeface="Calibri" panose="020F0502020204030204" pitchFamily="34" charset="0"/>
              </a:rPr>
              <a:t> pour étudier ma demande et pouvoir me mettre à disposition un espace d’expérimentation</a:t>
            </a:r>
            <a:endParaRPr lang="fr-FR" b="1" dirty="0">
              <a:solidFill>
                <a:schemeClr val="accent4">
                  <a:lumMod val="65000"/>
                  <a:lumOff val="35000"/>
                </a:schemeClr>
              </a:solidFill>
              <a:latin typeface="Calibri" panose="020F0502020204030204" pitchFamily="34" charset="0"/>
            </a:endParaRPr>
          </a:p>
        </p:txBody>
      </p:sp>
    </p:spTree>
    <p:extLst>
      <p:ext uri="{BB962C8B-B14F-4D97-AF65-F5344CB8AC3E}">
        <p14:creationId xmlns:p14="http://schemas.microsoft.com/office/powerpoint/2010/main" val="407922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616881" y="2123649"/>
            <a:ext cx="2994243" cy="3862493"/>
          </a:xfrm>
          <a:prstGeom prst="rect">
            <a:avLst/>
          </a:prstGeom>
        </p:spPr>
      </p:pic>
      <p:sp>
        <p:nvSpPr>
          <p:cNvPr id="47" name="Titre 46"/>
          <p:cNvSpPr>
            <a:spLocks noGrp="1"/>
          </p:cNvSpPr>
          <p:nvPr>
            <p:ph type="title"/>
          </p:nvPr>
        </p:nvSpPr>
        <p:spPr/>
        <p:txBody>
          <a:bodyPr/>
          <a:lstStyle/>
          <a:p>
            <a:r>
              <a:rPr lang="fr-FR" sz="2000" b="1" dirty="0">
                <a:latin typeface="+mn-lt"/>
              </a:rPr>
              <a:t>Ecran n°2</a:t>
            </a:r>
            <a:br>
              <a:rPr lang="fr-FR" sz="2000" b="1" dirty="0">
                <a:latin typeface="+mn-lt"/>
              </a:rPr>
            </a:br>
            <a:r>
              <a:rPr lang="fr-FR" sz="2000" dirty="0">
                <a:latin typeface="+mn-lt"/>
              </a:rPr>
              <a:t>Zoom DataLake</a:t>
            </a:r>
          </a:p>
        </p:txBody>
      </p:sp>
      <p:sp>
        <p:nvSpPr>
          <p:cNvPr id="48" name="Espace réservé du texte 47"/>
          <p:cNvSpPr>
            <a:spLocks noGrp="1"/>
          </p:cNvSpPr>
          <p:nvPr>
            <p:ph type="body" sz="quarter" idx="13"/>
          </p:nvPr>
        </p:nvSpPr>
        <p:spPr/>
        <p:txBody>
          <a:bodyPr/>
          <a:lstStyle/>
          <a:p>
            <a:r>
              <a:rPr lang="fr-FR" b="1" dirty="0"/>
              <a:t>Message clé : </a:t>
            </a:r>
            <a:r>
              <a:rPr lang="fr-FR" dirty="0"/>
              <a:t>le DataLake c’est la citerne</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fr-FR" sz="1400" dirty="0">
                <a:solidFill>
                  <a:schemeClr val="bg1"/>
                </a:solidFill>
              </a:rPr>
              <a:t>Faire apparaître le texte et la flèche avec un effet semblable à ceux de la vidéo</a:t>
            </a: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
        <p:nvSpPr>
          <p:cNvPr id="61" name="ZoneTexte 60"/>
          <p:cNvSpPr txBox="1"/>
          <p:nvPr/>
        </p:nvSpPr>
        <p:spPr>
          <a:xfrm>
            <a:off x="5020984" y="2865751"/>
            <a:ext cx="1944216" cy="492443"/>
          </a:xfrm>
          <a:prstGeom prst="rect">
            <a:avLst/>
          </a:prstGeom>
          <a:noFill/>
        </p:spPr>
        <p:txBody>
          <a:bodyPr wrap="square" rtlCol="0">
            <a:spAutoFit/>
          </a:bodyPr>
          <a:lstStyle/>
          <a:p>
            <a:pPr algn="ctr"/>
            <a:r>
              <a:rPr lang="fr-FR" sz="2600" b="1" dirty="0">
                <a:solidFill>
                  <a:schemeClr val="accent4">
                    <a:lumMod val="65000"/>
                    <a:lumOff val="35000"/>
                  </a:schemeClr>
                </a:solidFill>
                <a:latin typeface="Calibri" panose="020F0502020204030204" pitchFamily="34" charset="0"/>
              </a:rPr>
              <a:t>DataLake</a:t>
            </a:r>
          </a:p>
        </p:txBody>
      </p:sp>
      <p:cxnSp>
        <p:nvCxnSpPr>
          <p:cNvPr id="62" name="Connecteur droit 61"/>
          <p:cNvCxnSpPr/>
          <p:nvPr/>
        </p:nvCxnSpPr>
        <p:spPr bwMode="auto">
          <a:xfrm>
            <a:off x="5201004" y="3312472"/>
            <a:ext cx="1584176" cy="0"/>
          </a:xfrm>
          <a:prstGeom prst="line">
            <a:avLst/>
          </a:prstGeom>
          <a:solidFill>
            <a:schemeClr val="accent1"/>
          </a:solidFill>
          <a:ln w="28575" cap="flat" cmpd="sng" algn="ctr">
            <a:solidFill>
              <a:schemeClr val="accent1"/>
            </a:solidFill>
            <a:prstDash val="sysDash"/>
            <a:round/>
            <a:headEnd type="none" w="med" len="med"/>
            <a:tailEnd type="none" w="med" len="med"/>
          </a:ln>
          <a:effectLst/>
        </p:spPr>
      </p:cxnSp>
      <p:sp>
        <p:nvSpPr>
          <p:cNvPr id="63" name="Arc 62"/>
          <p:cNvSpPr/>
          <p:nvPr/>
        </p:nvSpPr>
        <p:spPr bwMode="auto">
          <a:xfrm rot="5400000">
            <a:off x="4271734" y="2152483"/>
            <a:ext cx="1245084" cy="2197632"/>
          </a:xfrm>
          <a:prstGeom prst="arc">
            <a:avLst>
              <a:gd name="adj1" fmla="val 16731593"/>
              <a:gd name="adj2" fmla="val 0"/>
            </a:avLst>
          </a:prstGeom>
          <a:noFill/>
          <a:ln w="28575"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67" name="Image 66"/>
          <p:cNvPicPr>
            <a:picLocks noChangeAspect="1"/>
          </p:cNvPicPr>
          <p:nvPr/>
        </p:nvPicPr>
        <p:blipFill>
          <a:blip r:embed="rId10"/>
          <a:stretch>
            <a:fillRect/>
          </a:stretch>
        </p:blipFill>
        <p:spPr>
          <a:xfrm>
            <a:off x="9315912" y="5821650"/>
            <a:ext cx="2252149" cy="931121"/>
          </a:xfrm>
          <a:prstGeom prst="rect">
            <a:avLst/>
          </a:prstGeom>
        </p:spPr>
      </p:pic>
    </p:spTree>
    <p:extLst>
      <p:ext uri="{BB962C8B-B14F-4D97-AF65-F5344CB8AC3E}">
        <p14:creationId xmlns:p14="http://schemas.microsoft.com/office/powerpoint/2010/main" val="1897506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p:cNvPicPr>
            <a:picLocks noChangeAspect="1"/>
          </p:cNvPicPr>
          <p:nvPr/>
        </p:nvPicPr>
        <p:blipFill rotWithShape="1">
          <a:blip r:embed="rId2"/>
          <a:srcRect r="37593"/>
          <a:stretch/>
        </p:blipFill>
        <p:spPr>
          <a:xfrm>
            <a:off x="27545" y="1479308"/>
            <a:ext cx="4361321" cy="3942724"/>
          </a:xfrm>
          <a:prstGeom prst="rect">
            <a:avLst/>
          </a:prstGeom>
          <a:effectLst>
            <a:glow rad="101600">
              <a:schemeClr val="bg1">
                <a:alpha val="60000"/>
              </a:schemeClr>
            </a:glow>
            <a:softEdge rad="127000"/>
          </a:effectLst>
        </p:spPr>
      </p:pic>
      <p:sp>
        <p:nvSpPr>
          <p:cNvPr id="47" name="Titre 46"/>
          <p:cNvSpPr>
            <a:spLocks noGrp="1"/>
          </p:cNvSpPr>
          <p:nvPr>
            <p:ph type="title"/>
          </p:nvPr>
        </p:nvSpPr>
        <p:spPr/>
        <p:txBody>
          <a:bodyPr/>
          <a:lstStyle/>
          <a:p>
            <a:r>
              <a:rPr lang="fr-FR" sz="2000" b="1" dirty="0">
                <a:latin typeface="+mn-lt"/>
              </a:rPr>
              <a:t>Ecran n°20</a:t>
            </a:r>
            <a:br>
              <a:rPr lang="fr-FR" sz="2000" b="1" dirty="0">
                <a:latin typeface="+mn-lt"/>
              </a:rPr>
            </a:br>
            <a:r>
              <a:rPr lang="fr-FR" sz="2000" dirty="0">
                <a:latin typeface="+mn-lt"/>
              </a:rPr>
              <a:t>Qualifier mon besoin</a:t>
            </a:r>
          </a:p>
        </p:txBody>
      </p:sp>
      <p:sp>
        <p:nvSpPr>
          <p:cNvPr id="48" name="Espace réservé du texte 47"/>
          <p:cNvSpPr>
            <a:spLocks noGrp="1"/>
          </p:cNvSpPr>
          <p:nvPr>
            <p:ph type="body" sz="quarter" idx="13"/>
          </p:nvPr>
        </p:nvSpPr>
        <p:spPr/>
        <p:txBody>
          <a:bodyPr/>
          <a:lstStyle/>
          <a:p>
            <a:r>
              <a:rPr lang="fr-FR" b="1" dirty="0"/>
              <a:t>Message clé : </a:t>
            </a:r>
            <a:r>
              <a:rPr lang="fr-FR" dirty="0"/>
              <a:t>je dois bien qualifier mon besoin</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246769"/>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Remplacer le texte de l’écran précédent par celui présent sur cet écran en bas</a:t>
            </a:r>
          </a:p>
          <a:p>
            <a:pPr marL="285750" lvl="0" indent="-285750">
              <a:buFontTx/>
              <a:buChar char="-"/>
            </a:pPr>
            <a:r>
              <a:rPr lang="fr-FR" sz="1400" dirty="0">
                <a:solidFill>
                  <a:srgbClr val="FFFFFF"/>
                </a:solidFill>
                <a:latin typeface="Calibri" panose="020F0502020204030204" pitchFamily="34" charset="0"/>
              </a:rPr>
              <a:t>Puis afficher le cadre à droite</a:t>
            </a:r>
          </a:p>
          <a:p>
            <a:pPr marL="285750" lvl="0" indent="-285750">
              <a:buFontTx/>
              <a:buChar char="-"/>
            </a:pPr>
            <a:r>
              <a:rPr lang="fr-FR" sz="1400" dirty="0">
                <a:solidFill>
                  <a:srgbClr val="FFFFFF"/>
                </a:solidFill>
                <a:latin typeface="Calibri" panose="020F0502020204030204" pitchFamily="34" charset="0"/>
              </a:rPr>
              <a:t>Puis afficher successivement chaque étape de qualification du besoin</a:t>
            </a:r>
          </a:p>
          <a:p>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8" name="Image 37"/>
          <p:cNvPicPr>
            <a:picLocks noChangeAspect="1"/>
          </p:cNvPicPr>
          <p:nvPr/>
        </p:nvPicPr>
        <p:blipFill>
          <a:blip r:embed="rId10"/>
          <a:stretch>
            <a:fillRect/>
          </a:stretch>
        </p:blipFill>
        <p:spPr>
          <a:xfrm>
            <a:off x="9330932" y="5814954"/>
            <a:ext cx="2255981" cy="931502"/>
          </a:xfrm>
          <a:prstGeom prst="rect">
            <a:avLst/>
          </a:prstGeom>
        </p:spPr>
      </p:pic>
      <p:sp>
        <p:nvSpPr>
          <p:cNvPr id="53" name="ZoneTexte 52"/>
          <p:cNvSpPr txBox="1"/>
          <p:nvPr/>
        </p:nvSpPr>
        <p:spPr>
          <a:xfrm>
            <a:off x="745442" y="5814954"/>
            <a:ext cx="7153793" cy="646331"/>
          </a:xfrm>
          <a:prstGeom prst="rect">
            <a:avLst/>
          </a:prstGeom>
          <a:noFill/>
        </p:spPr>
        <p:txBody>
          <a:bodyPr wrap="square" rtlCol="0">
            <a:spAutoFit/>
          </a:bodyPr>
          <a:lstStyle/>
          <a:p>
            <a:pPr algn="ctr"/>
            <a:r>
              <a:rPr lang="fr-FR" dirty="0">
                <a:solidFill>
                  <a:schemeClr val="accent4">
                    <a:lumMod val="65000"/>
                    <a:lumOff val="35000"/>
                  </a:schemeClr>
                </a:solidFill>
                <a:latin typeface="Calibri" panose="020F0502020204030204" pitchFamily="34" charset="0"/>
              </a:rPr>
              <a:t>Pour aller plus vite, je peux déjà préparer certaines informations </a:t>
            </a:r>
            <a:br>
              <a:rPr lang="fr-FR" dirty="0">
                <a:solidFill>
                  <a:schemeClr val="accent4">
                    <a:lumMod val="65000"/>
                    <a:lumOff val="35000"/>
                  </a:schemeClr>
                </a:solidFill>
                <a:latin typeface="Calibri" panose="020F0502020204030204" pitchFamily="34" charset="0"/>
              </a:rPr>
            </a:br>
            <a:r>
              <a:rPr lang="fr-FR" dirty="0">
                <a:solidFill>
                  <a:schemeClr val="accent4">
                    <a:lumMod val="65000"/>
                    <a:lumOff val="35000"/>
                  </a:schemeClr>
                </a:solidFill>
                <a:latin typeface="Calibri" panose="020F0502020204030204" pitchFamily="34" charset="0"/>
              </a:rPr>
              <a:t>avant de contacter mon responsable DataLab</a:t>
            </a:r>
            <a:endParaRPr lang="fr-FR" b="1" dirty="0">
              <a:solidFill>
                <a:schemeClr val="accent4">
                  <a:lumMod val="65000"/>
                  <a:lumOff val="35000"/>
                </a:schemeClr>
              </a:solidFill>
              <a:latin typeface="Calibri" panose="020F0502020204030204" pitchFamily="34" charset="0"/>
            </a:endParaRPr>
          </a:p>
        </p:txBody>
      </p:sp>
      <p:sp>
        <p:nvSpPr>
          <p:cNvPr id="30" name="Rectangle à coins arrondis 29"/>
          <p:cNvSpPr/>
          <p:nvPr/>
        </p:nvSpPr>
        <p:spPr bwMode="auto">
          <a:xfrm>
            <a:off x="4048386" y="1940940"/>
            <a:ext cx="4167566" cy="3213680"/>
          </a:xfrm>
          <a:prstGeom prst="roundRect">
            <a:avLst>
              <a:gd name="adj" fmla="val 5947"/>
            </a:avLst>
          </a:prstGeom>
          <a:solidFill>
            <a:schemeClr val="bg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4120484" y="2124145"/>
            <a:ext cx="2717430" cy="307777"/>
            <a:chOff x="2987824" y="1337766"/>
            <a:chExt cx="2717430" cy="307777"/>
          </a:xfrm>
        </p:grpSpPr>
        <p:pic>
          <p:nvPicPr>
            <p:cNvPr id="52" name="Image 5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7824" y="1356350"/>
              <a:ext cx="224442" cy="224442"/>
            </a:xfrm>
            <a:prstGeom prst="rect">
              <a:avLst/>
            </a:prstGeom>
          </p:spPr>
        </p:pic>
        <p:sp>
          <p:nvSpPr>
            <p:cNvPr id="54" name="ZoneTexte 53"/>
            <p:cNvSpPr txBox="1"/>
            <p:nvPr/>
          </p:nvSpPr>
          <p:spPr>
            <a:xfrm>
              <a:off x="3212265" y="1337766"/>
              <a:ext cx="2492989"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Décrire mon besoin  </a:t>
              </a:r>
            </a:p>
          </p:txBody>
        </p:sp>
      </p:grpSp>
      <p:grpSp>
        <p:nvGrpSpPr>
          <p:cNvPr id="55" name="Groupe 54"/>
          <p:cNvGrpSpPr/>
          <p:nvPr/>
        </p:nvGrpSpPr>
        <p:grpSpPr>
          <a:xfrm>
            <a:off x="4120484" y="2394867"/>
            <a:ext cx="3856211" cy="307777"/>
            <a:chOff x="2987824" y="1566340"/>
            <a:chExt cx="3856211" cy="307777"/>
          </a:xfrm>
        </p:grpSpPr>
        <p:pic>
          <p:nvPicPr>
            <p:cNvPr id="56" name="Image 55"/>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7824" y="1584924"/>
              <a:ext cx="224442" cy="224442"/>
            </a:xfrm>
            <a:prstGeom prst="rect">
              <a:avLst/>
            </a:prstGeom>
          </p:spPr>
        </p:pic>
        <p:sp>
          <p:nvSpPr>
            <p:cNvPr id="57" name="ZoneTexte 56"/>
            <p:cNvSpPr txBox="1"/>
            <p:nvPr/>
          </p:nvSpPr>
          <p:spPr>
            <a:xfrm>
              <a:off x="3212265" y="1566340"/>
              <a:ext cx="3631770"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Préciser l’objectif de mon expérimentation</a:t>
              </a:r>
            </a:p>
          </p:txBody>
        </p:sp>
      </p:grpSp>
      <p:grpSp>
        <p:nvGrpSpPr>
          <p:cNvPr id="58" name="Groupe 57"/>
          <p:cNvGrpSpPr/>
          <p:nvPr/>
        </p:nvGrpSpPr>
        <p:grpSpPr>
          <a:xfrm>
            <a:off x="4120484" y="2936311"/>
            <a:ext cx="3778751" cy="307777"/>
            <a:chOff x="2987824" y="2126149"/>
            <a:chExt cx="3778751" cy="307777"/>
          </a:xfrm>
        </p:grpSpPr>
        <p:pic>
          <p:nvPicPr>
            <p:cNvPr id="59" name="Image 58"/>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7824" y="2144733"/>
              <a:ext cx="224442" cy="224442"/>
            </a:xfrm>
            <a:prstGeom prst="rect">
              <a:avLst/>
            </a:prstGeom>
          </p:spPr>
        </p:pic>
        <p:sp>
          <p:nvSpPr>
            <p:cNvPr id="60" name="ZoneTexte 59"/>
            <p:cNvSpPr txBox="1"/>
            <p:nvPr/>
          </p:nvSpPr>
          <p:spPr>
            <a:xfrm>
              <a:off x="3212265" y="2126149"/>
              <a:ext cx="3554310"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Préciser l’enjeu final de mon besoin</a:t>
              </a:r>
            </a:p>
          </p:txBody>
        </p:sp>
      </p:grpSp>
      <p:grpSp>
        <p:nvGrpSpPr>
          <p:cNvPr id="61" name="Groupe 60"/>
          <p:cNvGrpSpPr/>
          <p:nvPr/>
        </p:nvGrpSpPr>
        <p:grpSpPr>
          <a:xfrm>
            <a:off x="4120484" y="3207033"/>
            <a:ext cx="3856211" cy="523220"/>
            <a:chOff x="2983127" y="2415401"/>
            <a:chExt cx="3856211" cy="523220"/>
          </a:xfrm>
        </p:grpSpPr>
        <p:pic>
          <p:nvPicPr>
            <p:cNvPr id="62" name="Image 61"/>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3127" y="2433985"/>
              <a:ext cx="224442" cy="224442"/>
            </a:xfrm>
            <a:prstGeom prst="rect">
              <a:avLst/>
            </a:prstGeom>
          </p:spPr>
        </p:pic>
        <p:sp>
          <p:nvSpPr>
            <p:cNvPr id="63" name="ZoneTexte 62"/>
            <p:cNvSpPr txBox="1"/>
            <p:nvPr/>
          </p:nvSpPr>
          <p:spPr>
            <a:xfrm>
              <a:off x="3207568" y="2415401"/>
              <a:ext cx="3631770" cy="523220"/>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Préciser si mon besoin est éphémère ou peut être industrialisable à terme</a:t>
              </a:r>
            </a:p>
          </p:txBody>
        </p:sp>
      </p:grpSp>
      <p:grpSp>
        <p:nvGrpSpPr>
          <p:cNvPr id="64" name="Groupe 63"/>
          <p:cNvGrpSpPr/>
          <p:nvPr/>
        </p:nvGrpSpPr>
        <p:grpSpPr>
          <a:xfrm>
            <a:off x="4120484" y="3647032"/>
            <a:ext cx="3690983" cy="307777"/>
            <a:chOff x="2987987" y="2892514"/>
            <a:chExt cx="3690983" cy="307777"/>
          </a:xfrm>
        </p:grpSpPr>
        <p:pic>
          <p:nvPicPr>
            <p:cNvPr id="65" name="Image 64"/>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7987" y="2911098"/>
              <a:ext cx="224442" cy="224442"/>
            </a:xfrm>
            <a:prstGeom prst="rect">
              <a:avLst/>
            </a:prstGeom>
          </p:spPr>
        </p:pic>
        <p:sp>
          <p:nvSpPr>
            <p:cNvPr id="66" name="ZoneTexte 65"/>
            <p:cNvSpPr txBox="1"/>
            <p:nvPr/>
          </p:nvSpPr>
          <p:spPr>
            <a:xfrm>
              <a:off x="3212427" y="2892514"/>
              <a:ext cx="346654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Identifier le nombre d’utilisateur associés</a:t>
              </a:r>
            </a:p>
          </p:txBody>
        </p:sp>
      </p:grpSp>
      <p:grpSp>
        <p:nvGrpSpPr>
          <p:cNvPr id="67" name="Groupe 66"/>
          <p:cNvGrpSpPr/>
          <p:nvPr/>
        </p:nvGrpSpPr>
        <p:grpSpPr>
          <a:xfrm>
            <a:off x="4120484" y="3917754"/>
            <a:ext cx="3744419" cy="523220"/>
            <a:chOff x="2983127" y="3167390"/>
            <a:chExt cx="3744419" cy="523220"/>
          </a:xfrm>
        </p:grpSpPr>
        <p:pic>
          <p:nvPicPr>
            <p:cNvPr id="68" name="Image 67"/>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3127" y="3185974"/>
              <a:ext cx="224442" cy="224442"/>
            </a:xfrm>
            <a:prstGeom prst="rect">
              <a:avLst/>
            </a:prstGeom>
          </p:spPr>
        </p:pic>
        <p:sp>
          <p:nvSpPr>
            <p:cNvPr id="69" name="ZoneTexte 68"/>
            <p:cNvSpPr txBox="1"/>
            <p:nvPr/>
          </p:nvSpPr>
          <p:spPr>
            <a:xfrm>
              <a:off x="3207568" y="3167390"/>
              <a:ext cx="3519978" cy="523220"/>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Préciser les outils communautaire et privatifs que je souhaite utiliser </a:t>
              </a:r>
            </a:p>
          </p:txBody>
        </p:sp>
      </p:grpSp>
      <p:grpSp>
        <p:nvGrpSpPr>
          <p:cNvPr id="70" name="Groupe 69"/>
          <p:cNvGrpSpPr/>
          <p:nvPr/>
        </p:nvGrpSpPr>
        <p:grpSpPr>
          <a:xfrm>
            <a:off x="4120484" y="2665589"/>
            <a:ext cx="2717430" cy="307777"/>
            <a:chOff x="2983127" y="1818243"/>
            <a:chExt cx="2717430" cy="307777"/>
          </a:xfrm>
        </p:grpSpPr>
        <p:pic>
          <p:nvPicPr>
            <p:cNvPr id="71" name="Image 70"/>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83127" y="1836827"/>
              <a:ext cx="224442" cy="224442"/>
            </a:xfrm>
            <a:prstGeom prst="rect">
              <a:avLst/>
            </a:prstGeom>
          </p:spPr>
        </p:pic>
        <p:sp>
          <p:nvSpPr>
            <p:cNvPr id="72" name="ZoneTexte 71"/>
            <p:cNvSpPr txBox="1"/>
            <p:nvPr/>
          </p:nvSpPr>
          <p:spPr>
            <a:xfrm>
              <a:off x="3207568" y="1818243"/>
              <a:ext cx="2492989"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Préciser le domaine fonctionnel</a:t>
              </a:r>
            </a:p>
          </p:txBody>
        </p:sp>
      </p:grpSp>
      <p:grpSp>
        <p:nvGrpSpPr>
          <p:cNvPr id="73" name="Groupe 72"/>
          <p:cNvGrpSpPr/>
          <p:nvPr/>
        </p:nvGrpSpPr>
        <p:grpSpPr>
          <a:xfrm>
            <a:off x="4120484" y="4357753"/>
            <a:ext cx="2862247" cy="523220"/>
            <a:chOff x="2996111" y="3571374"/>
            <a:chExt cx="2862247" cy="523220"/>
          </a:xfrm>
        </p:grpSpPr>
        <p:pic>
          <p:nvPicPr>
            <p:cNvPr id="74" name="Image 73"/>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96111" y="3589958"/>
              <a:ext cx="224442" cy="224442"/>
            </a:xfrm>
            <a:prstGeom prst="rect">
              <a:avLst/>
            </a:prstGeom>
          </p:spPr>
        </p:pic>
        <p:sp>
          <p:nvSpPr>
            <p:cNvPr id="75" name="ZoneTexte 74"/>
            <p:cNvSpPr txBox="1"/>
            <p:nvPr/>
          </p:nvSpPr>
          <p:spPr>
            <a:xfrm>
              <a:off x="3220552" y="3571374"/>
              <a:ext cx="2637806" cy="523220"/>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Si possible, préciser les données que je souhaiterai utiliser</a:t>
              </a:r>
            </a:p>
          </p:txBody>
        </p:sp>
      </p:grpSp>
    </p:spTree>
    <p:extLst>
      <p:ext uri="{BB962C8B-B14F-4D97-AF65-F5344CB8AC3E}">
        <p14:creationId xmlns:p14="http://schemas.microsoft.com/office/powerpoint/2010/main" val="2046231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76"/>
          <p:cNvPicPr>
            <a:picLocks noChangeAspect="1"/>
          </p:cNvPicPr>
          <p:nvPr/>
        </p:nvPicPr>
        <p:blipFill rotWithShape="1">
          <a:blip r:embed="rId2"/>
          <a:srcRect l="5382"/>
          <a:stretch/>
        </p:blipFill>
        <p:spPr>
          <a:xfrm>
            <a:off x="251520" y="2758117"/>
            <a:ext cx="2618874" cy="4099883"/>
          </a:xfrm>
          <a:prstGeom prst="rect">
            <a:avLst/>
          </a:prstGeom>
        </p:spPr>
      </p:pic>
      <p:sp>
        <p:nvSpPr>
          <p:cNvPr id="47" name="Titre 46"/>
          <p:cNvSpPr>
            <a:spLocks noGrp="1"/>
          </p:cNvSpPr>
          <p:nvPr>
            <p:ph type="title"/>
          </p:nvPr>
        </p:nvSpPr>
        <p:spPr/>
        <p:txBody>
          <a:bodyPr/>
          <a:lstStyle/>
          <a:p>
            <a:r>
              <a:rPr lang="fr-FR" sz="2000" b="1" dirty="0">
                <a:latin typeface="+mn-lt"/>
              </a:rPr>
              <a:t>Ecran n°21</a:t>
            </a:r>
            <a:br>
              <a:rPr lang="fr-FR" sz="2000" b="1" dirty="0">
                <a:latin typeface="+mn-lt"/>
              </a:rPr>
            </a:br>
            <a:r>
              <a:rPr lang="fr-FR" sz="2000" dirty="0">
                <a:latin typeface="+mn-lt"/>
              </a:rPr>
              <a:t>Qualifier mon besoin</a:t>
            </a:r>
          </a:p>
        </p:txBody>
      </p:sp>
      <p:sp>
        <p:nvSpPr>
          <p:cNvPr id="48" name="Espace réservé du texte 47"/>
          <p:cNvSpPr>
            <a:spLocks noGrp="1"/>
          </p:cNvSpPr>
          <p:nvPr>
            <p:ph type="body" sz="quarter" idx="13"/>
          </p:nvPr>
        </p:nvSpPr>
        <p:spPr/>
        <p:txBody>
          <a:bodyPr/>
          <a:lstStyle/>
          <a:p>
            <a:r>
              <a:rPr lang="fr-FR" b="1" dirty="0"/>
              <a:t>Message clé : </a:t>
            </a:r>
            <a:r>
              <a:rPr lang="fr-FR" dirty="0"/>
              <a:t>je fais ma demande au responsable DataLab avec mon besoin clair</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246769"/>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Afficher l’image des deux acteurs</a:t>
            </a:r>
          </a:p>
          <a:p>
            <a:pPr marL="285750" lvl="0" indent="-285750">
              <a:buFontTx/>
              <a:buChar char="-"/>
            </a:pPr>
            <a:r>
              <a:rPr lang="fr-FR" sz="1400" dirty="0">
                <a:solidFill>
                  <a:srgbClr val="FFFFFF"/>
                </a:solidFill>
                <a:latin typeface="Calibri" panose="020F0502020204030204" pitchFamily="34" charset="0"/>
              </a:rPr>
              <a:t>Puis afficher le texte en haut progressivement</a:t>
            </a:r>
          </a:p>
          <a:p>
            <a:pPr marL="285750" lvl="0" indent="-285750">
              <a:buFontTx/>
              <a:buChar char="-"/>
            </a:pPr>
            <a:r>
              <a:rPr lang="fr-FR" sz="1400" dirty="0">
                <a:solidFill>
                  <a:srgbClr val="FFFFFF"/>
                </a:solidFill>
                <a:latin typeface="Calibri" panose="020F0502020204030204" pitchFamily="34" charset="0"/>
              </a:rPr>
              <a:t>Puis afficher l’image avec les critères de qualification et la flèche</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8" name="Image 37"/>
          <p:cNvPicPr>
            <a:picLocks noChangeAspect="1"/>
          </p:cNvPicPr>
          <p:nvPr/>
        </p:nvPicPr>
        <p:blipFill>
          <a:blip r:embed="rId10"/>
          <a:stretch>
            <a:fillRect/>
          </a:stretch>
        </p:blipFill>
        <p:spPr>
          <a:xfrm>
            <a:off x="9330932" y="5814954"/>
            <a:ext cx="2255981" cy="931502"/>
          </a:xfrm>
          <a:prstGeom prst="rect">
            <a:avLst/>
          </a:prstGeom>
        </p:spPr>
      </p:pic>
      <p:sp>
        <p:nvSpPr>
          <p:cNvPr id="76" name="ZoneTexte 75"/>
          <p:cNvSpPr txBox="1"/>
          <p:nvPr/>
        </p:nvSpPr>
        <p:spPr>
          <a:xfrm>
            <a:off x="914399" y="1940940"/>
            <a:ext cx="7001301" cy="923330"/>
          </a:xfrm>
          <a:prstGeom prst="rect">
            <a:avLst/>
          </a:prstGeom>
          <a:noFill/>
        </p:spPr>
        <p:txBody>
          <a:bodyPr wrap="square" rtlCol="0">
            <a:spAutoFit/>
          </a:bodyPr>
          <a:lstStyle/>
          <a:p>
            <a:pPr algn="ctr"/>
            <a:r>
              <a:rPr lang="fr-FR" b="1" dirty="0">
                <a:solidFill>
                  <a:schemeClr val="accent4">
                    <a:lumMod val="65000"/>
                    <a:lumOff val="35000"/>
                  </a:schemeClr>
                </a:solidFill>
                <a:latin typeface="Calibri" panose="020F0502020204030204" pitchFamily="34" charset="0"/>
              </a:rPr>
              <a:t>Je me rapproche de mon responsable DataLab </a:t>
            </a:r>
            <a:r>
              <a:rPr lang="fr-FR" dirty="0">
                <a:solidFill>
                  <a:schemeClr val="accent4">
                    <a:lumMod val="65000"/>
                    <a:lumOff val="35000"/>
                  </a:schemeClr>
                </a:solidFill>
                <a:latin typeface="Calibri" panose="020F0502020204030204" pitchFamily="34" charset="0"/>
              </a:rPr>
              <a:t>et lui fais </a:t>
            </a:r>
            <a:r>
              <a:rPr lang="fr-FR" b="1" dirty="0">
                <a:solidFill>
                  <a:schemeClr val="accent4">
                    <a:lumMod val="65000"/>
                    <a:lumOff val="35000"/>
                  </a:schemeClr>
                </a:solidFill>
                <a:latin typeface="Calibri" panose="020F0502020204030204" pitchFamily="34" charset="0"/>
              </a:rPr>
              <a:t>ma demande d’espace d’expérimentation </a:t>
            </a:r>
            <a:r>
              <a:rPr lang="fr-FR" dirty="0">
                <a:solidFill>
                  <a:schemeClr val="accent4">
                    <a:lumMod val="65000"/>
                    <a:lumOff val="35000"/>
                  </a:schemeClr>
                </a:solidFill>
                <a:latin typeface="Calibri" panose="020F0502020204030204" pitchFamily="34" charset="0"/>
              </a:rPr>
              <a:t>en lui partageant les informations que j’ai préparé sur mon besoin.</a:t>
            </a:r>
            <a:endParaRPr lang="fr-FR" b="1" dirty="0">
              <a:solidFill>
                <a:schemeClr val="accent4">
                  <a:lumMod val="65000"/>
                  <a:lumOff val="35000"/>
                </a:schemeClr>
              </a:solidFill>
              <a:latin typeface="Calibri" panose="020F0502020204030204" pitchFamily="34" charset="0"/>
            </a:endParaRPr>
          </a:p>
        </p:txBody>
      </p:sp>
      <p:pic>
        <p:nvPicPr>
          <p:cNvPr id="78" name="Image 77"/>
          <p:cNvPicPr>
            <a:picLocks noChangeAspect="1"/>
          </p:cNvPicPr>
          <p:nvPr/>
        </p:nvPicPr>
        <p:blipFill>
          <a:blip r:embed="rId11">
            <a:duotone>
              <a:prstClr val="black"/>
              <a:schemeClr val="accent3">
                <a:tint val="45000"/>
                <a:satMod val="400000"/>
              </a:schemeClr>
            </a:duotone>
          </a:blip>
          <a:stretch>
            <a:fillRect/>
          </a:stretch>
        </p:blipFill>
        <p:spPr>
          <a:xfrm rot="312557">
            <a:off x="4857358" y="3389000"/>
            <a:ext cx="2831385" cy="2895869"/>
          </a:xfrm>
          <a:prstGeom prst="rect">
            <a:avLst/>
          </a:prstGeom>
        </p:spPr>
      </p:pic>
      <p:sp>
        <p:nvSpPr>
          <p:cNvPr id="79" name="Arc 78"/>
          <p:cNvSpPr/>
          <p:nvPr/>
        </p:nvSpPr>
        <p:spPr bwMode="auto">
          <a:xfrm rot="2128380" flipH="1">
            <a:off x="2398613" y="3622974"/>
            <a:ext cx="3920942" cy="2600058"/>
          </a:xfrm>
          <a:prstGeom prst="arc">
            <a:avLst>
              <a:gd name="adj1" fmla="val 17445525"/>
              <a:gd name="adj2" fmla="val 20915334"/>
            </a:avLst>
          </a:prstGeom>
          <a:noFill/>
          <a:ln w="38100" cap="flat" cmpd="sng" algn="ctr">
            <a:solidFill>
              <a:schemeClr val="accent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8542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n°22</a:t>
            </a:r>
            <a:br>
              <a:rPr lang="fr-FR" sz="2000" b="1" dirty="0">
                <a:latin typeface="+mn-lt"/>
              </a:rPr>
            </a:br>
            <a:r>
              <a:rPr lang="fr-FR" sz="2000" dirty="0">
                <a:latin typeface="+mn-lt"/>
              </a:rPr>
              <a:t>Traitement de ma demande</a:t>
            </a:r>
          </a:p>
        </p:txBody>
      </p:sp>
      <p:sp>
        <p:nvSpPr>
          <p:cNvPr id="48" name="Espace réservé du texte 47"/>
          <p:cNvSpPr>
            <a:spLocks noGrp="1"/>
          </p:cNvSpPr>
          <p:nvPr>
            <p:ph type="body" sz="quarter" idx="13"/>
          </p:nvPr>
        </p:nvSpPr>
        <p:spPr/>
        <p:txBody>
          <a:bodyPr/>
          <a:lstStyle/>
          <a:p>
            <a:r>
              <a:rPr lang="fr-FR" b="1" dirty="0"/>
              <a:t>Message clé : </a:t>
            </a:r>
            <a:r>
              <a:rPr lang="fr-FR" dirty="0"/>
              <a:t>le responsable DataLab traite ma demande avec les experts DataLab</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8" name="Image 37"/>
          <p:cNvPicPr>
            <a:picLocks noChangeAspect="1"/>
          </p:cNvPicPr>
          <p:nvPr/>
        </p:nvPicPr>
        <p:blipFill>
          <a:blip r:embed="rId9"/>
          <a:stretch>
            <a:fillRect/>
          </a:stretch>
        </p:blipFill>
        <p:spPr>
          <a:xfrm>
            <a:off x="9330932" y="5814954"/>
            <a:ext cx="2255981" cy="931502"/>
          </a:xfrm>
          <a:prstGeom prst="rect">
            <a:avLst/>
          </a:prstGeom>
        </p:spPr>
      </p:pic>
      <p:pic>
        <p:nvPicPr>
          <p:cNvPr id="52" name="Image 51"/>
          <p:cNvPicPr>
            <a:picLocks noChangeAspect="1"/>
          </p:cNvPicPr>
          <p:nvPr/>
        </p:nvPicPr>
        <p:blipFill rotWithShape="1">
          <a:blip r:embed="rId10"/>
          <a:srcRect b="-251"/>
          <a:stretch/>
        </p:blipFill>
        <p:spPr>
          <a:xfrm flipH="1">
            <a:off x="473730" y="1721882"/>
            <a:ext cx="2962087" cy="4859186"/>
          </a:xfrm>
          <a:prstGeom prst="rect">
            <a:avLst/>
          </a:prstGeom>
        </p:spPr>
      </p:pic>
      <p:sp>
        <p:nvSpPr>
          <p:cNvPr id="53" name="ZoneTexte 52"/>
          <p:cNvSpPr txBox="1"/>
          <p:nvPr/>
        </p:nvSpPr>
        <p:spPr>
          <a:xfrm>
            <a:off x="3905811" y="2528204"/>
            <a:ext cx="4153251" cy="2862322"/>
          </a:xfrm>
          <a:prstGeom prst="rect">
            <a:avLst/>
          </a:prstGeom>
          <a:noFill/>
        </p:spPr>
        <p:txBody>
          <a:bodyPr wrap="square" rtlCol="0">
            <a:spAutoFit/>
          </a:bodyPr>
          <a:lstStyle/>
          <a:p>
            <a:pPr algn="ctr"/>
            <a:r>
              <a:rPr lang="fr-FR" sz="2000" b="1" dirty="0">
                <a:solidFill>
                  <a:schemeClr val="accent4">
                    <a:lumMod val="65000"/>
                    <a:lumOff val="35000"/>
                  </a:schemeClr>
                </a:solidFill>
                <a:latin typeface="Calibri" panose="020F0502020204030204" pitchFamily="34" charset="0"/>
              </a:rPr>
              <a:t>Mon responsable DataLab, </a:t>
            </a:r>
            <a:r>
              <a:rPr lang="fr-FR" sz="2000" dirty="0">
                <a:solidFill>
                  <a:schemeClr val="accent4">
                    <a:lumMod val="65000"/>
                    <a:lumOff val="35000"/>
                  </a:schemeClr>
                </a:solidFill>
                <a:latin typeface="Calibri" panose="020F0502020204030204" pitchFamily="34" charset="0"/>
              </a:rPr>
              <a:t>avec l’aide des experts DataLab,</a:t>
            </a:r>
            <a:r>
              <a:rPr lang="fr-FR" sz="2000" b="1" dirty="0">
                <a:solidFill>
                  <a:schemeClr val="accent4">
                    <a:lumMod val="65000"/>
                    <a:lumOff val="35000"/>
                  </a:schemeClr>
                </a:solidFill>
                <a:latin typeface="Calibri" panose="020F0502020204030204" pitchFamily="34" charset="0"/>
              </a:rPr>
              <a:t> étudie </a:t>
            </a:r>
            <a:r>
              <a:rPr lang="fr-FR" sz="2000" dirty="0">
                <a:solidFill>
                  <a:schemeClr val="accent4">
                    <a:lumMod val="65000"/>
                    <a:lumOff val="35000"/>
                  </a:schemeClr>
                </a:solidFill>
                <a:latin typeface="Calibri" panose="020F0502020204030204" pitchFamily="34" charset="0"/>
              </a:rPr>
              <a:t>ensuite</a:t>
            </a:r>
            <a:r>
              <a:rPr lang="fr-FR" sz="2000" b="1" dirty="0">
                <a:solidFill>
                  <a:schemeClr val="accent4">
                    <a:lumMod val="65000"/>
                    <a:lumOff val="35000"/>
                  </a:schemeClr>
                </a:solidFill>
                <a:latin typeface="Calibri" panose="020F0502020204030204" pitchFamily="34" charset="0"/>
              </a:rPr>
              <a:t> ma demande d’espace expérimental </a:t>
            </a:r>
            <a:r>
              <a:rPr lang="fr-FR" sz="2000" dirty="0">
                <a:solidFill>
                  <a:schemeClr val="accent4">
                    <a:lumMod val="65000"/>
                    <a:lumOff val="35000"/>
                  </a:schemeClr>
                </a:solidFill>
                <a:latin typeface="Calibri" panose="020F0502020204030204" pitchFamily="34" charset="0"/>
              </a:rPr>
              <a:t>avec les informations fournies.</a:t>
            </a:r>
          </a:p>
          <a:p>
            <a:pPr algn="ctr"/>
            <a:endParaRPr lang="fr-FR" sz="2000" dirty="0">
              <a:solidFill>
                <a:schemeClr val="accent4">
                  <a:lumMod val="65000"/>
                  <a:lumOff val="35000"/>
                </a:schemeClr>
              </a:solidFill>
              <a:latin typeface="Calibri" panose="020F0502020204030204" pitchFamily="34" charset="0"/>
            </a:endParaRPr>
          </a:p>
          <a:p>
            <a:pPr algn="ctr"/>
            <a:r>
              <a:rPr lang="fr-FR" sz="2000" dirty="0">
                <a:solidFill>
                  <a:schemeClr val="accent4">
                    <a:lumMod val="65000"/>
                    <a:lumOff val="35000"/>
                  </a:schemeClr>
                </a:solidFill>
                <a:latin typeface="Calibri" panose="020F0502020204030204" pitchFamily="34" charset="0"/>
              </a:rPr>
              <a:t>Il revient ensuite vers moi pour me communiquer la validation </a:t>
            </a:r>
            <a:br>
              <a:rPr lang="fr-FR" sz="2000" dirty="0">
                <a:solidFill>
                  <a:schemeClr val="accent4">
                    <a:lumMod val="65000"/>
                    <a:lumOff val="35000"/>
                  </a:schemeClr>
                </a:solidFill>
                <a:latin typeface="Calibri" panose="020F0502020204030204" pitchFamily="34" charset="0"/>
              </a:rPr>
            </a:br>
            <a:r>
              <a:rPr lang="fr-FR" sz="2000" dirty="0">
                <a:solidFill>
                  <a:schemeClr val="accent4">
                    <a:lumMod val="65000"/>
                    <a:lumOff val="35000"/>
                  </a:schemeClr>
                </a:solidFill>
                <a:latin typeface="Calibri" panose="020F0502020204030204" pitchFamily="34" charset="0"/>
              </a:rPr>
              <a:t>ou non de ma demande, et les modalités de mise à disposition.</a:t>
            </a:r>
          </a:p>
        </p:txBody>
      </p:sp>
    </p:spTree>
    <p:extLst>
      <p:ext uri="{BB962C8B-B14F-4D97-AF65-F5344CB8AC3E}">
        <p14:creationId xmlns:p14="http://schemas.microsoft.com/office/powerpoint/2010/main" val="315825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n°23</a:t>
            </a:r>
            <a:br>
              <a:rPr lang="fr-FR" sz="2000" b="1" dirty="0">
                <a:latin typeface="+mn-lt"/>
              </a:rPr>
            </a:br>
            <a:r>
              <a:rPr lang="fr-FR" sz="2000" dirty="0">
                <a:latin typeface="+mn-lt"/>
              </a:rPr>
              <a:t>Quizz – Intro</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5817" y="2629304"/>
            <a:ext cx="1904633" cy="3298825"/>
          </a:xfrm>
          <a:prstGeom prst="rect">
            <a:avLst/>
          </a:prstGeom>
        </p:spPr>
      </p:pic>
      <p:sp>
        <p:nvSpPr>
          <p:cNvPr id="54" name="Sous-titre 2"/>
          <p:cNvSpPr txBox="1">
            <a:spLocks/>
          </p:cNvSpPr>
          <p:nvPr/>
        </p:nvSpPr>
        <p:spPr>
          <a:xfrm>
            <a:off x="43840" y="1923895"/>
            <a:ext cx="5848960"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000" dirty="0">
                <a:solidFill>
                  <a:schemeClr val="bg2">
                    <a:lumMod val="25000"/>
                  </a:schemeClr>
                </a:solidFill>
              </a:rPr>
              <a:t>Tout est clair ? Alors permettez-moi </a:t>
            </a:r>
            <a:br>
              <a:rPr lang="fr-FR" sz="2000" dirty="0">
                <a:solidFill>
                  <a:schemeClr val="bg2">
                    <a:lumMod val="25000"/>
                  </a:schemeClr>
                </a:solidFill>
              </a:rPr>
            </a:br>
            <a:r>
              <a:rPr lang="fr-FR" sz="2000" dirty="0">
                <a:solidFill>
                  <a:schemeClr val="bg2">
                    <a:lumMod val="25000"/>
                  </a:schemeClr>
                </a:solidFill>
              </a:rPr>
              <a:t>de vous challenger avec un petit quizz</a:t>
            </a:r>
          </a:p>
        </p:txBody>
      </p:sp>
      <p:sp>
        <p:nvSpPr>
          <p:cNvPr id="55" name="ZoneTexte 54"/>
          <p:cNvSpPr txBox="1"/>
          <p:nvPr/>
        </p:nvSpPr>
        <p:spPr>
          <a:xfrm>
            <a:off x="4196033" y="5934670"/>
            <a:ext cx="4176464" cy="923330"/>
          </a:xfrm>
          <a:prstGeom prst="rect">
            <a:avLst/>
          </a:prstGeom>
          <a:noFill/>
        </p:spPr>
        <p:txBody>
          <a:bodyPr wrap="square" rtlCol="0">
            <a:spAutoFit/>
          </a:bodyPr>
          <a:lstStyle/>
          <a:p>
            <a:pPr algn="r"/>
            <a:r>
              <a:rPr lang="fr-FR" sz="1800" dirty="0">
                <a:solidFill>
                  <a:schemeClr val="accent4">
                    <a:lumMod val="75000"/>
                    <a:lumOff val="25000"/>
                  </a:schemeClr>
                </a:solidFill>
                <a:latin typeface="Calibri" panose="020F0502020204030204" pitchFamily="34" charset="0"/>
              </a:rPr>
              <a:t>Questionnaire de 5 questions</a:t>
            </a:r>
          </a:p>
          <a:p>
            <a:pPr algn="r"/>
            <a:r>
              <a:rPr lang="fr-FR" sz="1800" dirty="0">
                <a:solidFill>
                  <a:schemeClr val="accent4">
                    <a:lumMod val="75000"/>
                    <a:lumOff val="25000"/>
                  </a:schemeClr>
                </a:solidFill>
                <a:latin typeface="Calibri" panose="020F0502020204030204" pitchFamily="34" charset="0"/>
              </a:rPr>
              <a:t>Score cible : 80% de réussite</a:t>
            </a:r>
          </a:p>
          <a:p>
            <a:pPr algn="r"/>
            <a:endParaRPr lang="fr-FR" sz="1800" dirty="0">
              <a:solidFill>
                <a:schemeClr val="accent4">
                  <a:lumMod val="75000"/>
                  <a:lumOff val="25000"/>
                </a:schemeClr>
              </a:solidFill>
              <a:latin typeface="Calibri" panose="020F0502020204030204" pitchFamily="34" charset="0"/>
            </a:endParaRPr>
          </a:p>
        </p:txBody>
      </p:sp>
      <p:sp>
        <p:nvSpPr>
          <p:cNvPr id="56" name="Arc 55"/>
          <p:cNvSpPr/>
          <p:nvPr/>
        </p:nvSpPr>
        <p:spPr bwMode="auto">
          <a:xfrm rot="16405421" flipH="1">
            <a:off x="2925410" y="1118225"/>
            <a:ext cx="1659769" cy="3247457"/>
          </a:xfrm>
          <a:prstGeom prst="arc">
            <a:avLst>
              <a:gd name="adj1" fmla="val 1631773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24" name="Groupe 23"/>
          <p:cNvGrpSpPr/>
          <p:nvPr/>
        </p:nvGrpSpPr>
        <p:grpSpPr>
          <a:xfrm>
            <a:off x="745442" y="986685"/>
            <a:ext cx="7066026" cy="552080"/>
            <a:chOff x="745442" y="986685"/>
            <a:chExt cx="7066026" cy="552080"/>
          </a:xfrm>
        </p:grpSpPr>
        <p:grpSp>
          <p:nvGrpSpPr>
            <p:cNvPr id="25" name="Groupe 24"/>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p:cNvGrpSpPr/>
              <p:nvPr/>
            </p:nvGrpSpPr>
            <p:grpSpPr>
              <a:xfrm>
                <a:off x="5381632" y="529121"/>
                <a:ext cx="551453" cy="549030"/>
                <a:chOff x="5223318" y="529121"/>
                <a:chExt cx="551453" cy="549030"/>
              </a:xfrm>
            </p:grpSpPr>
            <p:sp>
              <p:nvSpPr>
                <p:cNvPr id="64" name="Ellipse 63"/>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Image 6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44" name="Groupe 43"/>
              <p:cNvGrpSpPr/>
              <p:nvPr/>
            </p:nvGrpSpPr>
            <p:grpSpPr>
              <a:xfrm>
                <a:off x="4264756" y="529120"/>
                <a:ext cx="551453" cy="549030"/>
                <a:chOff x="3830756" y="529120"/>
                <a:chExt cx="551453" cy="549030"/>
              </a:xfrm>
            </p:grpSpPr>
            <p:sp>
              <p:nvSpPr>
                <p:cNvPr id="62" name="Ellipse 61"/>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5" name="Groupe 44"/>
              <p:cNvGrpSpPr/>
              <p:nvPr/>
            </p:nvGrpSpPr>
            <p:grpSpPr>
              <a:xfrm>
                <a:off x="6498508" y="529122"/>
                <a:ext cx="551453" cy="549030"/>
                <a:chOff x="6615880" y="529122"/>
                <a:chExt cx="551453" cy="549030"/>
              </a:xfrm>
            </p:grpSpPr>
            <p:sp>
              <p:nvSpPr>
                <p:cNvPr id="60" name="Ellipse 59"/>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Image 6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6" name="Groupe 45"/>
              <p:cNvGrpSpPr/>
              <p:nvPr/>
            </p:nvGrpSpPr>
            <p:grpSpPr>
              <a:xfrm>
                <a:off x="8732261" y="529120"/>
                <a:ext cx="551453" cy="549030"/>
                <a:chOff x="9401004" y="529120"/>
                <a:chExt cx="551453" cy="549030"/>
              </a:xfrm>
            </p:grpSpPr>
            <p:sp>
              <p:nvSpPr>
                <p:cNvPr id="58" name="Ellipse 5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 name="Image 5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52" name="Groupe 51"/>
              <p:cNvGrpSpPr/>
              <p:nvPr/>
            </p:nvGrpSpPr>
            <p:grpSpPr>
              <a:xfrm>
                <a:off x="7615384" y="532170"/>
                <a:ext cx="551453" cy="549030"/>
                <a:chOff x="8008442" y="532170"/>
                <a:chExt cx="551453" cy="549030"/>
              </a:xfrm>
            </p:grpSpPr>
            <p:sp>
              <p:nvSpPr>
                <p:cNvPr id="53" name="Ellipse 52"/>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6" name="Ellipse 25"/>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Image 2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Tree>
    <p:extLst>
      <p:ext uri="{BB962C8B-B14F-4D97-AF65-F5344CB8AC3E}">
        <p14:creationId xmlns:p14="http://schemas.microsoft.com/office/powerpoint/2010/main" val="1628157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n°24</a:t>
            </a:r>
            <a:br>
              <a:rPr lang="fr-FR" sz="2000" b="1" dirty="0">
                <a:latin typeface="+mn-lt"/>
              </a:rPr>
            </a:br>
            <a:r>
              <a:rPr lang="fr-FR" sz="2000" dirty="0">
                <a:latin typeface="+mn-lt"/>
              </a:rPr>
              <a:t>Quizz – Question 1</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12" y="2617560"/>
            <a:ext cx="1736187" cy="3007077"/>
          </a:xfrm>
          <a:prstGeom prst="rect">
            <a:avLst/>
          </a:prstGeom>
        </p:spPr>
      </p:pic>
      <p:sp>
        <p:nvSpPr>
          <p:cNvPr id="54" name="Sous-titre 2"/>
          <p:cNvSpPr txBox="1">
            <a:spLocks/>
          </p:cNvSpPr>
          <p:nvPr/>
        </p:nvSpPr>
        <p:spPr>
          <a:xfrm>
            <a:off x="848624" y="1839290"/>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Quels types de données peuvent être disponibles dans le DataLake de la PHG (Plateforme Hadoop Groupe) ?</a:t>
            </a:r>
          </a:p>
        </p:txBody>
      </p:sp>
      <p:sp>
        <p:nvSpPr>
          <p:cNvPr id="56" name="Arc 55"/>
          <p:cNvSpPr/>
          <p:nvPr/>
        </p:nvSpPr>
        <p:spPr bwMode="auto">
          <a:xfrm rot="4034512">
            <a:off x="593277" y="153669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1</a:t>
            </a:r>
          </a:p>
        </p:txBody>
      </p:sp>
      <p:sp>
        <p:nvSpPr>
          <p:cNvPr id="3" name="Chevron 2"/>
          <p:cNvSpPr/>
          <p:nvPr/>
        </p:nvSpPr>
        <p:spPr>
          <a:xfrm>
            <a:off x="197495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7" name="Rectangle 76"/>
          <p:cNvSpPr/>
          <p:nvPr/>
        </p:nvSpPr>
        <p:spPr>
          <a:xfrm>
            <a:off x="3339463" y="2617560"/>
            <a:ext cx="4921006" cy="2979149"/>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Données SI Distribution</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Données SI Production</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Activités de l’ensemble des canaux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Données SI Partenaires</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Données IOT</a:t>
            </a:r>
          </a:p>
          <a:p>
            <a:pPr lvl="0" algn="ctr">
              <a:lnSpc>
                <a:spcPct val="107000"/>
              </a:lnSpc>
              <a:spcAft>
                <a:spcPts val="800"/>
              </a:spcAft>
            </a:pPr>
            <a:endParaRPr lang="fr-FR" dirty="0">
              <a:ea typeface="Yu Gothic Light" panose="020B0300000000000000" pitchFamily="34" charset="-128"/>
              <a:cs typeface="Times New Roman" panose="02020603050405020304" pitchFamily="18" charset="0"/>
            </a:endParaRPr>
          </a:p>
        </p:txBody>
      </p:sp>
      <p:sp>
        <p:nvSpPr>
          <p:cNvPr id="78" name="Rectangle 77"/>
          <p:cNvSpPr/>
          <p:nvPr/>
        </p:nvSpPr>
        <p:spPr>
          <a:xfrm>
            <a:off x="3002283" y="2792521"/>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p:cNvSpPr/>
          <p:nvPr/>
        </p:nvSpPr>
        <p:spPr>
          <a:xfrm>
            <a:off x="3001656" y="3302108"/>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3001656" y="3811695"/>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Rectangle 81"/>
          <p:cNvSpPr/>
          <p:nvPr/>
        </p:nvSpPr>
        <p:spPr>
          <a:xfrm>
            <a:off x="3001029" y="432718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Rectangle 82"/>
          <p:cNvSpPr/>
          <p:nvPr/>
        </p:nvSpPr>
        <p:spPr>
          <a:xfrm>
            <a:off x="3007139" y="483794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5" name="Groupe 34"/>
          <p:cNvGrpSpPr/>
          <p:nvPr/>
        </p:nvGrpSpPr>
        <p:grpSpPr>
          <a:xfrm>
            <a:off x="745442" y="986685"/>
            <a:ext cx="7066026" cy="552080"/>
            <a:chOff x="745442" y="986685"/>
            <a:chExt cx="7066026" cy="552080"/>
          </a:xfrm>
        </p:grpSpPr>
        <p:grpSp>
          <p:nvGrpSpPr>
            <p:cNvPr id="36" name="Groupe 35"/>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7" name="Ellipse 66"/>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Image 6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52" name="Groupe 51"/>
              <p:cNvGrpSpPr/>
              <p:nvPr/>
            </p:nvGrpSpPr>
            <p:grpSpPr>
              <a:xfrm>
                <a:off x="4264756" y="529120"/>
                <a:ext cx="551453" cy="549030"/>
                <a:chOff x="3830756" y="529120"/>
                <a:chExt cx="551453" cy="549030"/>
              </a:xfrm>
            </p:grpSpPr>
            <p:sp>
              <p:nvSpPr>
                <p:cNvPr id="65" name="Ellipse 6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6" name="Image 65"/>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53" name="Groupe 52"/>
              <p:cNvGrpSpPr/>
              <p:nvPr/>
            </p:nvGrpSpPr>
            <p:grpSpPr>
              <a:xfrm>
                <a:off x="6498508" y="529122"/>
                <a:ext cx="551453" cy="549030"/>
                <a:chOff x="6615880" y="529122"/>
                <a:chExt cx="551453" cy="549030"/>
              </a:xfrm>
            </p:grpSpPr>
            <p:sp>
              <p:nvSpPr>
                <p:cNvPr id="63" name="Ellipse 62"/>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Image 6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57" name="Groupe 56"/>
              <p:cNvGrpSpPr/>
              <p:nvPr/>
            </p:nvGrpSpPr>
            <p:grpSpPr>
              <a:xfrm>
                <a:off x="8732261" y="529120"/>
                <a:ext cx="551453" cy="549030"/>
                <a:chOff x="9401004" y="529120"/>
                <a:chExt cx="551453" cy="549030"/>
              </a:xfrm>
            </p:grpSpPr>
            <p:sp>
              <p:nvSpPr>
                <p:cNvPr id="61" name="Ellipse 60"/>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2" name="Image 61"/>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58" name="Groupe 57"/>
              <p:cNvGrpSpPr/>
              <p:nvPr/>
            </p:nvGrpSpPr>
            <p:grpSpPr>
              <a:xfrm>
                <a:off x="7615384" y="532170"/>
                <a:ext cx="551453" cy="549030"/>
                <a:chOff x="8008442" y="532170"/>
                <a:chExt cx="551453" cy="549030"/>
              </a:xfrm>
            </p:grpSpPr>
            <p:sp>
              <p:nvSpPr>
                <p:cNvPr id="59" name="Ellipse 58"/>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0" name="Image 59"/>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37" name="Ellipse 36"/>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Tree>
    <p:extLst>
      <p:ext uri="{BB962C8B-B14F-4D97-AF65-F5344CB8AC3E}">
        <p14:creationId xmlns:p14="http://schemas.microsoft.com/office/powerpoint/2010/main" val="1830053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n°25</a:t>
            </a:r>
            <a:br>
              <a:rPr lang="fr-FR" sz="2000" b="1" dirty="0">
                <a:latin typeface="+mn-lt"/>
              </a:rPr>
            </a:br>
            <a:r>
              <a:rPr lang="fr-FR" sz="2000" dirty="0">
                <a:latin typeface="+mn-lt"/>
              </a:rPr>
              <a:t>Quizz – Question 2</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4"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2</a:t>
            </a: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82" name="Sous-titre 2"/>
          <p:cNvSpPr txBox="1">
            <a:spLocks/>
          </p:cNvSpPr>
          <p:nvPr/>
        </p:nvSpPr>
        <p:spPr>
          <a:xfrm>
            <a:off x="848624" y="2048298"/>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Puis-je accéder directement au DataLake pour récupérer des données dans celui-ci pour couvrir mes besoins ?</a:t>
            </a:r>
          </a:p>
        </p:txBody>
      </p:sp>
      <p:sp>
        <p:nvSpPr>
          <p:cNvPr id="83" name="Rectangle 82"/>
          <p:cNvSpPr/>
          <p:nvPr/>
        </p:nvSpPr>
        <p:spPr>
          <a:xfrm>
            <a:off x="4119751" y="3584214"/>
            <a:ext cx="3108411" cy="1424877"/>
          </a:xfrm>
          <a:prstGeom prst="rect">
            <a:avLst/>
          </a:prstGeom>
        </p:spPr>
        <p:txBody>
          <a:bodyPr wrap="square">
            <a:spAutoFit/>
          </a:bodyPr>
          <a:lstStyle/>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Oui</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Non</a:t>
            </a:r>
          </a:p>
          <a:p>
            <a:pPr lvl="0" algn="ctr">
              <a:lnSpc>
                <a:spcPct val="107000"/>
              </a:lnSpc>
              <a:spcAft>
                <a:spcPts val="800"/>
              </a:spcAft>
            </a:pPr>
            <a:endParaRPr lang="fr-FR" dirty="0">
              <a:ea typeface="Yu Gothic Light" panose="020B0300000000000000" pitchFamily="34" charset="-128"/>
              <a:cs typeface="Times New Roman" panose="02020603050405020304" pitchFamily="18" charset="0"/>
            </a:endParaRPr>
          </a:p>
        </p:txBody>
      </p:sp>
      <p:sp>
        <p:nvSpPr>
          <p:cNvPr id="84" name="Rectangle 83"/>
          <p:cNvSpPr/>
          <p:nvPr/>
        </p:nvSpPr>
        <p:spPr>
          <a:xfrm>
            <a:off x="3782571" y="3759175"/>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84"/>
          <p:cNvSpPr/>
          <p:nvPr/>
        </p:nvSpPr>
        <p:spPr>
          <a:xfrm>
            <a:off x="3781944" y="4268762"/>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3" name="Groupe 32"/>
          <p:cNvGrpSpPr/>
          <p:nvPr/>
        </p:nvGrpSpPr>
        <p:grpSpPr>
          <a:xfrm>
            <a:off x="745442" y="986685"/>
            <a:ext cx="7066026" cy="552080"/>
            <a:chOff x="745442" y="986685"/>
            <a:chExt cx="7066026" cy="552080"/>
          </a:xfrm>
        </p:grpSpPr>
        <p:grpSp>
          <p:nvGrpSpPr>
            <p:cNvPr id="34" name="Groupe 33"/>
            <p:cNvGrpSpPr/>
            <p:nvPr/>
          </p:nvGrpSpPr>
          <p:grpSpPr>
            <a:xfrm>
              <a:off x="745442" y="986685"/>
              <a:ext cx="7066026" cy="552080"/>
              <a:chOff x="2691257" y="529120"/>
              <a:chExt cx="7066026" cy="552080"/>
            </a:xfrm>
          </p:grpSpPr>
          <p:sp>
            <p:nvSpPr>
              <p:cNvPr id="37" name="Pentagone 3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p:cNvGrpSpPr/>
              <p:nvPr/>
            </p:nvGrpSpPr>
            <p:grpSpPr>
              <a:xfrm>
                <a:off x="5381632" y="529121"/>
                <a:ext cx="551453" cy="549030"/>
                <a:chOff x="5223318" y="529121"/>
                <a:chExt cx="551453" cy="549030"/>
              </a:xfrm>
            </p:grpSpPr>
            <p:sp>
              <p:nvSpPr>
                <p:cNvPr id="62" name="Ellipse 61"/>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44" name="Groupe 43"/>
              <p:cNvGrpSpPr/>
              <p:nvPr/>
            </p:nvGrpSpPr>
            <p:grpSpPr>
              <a:xfrm>
                <a:off x="4264756" y="529120"/>
                <a:ext cx="551453" cy="549030"/>
                <a:chOff x="3830756" y="529120"/>
                <a:chExt cx="551453" cy="549030"/>
              </a:xfrm>
            </p:grpSpPr>
            <p:sp>
              <p:nvSpPr>
                <p:cNvPr id="60" name="Ellipse 59"/>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Image 60"/>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5" name="Groupe 44"/>
              <p:cNvGrpSpPr/>
              <p:nvPr/>
            </p:nvGrpSpPr>
            <p:grpSpPr>
              <a:xfrm>
                <a:off x="6498508" y="529122"/>
                <a:ext cx="551453" cy="549030"/>
                <a:chOff x="6615880" y="529122"/>
                <a:chExt cx="551453" cy="549030"/>
              </a:xfrm>
            </p:grpSpPr>
            <p:sp>
              <p:nvSpPr>
                <p:cNvPr id="58" name="Ellipse 57"/>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 name="Image 5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6" name="Groupe 45"/>
              <p:cNvGrpSpPr/>
              <p:nvPr/>
            </p:nvGrpSpPr>
            <p:grpSpPr>
              <a:xfrm>
                <a:off x="8732261" y="529120"/>
                <a:ext cx="551453" cy="549030"/>
                <a:chOff x="9401004" y="529120"/>
                <a:chExt cx="551453" cy="549030"/>
              </a:xfrm>
            </p:grpSpPr>
            <p:sp>
              <p:nvSpPr>
                <p:cNvPr id="55" name="Ellipse 54"/>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52" name="Groupe 51"/>
              <p:cNvGrpSpPr/>
              <p:nvPr/>
            </p:nvGrpSpPr>
            <p:grpSpPr>
              <a:xfrm>
                <a:off x="7615384" y="532170"/>
                <a:ext cx="551453" cy="549030"/>
                <a:chOff x="8008442" y="532170"/>
                <a:chExt cx="551453" cy="549030"/>
              </a:xfrm>
            </p:grpSpPr>
            <p:sp>
              <p:nvSpPr>
                <p:cNvPr id="53" name="Ellipse 52"/>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4" name="Image 53"/>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35" name="Ellipse 34"/>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Tree>
    <p:extLst>
      <p:ext uri="{BB962C8B-B14F-4D97-AF65-F5344CB8AC3E}">
        <p14:creationId xmlns:p14="http://schemas.microsoft.com/office/powerpoint/2010/main" val="1820236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n°26</a:t>
            </a:r>
            <a:br>
              <a:rPr lang="fr-FR" sz="2000" b="1" dirty="0">
                <a:latin typeface="+mn-lt"/>
              </a:rPr>
            </a:br>
            <a:r>
              <a:rPr lang="fr-FR" sz="2000" dirty="0">
                <a:latin typeface="+mn-lt"/>
              </a:rPr>
              <a:t>Quizz – Question 3</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0063"/>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3</a:t>
            </a:r>
          </a:p>
        </p:txBody>
      </p:sp>
      <p:sp>
        <p:nvSpPr>
          <p:cNvPr id="31" name="Chevron 30"/>
          <p:cNvSpPr/>
          <p:nvPr/>
        </p:nvSpPr>
        <p:spPr>
          <a:xfrm>
            <a:off x="5186473"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3" name="Image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35" name="Sous-titre 2"/>
          <p:cNvSpPr txBox="1">
            <a:spLocks/>
          </p:cNvSpPr>
          <p:nvPr/>
        </p:nvSpPr>
        <p:spPr>
          <a:xfrm>
            <a:off x="504967" y="2011449"/>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Quels sont les typologies d’espace qui peuvent m’être mis à disposition pour répondre à nos besoins ?</a:t>
            </a:r>
          </a:p>
        </p:txBody>
      </p:sp>
      <p:sp>
        <p:nvSpPr>
          <p:cNvPr id="36" name="Arc 3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46" name="Rectangle 45"/>
          <p:cNvSpPr/>
          <p:nvPr/>
        </p:nvSpPr>
        <p:spPr>
          <a:xfrm>
            <a:off x="3042548" y="2798195"/>
            <a:ext cx="5431079" cy="3098284"/>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Espace DataSpace</a:t>
            </a:r>
          </a:p>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Espace Disque</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Espace DataLab</a:t>
            </a:r>
          </a:p>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Espace MyData</a:t>
            </a:r>
          </a:p>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Espace Culturel</a:t>
            </a:r>
          </a:p>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Espace DataLake</a:t>
            </a:r>
          </a:p>
        </p:txBody>
      </p:sp>
      <p:sp>
        <p:nvSpPr>
          <p:cNvPr id="55" name="Rectangle 54"/>
          <p:cNvSpPr/>
          <p:nvPr/>
        </p:nvSpPr>
        <p:spPr>
          <a:xfrm>
            <a:off x="2705368"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2704741"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2704741" y="398188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2704741" y="4520045"/>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72"/>
          <p:cNvSpPr/>
          <p:nvPr/>
        </p:nvSpPr>
        <p:spPr>
          <a:xfrm>
            <a:off x="2704114" y="503137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 36"/>
          <p:cNvGrpSpPr/>
          <p:nvPr/>
        </p:nvGrpSpPr>
        <p:grpSpPr>
          <a:xfrm>
            <a:off x="745442" y="986685"/>
            <a:ext cx="7066026" cy="552080"/>
            <a:chOff x="745442" y="986685"/>
            <a:chExt cx="7066026" cy="552080"/>
          </a:xfrm>
        </p:grpSpPr>
        <p:grpSp>
          <p:nvGrpSpPr>
            <p:cNvPr id="38" name="Groupe 37"/>
            <p:cNvGrpSpPr/>
            <p:nvPr/>
          </p:nvGrpSpPr>
          <p:grpSpPr>
            <a:xfrm>
              <a:off x="745442" y="986685"/>
              <a:ext cx="7066026" cy="552080"/>
              <a:chOff x="2691257" y="529120"/>
              <a:chExt cx="7066026" cy="552080"/>
            </a:xfrm>
          </p:grpSpPr>
          <p:sp>
            <p:nvSpPr>
              <p:cNvPr id="57" name="Pentagone 5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8" name="Groupe 57"/>
              <p:cNvGrpSpPr/>
              <p:nvPr/>
            </p:nvGrpSpPr>
            <p:grpSpPr>
              <a:xfrm>
                <a:off x="5381632" y="529121"/>
                <a:ext cx="551453" cy="549030"/>
                <a:chOff x="5223318" y="529121"/>
                <a:chExt cx="551453" cy="549030"/>
              </a:xfrm>
            </p:grpSpPr>
            <p:sp>
              <p:nvSpPr>
                <p:cNvPr id="80" name="Ellipse 79"/>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1" name="Image 8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59" name="Groupe 58"/>
              <p:cNvGrpSpPr/>
              <p:nvPr/>
            </p:nvGrpSpPr>
            <p:grpSpPr>
              <a:xfrm>
                <a:off x="4264756" y="529120"/>
                <a:ext cx="551453" cy="549030"/>
                <a:chOff x="3830756" y="529120"/>
                <a:chExt cx="551453" cy="549030"/>
              </a:xfrm>
            </p:grpSpPr>
            <p:sp>
              <p:nvSpPr>
                <p:cNvPr id="69" name="Ellipse 68"/>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 name="Image 7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60" name="Groupe 59"/>
              <p:cNvGrpSpPr/>
              <p:nvPr/>
            </p:nvGrpSpPr>
            <p:grpSpPr>
              <a:xfrm>
                <a:off x="6498508" y="529122"/>
                <a:ext cx="551453" cy="549030"/>
                <a:chOff x="6615880" y="529122"/>
                <a:chExt cx="551453" cy="549030"/>
              </a:xfrm>
            </p:grpSpPr>
            <p:sp>
              <p:nvSpPr>
                <p:cNvPr id="67" name="Ellipse 6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Image 6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61" name="Groupe 60"/>
              <p:cNvGrpSpPr/>
              <p:nvPr/>
            </p:nvGrpSpPr>
            <p:grpSpPr>
              <a:xfrm>
                <a:off x="8732261" y="529120"/>
                <a:ext cx="551453" cy="549030"/>
                <a:chOff x="9401004" y="529120"/>
                <a:chExt cx="551453" cy="549030"/>
              </a:xfrm>
            </p:grpSpPr>
            <p:sp>
              <p:nvSpPr>
                <p:cNvPr id="65" name="Ellipse 64"/>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6" name="Image 65"/>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62" name="Groupe 61"/>
              <p:cNvGrpSpPr/>
              <p:nvPr/>
            </p:nvGrpSpPr>
            <p:grpSpPr>
              <a:xfrm>
                <a:off x="7615384" y="532170"/>
                <a:ext cx="551453" cy="549030"/>
                <a:chOff x="8008442" y="532170"/>
                <a:chExt cx="551453" cy="549030"/>
              </a:xfrm>
            </p:grpSpPr>
            <p:sp>
              <p:nvSpPr>
                <p:cNvPr id="63" name="Ellipse 62"/>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Image 63"/>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52" name="Ellipse 51"/>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Image 52"/>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
        <p:nvSpPr>
          <p:cNvPr id="82" name="Rectangle 81"/>
          <p:cNvSpPr/>
          <p:nvPr/>
        </p:nvSpPr>
        <p:spPr>
          <a:xfrm>
            <a:off x="2710210" y="556172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18911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n°27</a:t>
            </a:r>
            <a:br>
              <a:rPr lang="fr-FR" sz="2000" b="1" dirty="0">
                <a:latin typeface="+mn-lt"/>
              </a:rPr>
            </a:br>
            <a:r>
              <a:rPr lang="fr-FR" sz="2000" dirty="0">
                <a:latin typeface="+mn-lt"/>
              </a:rPr>
              <a:t>Quizz – Question 4</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3029948"/>
            <a:ext cx="1736187" cy="3007077"/>
          </a:xfrm>
          <a:prstGeom prst="rect">
            <a:avLst/>
          </a:prstGeom>
        </p:spPr>
      </p:pic>
      <p:sp>
        <p:nvSpPr>
          <p:cNvPr id="56" name="Arc 55"/>
          <p:cNvSpPr/>
          <p:nvPr/>
        </p:nvSpPr>
        <p:spPr bwMode="auto">
          <a:xfrm rot="4034512">
            <a:off x="593277" y="1895242"/>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4</a:t>
            </a: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Sous-titre 2"/>
          <p:cNvSpPr txBox="1">
            <a:spLocks/>
          </p:cNvSpPr>
          <p:nvPr/>
        </p:nvSpPr>
        <p:spPr>
          <a:xfrm>
            <a:off x="166342" y="1903435"/>
            <a:ext cx="8458456" cy="7948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Parmi les propositions suivantes, </a:t>
            </a:r>
            <a:br>
              <a:rPr lang="fr-FR" sz="1800" dirty="0">
                <a:solidFill>
                  <a:schemeClr val="bg2">
                    <a:lumMod val="25000"/>
                  </a:schemeClr>
                </a:solidFill>
              </a:rPr>
            </a:br>
            <a:r>
              <a:rPr lang="fr-FR" sz="1800" dirty="0">
                <a:solidFill>
                  <a:schemeClr val="bg2">
                    <a:lumMod val="25000"/>
                  </a:schemeClr>
                </a:solidFill>
              </a:rPr>
              <a:t>quelles sont celles qui sont applicables aux espaces DataLab ?</a:t>
            </a:r>
          </a:p>
        </p:txBody>
      </p:sp>
      <p:sp>
        <p:nvSpPr>
          <p:cNvPr id="35" name="Rectangle 34"/>
          <p:cNvSpPr/>
          <p:nvPr/>
        </p:nvSpPr>
        <p:spPr>
          <a:xfrm>
            <a:off x="3032230" y="2577256"/>
            <a:ext cx="5659745" cy="3098284"/>
          </a:xfrm>
          <a:prstGeom prst="rect">
            <a:avLst/>
          </a:prstGeom>
        </p:spPr>
        <p:txBody>
          <a:bodyPr wrap="square">
            <a:spAutoFit/>
          </a:bodyPr>
          <a:lstStyle/>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Accessible en lecture, écriture et exécution</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Données sont rafraîchies quotidiennement</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Accessible par une population très limitée </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Alimentation en données est faite « sur mesure »</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Possibilité d’intégrer des données sources externes</a:t>
            </a:r>
          </a:p>
          <a:p>
            <a:endParaRPr lang="it-IT" sz="400" dirty="0">
              <a:solidFill>
                <a:schemeClr val="bg2">
                  <a:lumMod val="50000"/>
                </a:schemeClr>
              </a:solidFill>
              <a:ea typeface="Yu Gothic Light" panose="020B0300000000000000" pitchFamily="34" charset="-128"/>
              <a:cs typeface="Times New Roman" panose="02020603050405020304" pitchFamily="18" charset="0"/>
            </a:endParaRPr>
          </a:p>
          <a:p>
            <a:r>
              <a:rPr lang="it-IT" dirty="0">
                <a:solidFill>
                  <a:schemeClr val="bg2">
                    <a:lumMod val="50000"/>
                  </a:schemeClr>
                </a:solidFill>
                <a:ea typeface="Yu Gothic Light" panose="020B0300000000000000" pitchFamily="34" charset="-128"/>
                <a:cs typeface="Times New Roman" panose="02020603050405020304" pitchFamily="18" charset="0"/>
              </a:rPr>
              <a:t>Mise à disposition à la demande et sans besoin précis</a:t>
            </a:r>
          </a:p>
        </p:txBody>
      </p:sp>
      <p:sp>
        <p:nvSpPr>
          <p:cNvPr id="36" name="Rectangle 35"/>
          <p:cNvSpPr/>
          <p:nvPr/>
        </p:nvSpPr>
        <p:spPr>
          <a:xfrm>
            <a:off x="2695050" y="2726091"/>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2694423" y="3235678"/>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2694423" y="3745265"/>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2694423" y="42834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2693796" y="4793017"/>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693796" y="53026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58" name="Pentagone 5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9" name="Groupe 58"/>
              <p:cNvGrpSpPr/>
              <p:nvPr/>
            </p:nvGrpSpPr>
            <p:grpSpPr>
              <a:xfrm>
                <a:off x="5381632" y="529121"/>
                <a:ext cx="551453" cy="549030"/>
                <a:chOff x="5223318" y="529121"/>
                <a:chExt cx="551453" cy="549030"/>
              </a:xfrm>
            </p:grpSpPr>
            <p:sp>
              <p:nvSpPr>
                <p:cNvPr id="80" name="Ellipse 79"/>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1" name="Image 8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60" name="Groupe 59"/>
              <p:cNvGrpSpPr/>
              <p:nvPr/>
            </p:nvGrpSpPr>
            <p:grpSpPr>
              <a:xfrm>
                <a:off x="4264756" y="529120"/>
                <a:ext cx="551453" cy="549030"/>
                <a:chOff x="3830756" y="529120"/>
                <a:chExt cx="551453" cy="549030"/>
              </a:xfrm>
            </p:grpSpPr>
            <p:sp>
              <p:nvSpPr>
                <p:cNvPr id="78" name="Ellipse 77"/>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 name="Image 7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61" name="Groupe 60"/>
              <p:cNvGrpSpPr/>
              <p:nvPr/>
            </p:nvGrpSpPr>
            <p:grpSpPr>
              <a:xfrm>
                <a:off x="6498508" y="529122"/>
                <a:ext cx="551453" cy="549030"/>
                <a:chOff x="6615880" y="529122"/>
                <a:chExt cx="551453" cy="549030"/>
              </a:xfrm>
            </p:grpSpPr>
            <p:sp>
              <p:nvSpPr>
                <p:cNvPr id="68" name="Ellipse 67"/>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62" name="Groupe 61"/>
              <p:cNvGrpSpPr/>
              <p:nvPr/>
            </p:nvGrpSpPr>
            <p:grpSpPr>
              <a:xfrm>
                <a:off x="8732261" y="529120"/>
                <a:ext cx="551453" cy="549030"/>
                <a:chOff x="9401004" y="529120"/>
                <a:chExt cx="551453" cy="549030"/>
              </a:xfrm>
            </p:grpSpPr>
            <p:sp>
              <p:nvSpPr>
                <p:cNvPr id="66" name="Ellipse 65"/>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7" name="Image 66"/>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63" name="Groupe 62"/>
              <p:cNvGrpSpPr/>
              <p:nvPr/>
            </p:nvGrpSpPr>
            <p:grpSpPr>
              <a:xfrm>
                <a:off x="7615384" y="532170"/>
                <a:ext cx="551453" cy="549030"/>
                <a:chOff x="8008442" y="532170"/>
                <a:chExt cx="551453" cy="549030"/>
              </a:xfrm>
            </p:grpSpPr>
            <p:sp>
              <p:nvSpPr>
                <p:cNvPr id="64" name="Ellipse 63"/>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Image 64"/>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53" name="Ellipse 52"/>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Tree>
    <p:extLst>
      <p:ext uri="{BB962C8B-B14F-4D97-AF65-F5344CB8AC3E}">
        <p14:creationId xmlns:p14="http://schemas.microsoft.com/office/powerpoint/2010/main" val="3772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n°28</a:t>
            </a:r>
            <a:br>
              <a:rPr lang="fr-FR" sz="2000" b="1" dirty="0">
                <a:latin typeface="+mn-lt"/>
              </a:rPr>
            </a:br>
            <a:r>
              <a:rPr lang="fr-FR" sz="2000" dirty="0">
                <a:latin typeface="+mn-lt"/>
              </a:rPr>
              <a:t>Quizz – Question 5</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4" name="Sous-titre 2"/>
          <p:cNvSpPr txBox="1">
            <a:spLocks/>
          </p:cNvSpPr>
          <p:nvPr/>
        </p:nvSpPr>
        <p:spPr>
          <a:xfrm>
            <a:off x="1182731" y="1811597"/>
            <a:ext cx="69719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Qui est mon interlocuteur privilégié pour toute question ou demande </a:t>
            </a:r>
            <a:br>
              <a:rPr lang="fr-FR" sz="1800" dirty="0">
                <a:solidFill>
                  <a:schemeClr val="bg2">
                    <a:lumMod val="25000"/>
                  </a:schemeClr>
                </a:solidFill>
              </a:rPr>
            </a:br>
            <a:r>
              <a:rPr lang="fr-FR" sz="1800" dirty="0">
                <a:solidFill>
                  <a:schemeClr val="bg2">
                    <a:lumMod val="25000"/>
                  </a:schemeClr>
                </a:solidFill>
              </a:rPr>
              <a:t>sur les espace DataLab ? </a:t>
            </a:r>
          </a:p>
        </p:txBody>
      </p:sp>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Chevron 31"/>
          <p:cNvSpPr/>
          <p:nvPr/>
        </p:nvSpPr>
        <p:spPr>
          <a:xfrm>
            <a:off x="6792235"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5</a:t>
            </a:r>
          </a:p>
        </p:txBody>
      </p:sp>
      <p:grpSp>
        <p:nvGrpSpPr>
          <p:cNvPr id="38" name="Groupe 37"/>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58" name="Pentagone 5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9" name="Groupe 58"/>
              <p:cNvGrpSpPr/>
              <p:nvPr/>
            </p:nvGrpSpPr>
            <p:grpSpPr>
              <a:xfrm>
                <a:off x="5381632" y="529121"/>
                <a:ext cx="551453" cy="549030"/>
                <a:chOff x="5223318" y="529121"/>
                <a:chExt cx="551453" cy="549030"/>
              </a:xfrm>
            </p:grpSpPr>
            <p:sp>
              <p:nvSpPr>
                <p:cNvPr id="80" name="Ellipse 79"/>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1" name="Image 80"/>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60" name="Groupe 59"/>
              <p:cNvGrpSpPr/>
              <p:nvPr/>
            </p:nvGrpSpPr>
            <p:grpSpPr>
              <a:xfrm>
                <a:off x="4264756" y="529120"/>
                <a:ext cx="551453" cy="549030"/>
                <a:chOff x="3830756" y="529120"/>
                <a:chExt cx="551453" cy="549030"/>
              </a:xfrm>
            </p:grpSpPr>
            <p:sp>
              <p:nvSpPr>
                <p:cNvPr id="78" name="Ellipse 77"/>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 name="Image 7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61" name="Groupe 60"/>
              <p:cNvGrpSpPr/>
              <p:nvPr/>
            </p:nvGrpSpPr>
            <p:grpSpPr>
              <a:xfrm>
                <a:off x="6498508" y="529122"/>
                <a:ext cx="551453" cy="549030"/>
                <a:chOff x="6615880" y="529122"/>
                <a:chExt cx="551453" cy="549030"/>
              </a:xfrm>
            </p:grpSpPr>
            <p:sp>
              <p:nvSpPr>
                <p:cNvPr id="68" name="Ellipse 67"/>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62" name="Groupe 61"/>
              <p:cNvGrpSpPr/>
              <p:nvPr/>
            </p:nvGrpSpPr>
            <p:grpSpPr>
              <a:xfrm>
                <a:off x="8732261" y="529120"/>
                <a:ext cx="551453" cy="549030"/>
                <a:chOff x="9401004" y="529120"/>
                <a:chExt cx="551453" cy="549030"/>
              </a:xfrm>
            </p:grpSpPr>
            <p:sp>
              <p:nvSpPr>
                <p:cNvPr id="66" name="Ellipse 65"/>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7" name="Image 66"/>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63" name="Groupe 62"/>
              <p:cNvGrpSpPr/>
              <p:nvPr/>
            </p:nvGrpSpPr>
            <p:grpSpPr>
              <a:xfrm>
                <a:off x="7615384" y="532170"/>
                <a:ext cx="551453" cy="549030"/>
                <a:chOff x="8008442" y="532170"/>
                <a:chExt cx="551453" cy="549030"/>
              </a:xfrm>
            </p:grpSpPr>
            <p:sp>
              <p:nvSpPr>
                <p:cNvPr id="64" name="Ellipse 63"/>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Image 64"/>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53" name="Ellipse 52"/>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
        <p:nvSpPr>
          <p:cNvPr id="82" name="Rectangle 81"/>
          <p:cNvSpPr/>
          <p:nvPr/>
        </p:nvSpPr>
        <p:spPr>
          <a:xfrm>
            <a:off x="3578126" y="2798195"/>
            <a:ext cx="4906798" cy="3098284"/>
          </a:xfrm>
          <a:prstGeom prst="rect">
            <a:avLst/>
          </a:prstGeom>
        </p:spPr>
        <p:txBody>
          <a:bodyPr wrap="square">
            <a:spAutoFit/>
          </a:bodyPr>
          <a:lstStyle/>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responsable datalab de mon éditeur</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CMDO</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data engineer</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Marc</a:t>
            </a:r>
          </a:p>
          <a:p>
            <a:pPr>
              <a:lnSpc>
                <a:spcPct val="150000"/>
              </a:lnSpc>
              <a:spcAft>
                <a:spcPts val="800"/>
              </a:spcAft>
            </a:pPr>
            <a:r>
              <a:rPr lang="it-IT" dirty="0">
                <a:solidFill>
                  <a:schemeClr val="bg2">
                    <a:lumMod val="50000"/>
                  </a:schemeClr>
                </a:solidFill>
                <a:ea typeface="Yu Gothic Light" panose="020B0300000000000000" pitchFamily="34" charset="-128"/>
                <a:cs typeface="Times New Roman" panose="02020603050405020304" pitchFamily="18" charset="0"/>
              </a:rPr>
              <a:t>Le Data Steward</a:t>
            </a:r>
          </a:p>
        </p:txBody>
      </p:sp>
      <p:sp>
        <p:nvSpPr>
          <p:cNvPr id="83" name="Rectangle 82"/>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Rectangle 83"/>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84"/>
          <p:cNvSpPr/>
          <p:nvPr/>
        </p:nvSpPr>
        <p:spPr>
          <a:xfrm>
            <a:off x="3240319" y="39662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Rectangle 85"/>
          <p:cNvSpPr/>
          <p:nvPr/>
        </p:nvSpPr>
        <p:spPr>
          <a:xfrm>
            <a:off x="3240319" y="4504369"/>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Rectangle 86"/>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3432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searchengineland.com/figz/wp-content/seloads/2017/06/meeting-62442005-ss-192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5875"/>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26" name="Picture 2" descr="http://www.jbclement.com/wp-content/uploads/2016/10/BPC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2994" y="122225"/>
            <a:ext cx="3140730" cy="523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084899"/>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28" name="Picture 4" descr="https://pbs.twimg.com/profile_images/842331145354264576/Uhgn-1Zz_400x400.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74629" y="6185266"/>
            <a:ext cx="1351900" cy="6357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782626"/>
            <a:ext cx="12192000" cy="5303849"/>
          </a:xfrm>
          <a:prstGeom prst="rect">
            <a:avLst/>
          </a:prstGeom>
          <a:solidFill>
            <a:srgbClr val="714A8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p:cNvSpPr>
            <a:spLocks noGrp="1"/>
          </p:cNvSpPr>
          <p:nvPr>
            <p:ph type="ctrTitle"/>
          </p:nvPr>
        </p:nvSpPr>
        <p:spPr>
          <a:xfrm>
            <a:off x="1139384" y="2572909"/>
            <a:ext cx="10267950" cy="2387600"/>
          </a:xfrm>
        </p:spPr>
        <p:txBody>
          <a:bodyPr>
            <a:normAutofit fontScale="90000"/>
          </a:bodyPr>
          <a:lstStyle/>
          <a:p>
            <a:r>
              <a:rPr lang="fr-FR" sz="7300" b="1" dirty="0">
                <a:solidFill>
                  <a:schemeClr val="bg1"/>
                </a:solidFill>
                <a:latin typeface="+mn-lt"/>
              </a:rPr>
              <a:t>Storyboarding</a:t>
            </a:r>
            <a:r>
              <a:rPr lang="fr-FR" b="1" dirty="0">
                <a:solidFill>
                  <a:schemeClr val="bg1"/>
                </a:solidFill>
                <a:latin typeface="+mn-lt"/>
              </a:rPr>
              <a:t> </a:t>
            </a:r>
            <a:br>
              <a:rPr lang="fr-FR" b="1" dirty="0">
                <a:solidFill>
                  <a:schemeClr val="bg1"/>
                </a:solidFill>
                <a:latin typeface="+mn-lt"/>
              </a:rPr>
            </a:br>
            <a:br>
              <a:rPr lang="fr-FR" b="1" dirty="0">
                <a:solidFill>
                  <a:schemeClr val="bg1"/>
                </a:solidFill>
                <a:latin typeface="+mn-lt"/>
              </a:rPr>
            </a:br>
            <a:r>
              <a:rPr lang="fr-FR" sz="4900" b="1" dirty="0">
                <a:solidFill>
                  <a:schemeClr val="bg1"/>
                </a:solidFill>
                <a:latin typeface="+mn-lt"/>
              </a:rPr>
              <a:t>module 2 : l’offre de service du DataLab</a:t>
            </a:r>
          </a:p>
        </p:txBody>
      </p:sp>
      <p:sp>
        <p:nvSpPr>
          <p:cNvPr id="10" name="Sous-titre 2"/>
          <p:cNvSpPr txBox="1">
            <a:spLocks/>
          </p:cNvSpPr>
          <p:nvPr/>
        </p:nvSpPr>
        <p:spPr>
          <a:xfrm>
            <a:off x="153008" y="6583217"/>
            <a:ext cx="1346200" cy="266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200" dirty="0">
                <a:solidFill>
                  <a:schemeClr val="bg1">
                    <a:lumMod val="50000"/>
                  </a:schemeClr>
                </a:solidFill>
              </a:rPr>
              <a:t>F   a   c   t   o   r   y</a:t>
            </a:r>
          </a:p>
        </p:txBody>
      </p:sp>
      <p:sp>
        <p:nvSpPr>
          <p:cNvPr id="6" name="Rectangle 5"/>
          <p:cNvSpPr/>
          <p:nvPr/>
        </p:nvSpPr>
        <p:spPr>
          <a:xfrm>
            <a:off x="10691812" y="6291572"/>
            <a:ext cx="1222375"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ous-titre 2"/>
          <p:cNvSpPr>
            <a:spLocks noGrp="1"/>
          </p:cNvSpPr>
          <p:nvPr>
            <p:ph type="subTitle" idx="1"/>
          </p:nvPr>
        </p:nvSpPr>
        <p:spPr>
          <a:xfrm>
            <a:off x="10691812" y="6353486"/>
            <a:ext cx="1203135" cy="315430"/>
          </a:xfrm>
        </p:spPr>
        <p:txBody>
          <a:bodyPr>
            <a:normAutofit fontScale="92500" lnSpcReduction="10000"/>
          </a:bodyPr>
          <a:lstStyle/>
          <a:p>
            <a:r>
              <a:rPr lang="fr-FR" sz="1800" dirty="0">
                <a:solidFill>
                  <a:schemeClr val="bg1"/>
                </a:solidFill>
              </a:rPr>
              <a:t>Datalab</a:t>
            </a:r>
          </a:p>
        </p:txBody>
      </p:sp>
    </p:spTree>
    <p:extLst>
      <p:ext uri="{BB962C8B-B14F-4D97-AF65-F5344CB8AC3E}">
        <p14:creationId xmlns:p14="http://schemas.microsoft.com/office/powerpoint/2010/main" val="185503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616881" y="2123649"/>
            <a:ext cx="2994243" cy="3862493"/>
          </a:xfrm>
          <a:prstGeom prst="rect">
            <a:avLst/>
          </a:prstGeom>
        </p:spPr>
      </p:pic>
      <p:sp>
        <p:nvSpPr>
          <p:cNvPr id="47" name="Titre 46"/>
          <p:cNvSpPr>
            <a:spLocks noGrp="1"/>
          </p:cNvSpPr>
          <p:nvPr>
            <p:ph type="title"/>
          </p:nvPr>
        </p:nvSpPr>
        <p:spPr/>
        <p:txBody>
          <a:bodyPr/>
          <a:lstStyle/>
          <a:p>
            <a:r>
              <a:rPr lang="fr-FR" sz="2000" b="1" dirty="0">
                <a:latin typeface="+mn-lt"/>
              </a:rPr>
              <a:t>Ecran n°3</a:t>
            </a:r>
            <a:br>
              <a:rPr lang="fr-FR" sz="2000" b="1" dirty="0">
                <a:latin typeface="+mn-lt"/>
              </a:rPr>
            </a:br>
            <a:r>
              <a:rPr lang="fr-FR" sz="2000" dirty="0">
                <a:latin typeface="+mn-lt"/>
              </a:rPr>
              <a:t>Sources de données du DataLake</a:t>
            </a:r>
          </a:p>
        </p:txBody>
      </p:sp>
      <p:sp>
        <p:nvSpPr>
          <p:cNvPr id="48" name="Espace réservé du texte 47"/>
          <p:cNvSpPr>
            <a:spLocks noGrp="1"/>
          </p:cNvSpPr>
          <p:nvPr>
            <p:ph type="body" sz="quarter" idx="13"/>
          </p:nvPr>
        </p:nvSpPr>
        <p:spPr/>
        <p:txBody>
          <a:bodyPr/>
          <a:lstStyle/>
          <a:p>
            <a:r>
              <a:rPr lang="fr-FR" b="1" dirty="0"/>
              <a:t>Message clé : </a:t>
            </a:r>
            <a:br>
              <a:rPr lang="fr-FR" b="1" dirty="0"/>
            </a:br>
            <a:r>
              <a:rPr lang="fr-FR" dirty="0"/>
              <a:t>Un puit de données riche et multi-éditeurs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fr-FR" sz="1400" dirty="0">
                <a:solidFill>
                  <a:schemeClr val="bg1"/>
                </a:solidFill>
              </a:rPr>
              <a:t>Faire apparaître le texte nouveau et la vidéo avec un effet semblable à ceux de la vidéo</a:t>
            </a:r>
          </a:p>
          <a:p>
            <a:pPr marL="285750" indent="-285750" algn="l">
              <a:buFont typeface="Arial" panose="020B0604020202020204" pitchFamily="34" charset="0"/>
              <a:buChar char="•"/>
            </a:pPr>
            <a:r>
              <a:rPr lang="fr-FR" sz="1400" dirty="0">
                <a:solidFill>
                  <a:schemeClr val="bg1"/>
                </a:solidFill>
              </a:rPr>
              <a:t>Ordre d’apparition : Cadre violet puis flèche et texte </a:t>
            </a:r>
          </a:p>
          <a:p>
            <a:pPr marL="285750" indent="-285750" algn="l">
              <a:buFont typeface="Arial" panose="020B0604020202020204" pitchFamily="34" charset="0"/>
              <a:buChar char="•"/>
            </a:pPr>
            <a:r>
              <a:rPr lang="fr-FR" sz="1400" dirty="0">
                <a:solidFill>
                  <a:schemeClr val="bg1"/>
                </a:solidFill>
              </a:rPr>
              <a:t>Faire apparaître les textes ou icônes données en fil rouge en parallèle de l’affichage</a:t>
            </a: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
        <p:nvSpPr>
          <p:cNvPr id="61" name="ZoneTexte 60"/>
          <p:cNvSpPr txBox="1"/>
          <p:nvPr/>
        </p:nvSpPr>
        <p:spPr>
          <a:xfrm>
            <a:off x="5020984" y="2865751"/>
            <a:ext cx="1944216" cy="492443"/>
          </a:xfrm>
          <a:prstGeom prst="rect">
            <a:avLst/>
          </a:prstGeom>
          <a:noFill/>
        </p:spPr>
        <p:txBody>
          <a:bodyPr wrap="square" rtlCol="0">
            <a:spAutoFit/>
          </a:bodyPr>
          <a:lstStyle/>
          <a:p>
            <a:pPr algn="ctr"/>
            <a:r>
              <a:rPr lang="fr-FR" sz="2600" b="1" dirty="0">
                <a:solidFill>
                  <a:schemeClr val="accent4">
                    <a:lumMod val="65000"/>
                    <a:lumOff val="35000"/>
                  </a:schemeClr>
                </a:solidFill>
                <a:latin typeface="Calibri" panose="020F0502020204030204" pitchFamily="34" charset="0"/>
              </a:rPr>
              <a:t>DataLake</a:t>
            </a:r>
          </a:p>
        </p:txBody>
      </p:sp>
      <p:cxnSp>
        <p:nvCxnSpPr>
          <p:cNvPr id="62" name="Connecteur droit 61"/>
          <p:cNvCxnSpPr/>
          <p:nvPr/>
        </p:nvCxnSpPr>
        <p:spPr bwMode="auto">
          <a:xfrm>
            <a:off x="5201004" y="3312472"/>
            <a:ext cx="1584176" cy="0"/>
          </a:xfrm>
          <a:prstGeom prst="line">
            <a:avLst/>
          </a:prstGeom>
          <a:solidFill>
            <a:schemeClr val="accent1"/>
          </a:solidFill>
          <a:ln w="28575" cap="flat" cmpd="sng" algn="ctr">
            <a:solidFill>
              <a:schemeClr val="accent1"/>
            </a:solidFill>
            <a:prstDash val="sysDash"/>
            <a:round/>
            <a:headEnd type="none" w="med" len="med"/>
            <a:tailEnd type="none" w="med" len="med"/>
          </a:ln>
          <a:effectLst/>
        </p:spPr>
      </p:cxnSp>
      <p:sp>
        <p:nvSpPr>
          <p:cNvPr id="63" name="Arc 62"/>
          <p:cNvSpPr/>
          <p:nvPr/>
        </p:nvSpPr>
        <p:spPr bwMode="auto">
          <a:xfrm rot="5400000">
            <a:off x="4271734" y="2152483"/>
            <a:ext cx="1245084" cy="2197632"/>
          </a:xfrm>
          <a:prstGeom prst="arc">
            <a:avLst>
              <a:gd name="adj1" fmla="val 16731593"/>
              <a:gd name="adj2" fmla="val 0"/>
            </a:avLst>
          </a:prstGeom>
          <a:noFill/>
          <a:ln w="28575"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34" name="Image 33"/>
          <p:cNvPicPr>
            <a:picLocks noChangeAspect="1"/>
          </p:cNvPicPr>
          <p:nvPr/>
        </p:nvPicPr>
        <p:blipFill>
          <a:blip r:embed="rId10"/>
          <a:stretch>
            <a:fillRect/>
          </a:stretch>
        </p:blipFill>
        <p:spPr>
          <a:xfrm>
            <a:off x="9315912" y="5821650"/>
            <a:ext cx="2252149" cy="931121"/>
          </a:xfrm>
          <a:prstGeom prst="rect">
            <a:avLst/>
          </a:prstGeom>
        </p:spPr>
      </p:pic>
      <p:sp>
        <p:nvSpPr>
          <p:cNvPr id="57" name="ZoneTexte 56"/>
          <p:cNvSpPr txBox="1"/>
          <p:nvPr/>
        </p:nvSpPr>
        <p:spPr>
          <a:xfrm rot="909433">
            <a:off x="2819651" y="6086296"/>
            <a:ext cx="778026"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58" name="ZoneTexte 57"/>
          <p:cNvSpPr txBox="1"/>
          <p:nvPr/>
        </p:nvSpPr>
        <p:spPr>
          <a:xfrm rot="20575677">
            <a:off x="3188518" y="5919818"/>
            <a:ext cx="701116"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59" name="ZoneTexte 58"/>
          <p:cNvSpPr txBox="1"/>
          <p:nvPr/>
        </p:nvSpPr>
        <p:spPr>
          <a:xfrm rot="21315824">
            <a:off x="3466902" y="6102105"/>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60" name="ZoneTexte 59"/>
          <p:cNvSpPr txBox="1"/>
          <p:nvPr/>
        </p:nvSpPr>
        <p:spPr>
          <a:xfrm rot="944142">
            <a:off x="3837088" y="6029970"/>
            <a:ext cx="722468"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64" name="ZoneTexte 63"/>
          <p:cNvSpPr txBox="1"/>
          <p:nvPr/>
        </p:nvSpPr>
        <p:spPr>
          <a:xfrm rot="21224534">
            <a:off x="2629267" y="5904059"/>
            <a:ext cx="722468" cy="215444"/>
          </a:xfrm>
          <a:prstGeom prst="rect">
            <a:avLst/>
          </a:prstGeom>
          <a:noFill/>
        </p:spPr>
        <p:txBody>
          <a:bodyPr wrap="square" rtlCol="0">
            <a:spAutoFit/>
          </a:bodyPr>
          <a:lstStyle/>
          <a:p>
            <a:r>
              <a:rPr lang="fr-FR" sz="800" dirty="0">
                <a:solidFill>
                  <a:schemeClr val="accent3">
                    <a:lumMod val="65000"/>
                  </a:schemeClr>
                </a:solidFill>
              </a:rPr>
              <a:t>Données</a:t>
            </a:r>
          </a:p>
        </p:txBody>
      </p:sp>
      <p:sp>
        <p:nvSpPr>
          <p:cNvPr id="65" name="ZoneTexte 64"/>
          <p:cNvSpPr txBox="1"/>
          <p:nvPr/>
        </p:nvSpPr>
        <p:spPr>
          <a:xfrm>
            <a:off x="2600119" y="6161329"/>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66" name="ZoneTexte 65"/>
          <p:cNvSpPr txBox="1"/>
          <p:nvPr/>
        </p:nvSpPr>
        <p:spPr>
          <a:xfrm>
            <a:off x="4154172" y="5919744"/>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67" name="ZoneTexte 66"/>
          <p:cNvSpPr txBox="1"/>
          <p:nvPr/>
        </p:nvSpPr>
        <p:spPr>
          <a:xfrm rot="19288950">
            <a:off x="3034238" y="6169385"/>
            <a:ext cx="722468" cy="215444"/>
          </a:xfrm>
          <a:prstGeom prst="rect">
            <a:avLst/>
          </a:prstGeom>
          <a:noFill/>
        </p:spPr>
        <p:txBody>
          <a:bodyPr wrap="square" rtlCol="0">
            <a:spAutoFit/>
          </a:bodyPr>
          <a:lstStyle/>
          <a:p>
            <a:r>
              <a:rPr lang="fr-FR" sz="800" dirty="0">
                <a:solidFill>
                  <a:schemeClr val="accent3">
                    <a:lumMod val="65000"/>
                  </a:schemeClr>
                </a:solidFill>
              </a:rPr>
              <a:t>Données</a:t>
            </a:r>
          </a:p>
        </p:txBody>
      </p:sp>
      <p:sp>
        <p:nvSpPr>
          <p:cNvPr id="68" name="ZoneTexte 67"/>
          <p:cNvSpPr txBox="1"/>
          <p:nvPr/>
        </p:nvSpPr>
        <p:spPr>
          <a:xfrm rot="411566">
            <a:off x="3491810" y="6283715"/>
            <a:ext cx="722468"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69" name="ZoneTexte 68"/>
          <p:cNvSpPr txBox="1"/>
          <p:nvPr/>
        </p:nvSpPr>
        <p:spPr>
          <a:xfrm rot="19653469">
            <a:off x="4154171" y="6125709"/>
            <a:ext cx="722468" cy="215444"/>
          </a:xfrm>
          <a:prstGeom prst="rect">
            <a:avLst/>
          </a:prstGeom>
          <a:noFill/>
        </p:spPr>
        <p:txBody>
          <a:bodyPr wrap="square" rtlCol="0">
            <a:spAutoFit/>
          </a:bodyPr>
          <a:lstStyle/>
          <a:p>
            <a:r>
              <a:rPr lang="fr-FR" sz="800" dirty="0">
                <a:solidFill>
                  <a:schemeClr val="accent3">
                    <a:lumMod val="65000"/>
                  </a:schemeClr>
                </a:solidFill>
              </a:rPr>
              <a:t>Données</a:t>
            </a:r>
          </a:p>
        </p:txBody>
      </p:sp>
      <p:sp>
        <p:nvSpPr>
          <p:cNvPr id="70" name="ZoneTexte 69"/>
          <p:cNvSpPr txBox="1"/>
          <p:nvPr/>
        </p:nvSpPr>
        <p:spPr>
          <a:xfrm rot="20575677">
            <a:off x="4575728" y="5903523"/>
            <a:ext cx="701116"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71" name="ZoneTexte 70"/>
          <p:cNvSpPr txBox="1"/>
          <p:nvPr/>
        </p:nvSpPr>
        <p:spPr>
          <a:xfrm rot="21315824">
            <a:off x="4854112" y="6085810"/>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72" name="ZoneTexte 71"/>
          <p:cNvSpPr txBox="1"/>
          <p:nvPr/>
        </p:nvSpPr>
        <p:spPr>
          <a:xfrm rot="944142">
            <a:off x="5224298" y="6013675"/>
            <a:ext cx="722468"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73" name="ZoneTexte 72"/>
          <p:cNvSpPr txBox="1"/>
          <p:nvPr/>
        </p:nvSpPr>
        <p:spPr>
          <a:xfrm>
            <a:off x="5541382" y="5903449"/>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74" name="ZoneTexte 73"/>
          <p:cNvSpPr txBox="1"/>
          <p:nvPr/>
        </p:nvSpPr>
        <p:spPr>
          <a:xfrm rot="411566">
            <a:off x="4879020" y="6267420"/>
            <a:ext cx="722468"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75" name="ZoneTexte 74"/>
          <p:cNvSpPr txBox="1"/>
          <p:nvPr/>
        </p:nvSpPr>
        <p:spPr>
          <a:xfrm rot="19653469">
            <a:off x="5541381" y="6109414"/>
            <a:ext cx="722468" cy="215444"/>
          </a:xfrm>
          <a:prstGeom prst="rect">
            <a:avLst/>
          </a:prstGeom>
          <a:noFill/>
        </p:spPr>
        <p:txBody>
          <a:bodyPr wrap="square" rtlCol="0">
            <a:spAutoFit/>
          </a:bodyPr>
          <a:lstStyle/>
          <a:p>
            <a:r>
              <a:rPr lang="fr-FR" sz="800" dirty="0">
                <a:solidFill>
                  <a:schemeClr val="accent3">
                    <a:lumMod val="65000"/>
                  </a:schemeClr>
                </a:solidFill>
              </a:rPr>
              <a:t>Données</a:t>
            </a:r>
          </a:p>
        </p:txBody>
      </p:sp>
      <p:sp>
        <p:nvSpPr>
          <p:cNvPr id="76" name="Rectangle à coins arrondis 75"/>
          <p:cNvSpPr/>
          <p:nvPr/>
        </p:nvSpPr>
        <p:spPr bwMode="auto">
          <a:xfrm>
            <a:off x="2437166" y="5306002"/>
            <a:ext cx="3637346" cy="747256"/>
          </a:xfrm>
          <a:prstGeom prst="roundRect">
            <a:avLst/>
          </a:prstGeom>
          <a:solidFill>
            <a:srgbClr val="FFFFFF">
              <a:alpha val="20000"/>
            </a:srgbClr>
          </a:solidFill>
          <a:ln w="28575" cap="flat" cmpd="sng" algn="ctr">
            <a:solidFill>
              <a:schemeClr val="accent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77" name="Arc 76"/>
          <p:cNvSpPr/>
          <p:nvPr/>
        </p:nvSpPr>
        <p:spPr bwMode="auto">
          <a:xfrm rot="17228286" flipH="1">
            <a:off x="1786187" y="3081694"/>
            <a:ext cx="2017464" cy="3093645"/>
          </a:xfrm>
          <a:prstGeom prst="arc">
            <a:avLst>
              <a:gd name="adj1" fmla="val 16723949"/>
              <a:gd name="adj2" fmla="val 20924149"/>
            </a:avLst>
          </a:prstGeom>
          <a:noFill/>
          <a:ln w="28575"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78" name="ZoneTexte 77"/>
          <p:cNvSpPr txBox="1"/>
          <p:nvPr/>
        </p:nvSpPr>
        <p:spPr>
          <a:xfrm>
            <a:off x="281416" y="2628757"/>
            <a:ext cx="2100065" cy="1200329"/>
          </a:xfrm>
          <a:prstGeom prst="rect">
            <a:avLst/>
          </a:prstGeom>
          <a:noFill/>
        </p:spPr>
        <p:txBody>
          <a:bodyPr wrap="square" rtlCol="0">
            <a:spAutoFit/>
          </a:bodyPr>
          <a:lstStyle/>
          <a:p>
            <a:pPr algn="ctr"/>
            <a:r>
              <a:rPr lang="fr-FR" dirty="0">
                <a:solidFill>
                  <a:schemeClr val="accent4">
                    <a:lumMod val="65000"/>
                    <a:lumOff val="35000"/>
                  </a:schemeClr>
                </a:solidFill>
                <a:latin typeface="Calibri" panose="020F0502020204030204" pitchFamily="34" charset="0"/>
              </a:rPr>
              <a:t>Le DataLake est alimenté avec les données des différentes entités</a:t>
            </a:r>
          </a:p>
        </p:txBody>
      </p:sp>
    </p:spTree>
    <p:extLst>
      <p:ext uri="{BB962C8B-B14F-4D97-AF65-F5344CB8AC3E}">
        <p14:creationId xmlns:p14="http://schemas.microsoft.com/office/powerpoint/2010/main" val="2035732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1947524" y="1033045"/>
            <a:ext cx="8562975" cy="4829175"/>
          </a:xfrm>
          <a:prstGeom prst="rect">
            <a:avLst/>
          </a:prstGeom>
        </p:spPr>
      </p:pic>
      <p:sp>
        <p:nvSpPr>
          <p:cNvPr id="12" name="Rectangle 11"/>
          <p:cNvSpPr/>
          <p:nvPr/>
        </p:nvSpPr>
        <p:spPr>
          <a:xfrm>
            <a:off x="1974820" y="1574479"/>
            <a:ext cx="6046599" cy="4274094"/>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4" name="Connecteur droit avec flèche 13"/>
          <p:cNvCxnSpPr/>
          <p:nvPr/>
        </p:nvCxnSpPr>
        <p:spPr>
          <a:xfrm flipV="1">
            <a:off x="1511437" y="4331326"/>
            <a:ext cx="354842" cy="1364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8056" y="4331326"/>
            <a:ext cx="1569493" cy="923330"/>
          </a:xfrm>
          <a:prstGeom prst="rect">
            <a:avLst/>
          </a:prstGeom>
          <a:noFill/>
        </p:spPr>
        <p:txBody>
          <a:bodyPr wrap="square" rtlCol="0">
            <a:spAutoFit/>
          </a:bodyPr>
          <a:lstStyle/>
          <a:p>
            <a:pPr algn="r"/>
            <a:r>
              <a:rPr lang="fr-FR" dirty="0"/>
              <a:t>Maquette </a:t>
            </a:r>
            <a:br>
              <a:rPr lang="fr-FR" dirty="0"/>
            </a:br>
            <a:r>
              <a:rPr lang="fr-FR" dirty="0"/>
              <a:t>de l’écran </a:t>
            </a:r>
            <a:br>
              <a:rPr lang="fr-FR" dirty="0"/>
            </a:br>
            <a:r>
              <a:rPr lang="fr-FR" dirty="0"/>
              <a:t>du e-Learning</a:t>
            </a:r>
          </a:p>
        </p:txBody>
      </p:sp>
      <p:sp>
        <p:nvSpPr>
          <p:cNvPr id="131" name="Rectangle 130"/>
          <p:cNvSpPr/>
          <p:nvPr/>
        </p:nvSpPr>
        <p:spPr>
          <a:xfrm>
            <a:off x="1974819" y="1058445"/>
            <a:ext cx="4231447" cy="466465"/>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32" name="Connecteur droit avec flèche 131"/>
          <p:cNvCxnSpPr/>
          <p:nvPr/>
        </p:nvCxnSpPr>
        <p:spPr>
          <a:xfrm>
            <a:off x="1688858" y="762328"/>
            <a:ext cx="236783" cy="27071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3" name="ZoneTexte 132"/>
          <p:cNvSpPr txBox="1"/>
          <p:nvPr/>
        </p:nvSpPr>
        <p:spPr>
          <a:xfrm>
            <a:off x="287967" y="115997"/>
            <a:ext cx="2490707" cy="646331"/>
          </a:xfrm>
          <a:prstGeom prst="rect">
            <a:avLst/>
          </a:prstGeom>
          <a:noFill/>
        </p:spPr>
        <p:txBody>
          <a:bodyPr wrap="square" rtlCol="0">
            <a:spAutoFit/>
          </a:bodyPr>
          <a:lstStyle/>
          <a:p>
            <a:pPr algn="ctr"/>
            <a:r>
              <a:rPr lang="fr-FR" dirty="0"/>
              <a:t>Numérotation de l’écran et titre de celui-ci</a:t>
            </a:r>
          </a:p>
        </p:txBody>
      </p:sp>
      <p:cxnSp>
        <p:nvCxnSpPr>
          <p:cNvPr id="134" name="Connecteur droit avec flèche 133"/>
          <p:cNvCxnSpPr/>
          <p:nvPr/>
        </p:nvCxnSpPr>
        <p:spPr>
          <a:xfrm flipH="1">
            <a:off x="7041928" y="705333"/>
            <a:ext cx="258760" cy="292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5" name="ZoneTexte 134"/>
          <p:cNvSpPr txBox="1"/>
          <p:nvPr/>
        </p:nvSpPr>
        <p:spPr>
          <a:xfrm>
            <a:off x="6884710" y="107269"/>
            <a:ext cx="2738263" cy="646331"/>
          </a:xfrm>
          <a:prstGeom prst="rect">
            <a:avLst/>
          </a:prstGeom>
          <a:noFill/>
        </p:spPr>
        <p:txBody>
          <a:bodyPr wrap="square" rtlCol="0">
            <a:spAutoFit/>
          </a:bodyPr>
          <a:lstStyle/>
          <a:p>
            <a:pPr algn="ctr"/>
            <a:r>
              <a:rPr lang="fr-FR" dirty="0"/>
              <a:t>Message(s) clé(s) associé à l’écran présenté</a:t>
            </a:r>
          </a:p>
        </p:txBody>
      </p:sp>
      <p:sp>
        <p:nvSpPr>
          <p:cNvPr id="136" name="Rectangle 135"/>
          <p:cNvSpPr/>
          <p:nvPr/>
        </p:nvSpPr>
        <p:spPr>
          <a:xfrm>
            <a:off x="6259899" y="1060221"/>
            <a:ext cx="4231447" cy="46646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7" name="Rectangle 136"/>
          <p:cNvSpPr/>
          <p:nvPr/>
        </p:nvSpPr>
        <p:spPr>
          <a:xfrm>
            <a:off x="8092257" y="1595034"/>
            <a:ext cx="2399089" cy="33543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9" name="Rectangle 138"/>
          <p:cNvSpPr/>
          <p:nvPr/>
        </p:nvSpPr>
        <p:spPr>
          <a:xfrm>
            <a:off x="8092257" y="5035690"/>
            <a:ext cx="2399089" cy="812883"/>
          </a:xfrm>
          <a:prstGeom prst="rect">
            <a:avLst/>
          </a:prstGeom>
          <a:noFill/>
          <a:ln w="381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40" name="Connecteur droit avec flèche 139"/>
          <p:cNvCxnSpPr/>
          <p:nvPr/>
        </p:nvCxnSpPr>
        <p:spPr>
          <a:xfrm flipH="1">
            <a:off x="10543126" y="3023660"/>
            <a:ext cx="258760" cy="292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1" name="ZoneTexte 140"/>
          <p:cNvSpPr txBox="1"/>
          <p:nvPr/>
        </p:nvSpPr>
        <p:spPr>
          <a:xfrm>
            <a:off x="10543126" y="1291677"/>
            <a:ext cx="1679152" cy="1754326"/>
          </a:xfrm>
          <a:prstGeom prst="rect">
            <a:avLst/>
          </a:prstGeom>
          <a:noFill/>
        </p:spPr>
        <p:txBody>
          <a:bodyPr wrap="square" rtlCol="0">
            <a:spAutoFit/>
          </a:bodyPr>
          <a:lstStyle/>
          <a:p>
            <a:r>
              <a:rPr lang="fr-FR" dirty="0"/>
              <a:t>Indication pour la création du e-learning (animation, séquencement de l’affichage…)</a:t>
            </a:r>
          </a:p>
        </p:txBody>
      </p:sp>
      <p:cxnSp>
        <p:nvCxnSpPr>
          <p:cNvPr id="142" name="Connecteur droit avec flèche 141"/>
          <p:cNvCxnSpPr/>
          <p:nvPr/>
        </p:nvCxnSpPr>
        <p:spPr>
          <a:xfrm flipH="1" flipV="1">
            <a:off x="8665031" y="5889397"/>
            <a:ext cx="464456" cy="467863"/>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3" name="ZoneTexte 142"/>
          <p:cNvSpPr txBox="1"/>
          <p:nvPr/>
        </p:nvSpPr>
        <p:spPr>
          <a:xfrm>
            <a:off x="9129487" y="5889396"/>
            <a:ext cx="2902857" cy="923330"/>
          </a:xfrm>
          <a:prstGeom prst="rect">
            <a:avLst/>
          </a:prstGeom>
          <a:noFill/>
        </p:spPr>
        <p:txBody>
          <a:bodyPr wrap="square" rtlCol="0">
            <a:spAutoFit/>
          </a:bodyPr>
          <a:lstStyle/>
          <a:p>
            <a:r>
              <a:rPr lang="fr-FR" dirty="0"/>
              <a:t>Correspondance de l’écran avec la décomposition du cadrage des e-learning</a:t>
            </a:r>
          </a:p>
        </p:txBody>
      </p:sp>
    </p:spTree>
    <p:extLst>
      <p:ext uri="{BB962C8B-B14F-4D97-AF65-F5344CB8AC3E}">
        <p14:creationId xmlns:p14="http://schemas.microsoft.com/office/powerpoint/2010/main" val="3308130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searchengineland.com/figz/wp-content/seloads/2017/06/meeting-62442005-ss-192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587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12192000" cy="64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26" name="Picture 2" descr="http://www.jbclement.com/wp-content/uploads/2016/10/BPC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20433" y="152955"/>
            <a:ext cx="1951134" cy="325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100774"/>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28" name="Picture 4" descr="https://pbs.twimg.com/profile_images/842331145354264576/Uhgn-1Zz_400x400.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74629" y="6201141"/>
            <a:ext cx="1351900" cy="6357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641728"/>
            <a:ext cx="12192000" cy="5459045"/>
          </a:xfrm>
          <a:prstGeom prst="rect">
            <a:avLst/>
          </a:prstGeom>
          <a:solidFill>
            <a:srgbClr val="714A8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p:cNvSpPr>
            <a:spLocks noGrp="1"/>
          </p:cNvSpPr>
          <p:nvPr>
            <p:ph type="ctrTitle"/>
          </p:nvPr>
        </p:nvSpPr>
        <p:spPr>
          <a:xfrm>
            <a:off x="2215709" y="968374"/>
            <a:ext cx="7918891" cy="739333"/>
          </a:xfrm>
        </p:spPr>
        <p:txBody>
          <a:bodyPr>
            <a:normAutofit fontScale="90000"/>
          </a:bodyPr>
          <a:lstStyle/>
          <a:p>
            <a:r>
              <a:rPr lang="fr-FR" b="1" dirty="0">
                <a:solidFill>
                  <a:schemeClr val="bg1"/>
                </a:solidFill>
                <a:latin typeface="+mn-lt"/>
              </a:rPr>
              <a:t> </a:t>
            </a:r>
            <a:br>
              <a:rPr lang="fr-FR" b="1" dirty="0">
                <a:solidFill>
                  <a:schemeClr val="bg1"/>
                </a:solidFill>
                <a:latin typeface="+mn-lt"/>
              </a:rPr>
            </a:br>
            <a:br>
              <a:rPr lang="fr-FR" b="1" dirty="0">
                <a:solidFill>
                  <a:schemeClr val="bg1"/>
                </a:solidFill>
                <a:latin typeface="+mn-lt"/>
              </a:rPr>
            </a:br>
            <a:r>
              <a:rPr lang="fr-FR" sz="4900" b="1" dirty="0">
                <a:solidFill>
                  <a:schemeClr val="bg1"/>
                </a:solidFill>
                <a:latin typeface="+mn-lt"/>
              </a:rPr>
              <a:t>Déroulé du storyboard</a:t>
            </a:r>
          </a:p>
        </p:txBody>
      </p:sp>
      <p:sp>
        <p:nvSpPr>
          <p:cNvPr id="10" name="Sous-titre 2"/>
          <p:cNvSpPr txBox="1">
            <a:spLocks/>
          </p:cNvSpPr>
          <p:nvPr/>
        </p:nvSpPr>
        <p:spPr>
          <a:xfrm>
            <a:off x="153008" y="6599092"/>
            <a:ext cx="1346200" cy="266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200" dirty="0">
                <a:solidFill>
                  <a:schemeClr val="bg1">
                    <a:lumMod val="50000"/>
                  </a:schemeClr>
                </a:solidFill>
              </a:rPr>
              <a:t>F   a   c   t   o   r   y</a:t>
            </a:r>
          </a:p>
        </p:txBody>
      </p:sp>
      <p:sp>
        <p:nvSpPr>
          <p:cNvPr id="6" name="Rectangle 5"/>
          <p:cNvSpPr/>
          <p:nvPr/>
        </p:nvSpPr>
        <p:spPr>
          <a:xfrm>
            <a:off x="10691812" y="6307447"/>
            <a:ext cx="1222375"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ous-titre 2"/>
          <p:cNvSpPr>
            <a:spLocks noGrp="1"/>
          </p:cNvSpPr>
          <p:nvPr>
            <p:ph type="subTitle" idx="1"/>
          </p:nvPr>
        </p:nvSpPr>
        <p:spPr>
          <a:xfrm>
            <a:off x="10691812" y="6369361"/>
            <a:ext cx="1203135" cy="315430"/>
          </a:xfrm>
        </p:spPr>
        <p:txBody>
          <a:bodyPr>
            <a:normAutofit fontScale="92500" lnSpcReduction="10000"/>
          </a:bodyPr>
          <a:lstStyle/>
          <a:p>
            <a:r>
              <a:rPr lang="fr-FR" sz="1800" dirty="0">
                <a:solidFill>
                  <a:schemeClr val="bg1"/>
                </a:solidFill>
              </a:rPr>
              <a:t>DataLab</a:t>
            </a:r>
          </a:p>
        </p:txBody>
      </p:sp>
      <p:sp>
        <p:nvSpPr>
          <p:cNvPr id="5" name="Ellipse 4"/>
          <p:cNvSpPr/>
          <p:nvPr/>
        </p:nvSpPr>
        <p:spPr>
          <a:xfrm>
            <a:off x="1603244" y="4065440"/>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llipse 12"/>
          <p:cNvSpPr/>
          <p:nvPr/>
        </p:nvSpPr>
        <p:spPr>
          <a:xfrm>
            <a:off x="4442706" y="2942025"/>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p:cNvSpPr/>
          <p:nvPr/>
        </p:nvSpPr>
        <p:spPr>
          <a:xfrm>
            <a:off x="6443465" y="4718456"/>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Ellipse 14"/>
          <p:cNvSpPr/>
          <p:nvPr/>
        </p:nvSpPr>
        <p:spPr>
          <a:xfrm>
            <a:off x="7730631" y="2326010"/>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llipse 15"/>
          <p:cNvSpPr/>
          <p:nvPr/>
        </p:nvSpPr>
        <p:spPr>
          <a:xfrm>
            <a:off x="9633567" y="3456375"/>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Forme libre 10"/>
          <p:cNvSpPr/>
          <p:nvPr/>
        </p:nvSpPr>
        <p:spPr>
          <a:xfrm>
            <a:off x="1115803" y="2347858"/>
            <a:ext cx="9694737" cy="2874893"/>
          </a:xfrm>
          <a:custGeom>
            <a:avLst/>
            <a:gdLst>
              <a:gd name="connsiteX0" fmla="*/ 550650 w 9694737"/>
              <a:gd name="connsiteY0" fmla="*/ 122080 h 2874893"/>
              <a:gd name="connsiteX1" fmla="*/ 64875 w 9694737"/>
              <a:gd name="connsiteY1" fmla="*/ 1960405 h 2874893"/>
              <a:gd name="connsiteX2" fmla="*/ 1827000 w 9694737"/>
              <a:gd name="connsiteY2" fmla="*/ 1941355 h 2874893"/>
              <a:gd name="connsiteX3" fmla="*/ 2970000 w 9694737"/>
              <a:gd name="connsiteY3" fmla="*/ 979330 h 2874893"/>
              <a:gd name="connsiteX4" fmla="*/ 4770225 w 9694737"/>
              <a:gd name="connsiteY4" fmla="*/ 1217455 h 2874893"/>
              <a:gd name="connsiteX5" fmla="*/ 5713200 w 9694737"/>
              <a:gd name="connsiteY5" fmla="*/ 2874805 h 2874893"/>
              <a:gd name="connsiteX6" fmla="*/ 6637125 w 9694737"/>
              <a:gd name="connsiteY6" fmla="*/ 1141255 h 2874893"/>
              <a:gd name="connsiteX7" fmla="*/ 7151475 w 9694737"/>
              <a:gd name="connsiteY7" fmla="*/ 169705 h 2874893"/>
              <a:gd name="connsiteX8" fmla="*/ 8980275 w 9694737"/>
              <a:gd name="connsiteY8" fmla="*/ 26830 h 2874893"/>
              <a:gd name="connsiteX9" fmla="*/ 9694650 w 9694737"/>
              <a:gd name="connsiteY9" fmla="*/ 474505 h 2874893"/>
              <a:gd name="connsiteX10" fmla="*/ 9018375 w 9694737"/>
              <a:gd name="connsiteY10" fmla="*/ 1493680 h 287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94737" h="2874893">
                <a:moveTo>
                  <a:pt x="550650" y="122080"/>
                </a:moveTo>
                <a:cubicBezTo>
                  <a:pt x="201400" y="889636"/>
                  <a:pt x="-147850" y="1657193"/>
                  <a:pt x="64875" y="1960405"/>
                </a:cubicBezTo>
                <a:cubicBezTo>
                  <a:pt x="277600" y="2263618"/>
                  <a:pt x="1342813" y="2104867"/>
                  <a:pt x="1827000" y="1941355"/>
                </a:cubicBezTo>
                <a:cubicBezTo>
                  <a:pt x="2311187" y="1777843"/>
                  <a:pt x="2479463" y="1099980"/>
                  <a:pt x="2970000" y="979330"/>
                </a:cubicBezTo>
                <a:cubicBezTo>
                  <a:pt x="3460537" y="858680"/>
                  <a:pt x="4313025" y="901543"/>
                  <a:pt x="4770225" y="1217455"/>
                </a:cubicBezTo>
                <a:cubicBezTo>
                  <a:pt x="5227425" y="1533368"/>
                  <a:pt x="5402050" y="2887505"/>
                  <a:pt x="5713200" y="2874805"/>
                </a:cubicBezTo>
                <a:cubicBezTo>
                  <a:pt x="6024350" y="2862105"/>
                  <a:pt x="6637125" y="1141255"/>
                  <a:pt x="6637125" y="1141255"/>
                </a:cubicBezTo>
                <a:cubicBezTo>
                  <a:pt x="6876838" y="690405"/>
                  <a:pt x="6760950" y="355442"/>
                  <a:pt x="7151475" y="169705"/>
                </a:cubicBezTo>
                <a:cubicBezTo>
                  <a:pt x="7542000" y="-16032"/>
                  <a:pt x="8556413" y="-23970"/>
                  <a:pt x="8980275" y="26830"/>
                </a:cubicBezTo>
                <a:cubicBezTo>
                  <a:pt x="9404137" y="77630"/>
                  <a:pt x="9688300" y="230030"/>
                  <a:pt x="9694650" y="474505"/>
                </a:cubicBezTo>
                <a:cubicBezTo>
                  <a:pt x="9701000" y="718980"/>
                  <a:pt x="9359687" y="1106330"/>
                  <a:pt x="9018375" y="149368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Sous-titre 2"/>
          <p:cNvSpPr txBox="1">
            <a:spLocks/>
          </p:cNvSpPr>
          <p:nvPr/>
        </p:nvSpPr>
        <p:spPr>
          <a:xfrm>
            <a:off x="1115803" y="4867172"/>
            <a:ext cx="1917092"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Les possibilités </a:t>
            </a:r>
            <a:br>
              <a:rPr lang="fr-FR" sz="1800" b="1" dirty="0">
                <a:solidFill>
                  <a:schemeClr val="bg1"/>
                </a:solidFill>
              </a:rPr>
            </a:br>
            <a:r>
              <a:rPr lang="fr-FR" sz="1800" b="1" dirty="0">
                <a:solidFill>
                  <a:schemeClr val="bg1"/>
                </a:solidFill>
              </a:rPr>
              <a:t>du DataLab</a:t>
            </a:r>
          </a:p>
        </p:txBody>
      </p:sp>
      <p:sp>
        <p:nvSpPr>
          <p:cNvPr id="22" name="Sous-titre 2"/>
          <p:cNvSpPr txBox="1">
            <a:spLocks/>
          </p:cNvSpPr>
          <p:nvPr/>
        </p:nvSpPr>
        <p:spPr>
          <a:xfrm>
            <a:off x="3691428" y="3785304"/>
            <a:ext cx="2256310" cy="7146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La boîte à outils communautaire </a:t>
            </a:r>
          </a:p>
        </p:txBody>
      </p:sp>
      <p:sp>
        <p:nvSpPr>
          <p:cNvPr id="23" name="Sous-titre 2"/>
          <p:cNvSpPr txBox="1">
            <a:spLocks/>
          </p:cNvSpPr>
          <p:nvPr/>
        </p:nvSpPr>
        <p:spPr>
          <a:xfrm>
            <a:off x="5866329" y="5529359"/>
            <a:ext cx="1864302"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L’utilisation de d’autres outils</a:t>
            </a:r>
          </a:p>
        </p:txBody>
      </p:sp>
      <p:sp>
        <p:nvSpPr>
          <p:cNvPr id="24" name="Sous-titre 2"/>
          <p:cNvSpPr txBox="1">
            <a:spLocks/>
          </p:cNvSpPr>
          <p:nvPr/>
        </p:nvSpPr>
        <p:spPr>
          <a:xfrm>
            <a:off x="7073109" y="1730540"/>
            <a:ext cx="2041501"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Les procédures </a:t>
            </a:r>
            <a:br>
              <a:rPr lang="fr-FR" sz="1800" b="1" dirty="0">
                <a:solidFill>
                  <a:schemeClr val="bg1"/>
                </a:solidFill>
              </a:rPr>
            </a:br>
            <a:r>
              <a:rPr lang="fr-FR" sz="1800" b="1" dirty="0">
                <a:solidFill>
                  <a:schemeClr val="bg1"/>
                </a:solidFill>
              </a:rPr>
              <a:t>de demande</a:t>
            </a:r>
          </a:p>
        </p:txBody>
      </p:sp>
      <p:sp>
        <p:nvSpPr>
          <p:cNvPr id="25" name="Sous-titre 2"/>
          <p:cNvSpPr txBox="1">
            <a:spLocks/>
          </p:cNvSpPr>
          <p:nvPr/>
        </p:nvSpPr>
        <p:spPr>
          <a:xfrm>
            <a:off x="9180496" y="4236825"/>
            <a:ext cx="1687191" cy="3665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Quizz</a:t>
            </a:r>
          </a:p>
        </p:txBody>
      </p:sp>
      <p:pic>
        <p:nvPicPr>
          <p:cNvPr id="31" name="Image 3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19939" y="3629840"/>
            <a:ext cx="435600" cy="435600"/>
          </a:xfrm>
          <a:prstGeom prst="rect">
            <a:avLst/>
          </a:prstGeom>
        </p:spPr>
      </p:pic>
      <p:sp>
        <p:nvSpPr>
          <p:cNvPr id="28" name="Ellipse 27"/>
          <p:cNvSpPr/>
          <p:nvPr/>
        </p:nvSpPr>
        <p:spPr>
          <a:xfrm>
            <a:off x="1108683" y="2359310"/>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Sous-titre 2"/>
          <p:cNvSpPr txBox="1">
            <a:spLocks/>
          </p:cNvSpPr>
          <p:nvPr/>
        </p:nvSpPr>
        <p:spPr>
          <a:xfrm>
            <a:off x="540662" y="1731352"/>
            <a:ext cx="1917092" cy="4435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Les services du DataLab</a:t>
            </a:r>
          </a:p>
        </p:txBody>
      </p:sp>
      <p:pic>
        <p:nvPicPr>
          <p:cNvPr id="18" name="Image 1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97364" y="3053883"/>
            <a:ext cx="504000" cy="504000"/>
          </a:xfrm>
          <a:prstGeom prst="rect">
            <a:avLst/>
          </a:prstGeom>
        </p:spPr>
      </p:pic>
      <p:pic>
        <p:nvPicPr>
          <p:cNvPr id="19" name="Image 1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29253" y="2451241"/>
            <a:ext cx="458182" cy="458182"/>
          </a:xfrm>
          <a:prstGeom prst="rect">
            <a:avLst/>
          </a:prstGeom>
        </p:spPr>
      </p:pic>
      <p:pic>
        <p:nvPicPr>
          <p:cNvPr id="27" name="Image 26"/>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0975" y="4887723"/>
            <a:ext cx="458182" cy="458182"/>
          </a:xfrm>
          <a:prstGeom prst="rect">
            <a:avLst/>
          </a:prstGeom>
        </p:spPr>
      </p:pic>
      <p:pic>
        <p:nvPicPr>
          <p:cNvPr id="30" name="Image 29"/>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88026" y="4249829"/>
            <a:ext cx="378663" cy="378663"/>
          </a:xfrm>
          <a:prstGeom prst="rect">
            <a:avLst/>
          </a:prstGeom>
        </p:spPr>
      </p:pic>
      <p:pic>
        <p:nvPicPr>
          <p:cNvPr id="33" name="Image 32"/>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40198" y="2510140"/>
            <a:ext cx="468000" cy="468000"/>
          </a:xfrm>
          <a:prstGeom prst="rect">
            <a:avLst/>
          </a:prstGeom>
        </p:spPr>
      </p:pic>
    </p:spTree>
    <p:extLst>
      <p:ext uri="{BB962C8B-B14F-4D97-AF65-F5344CB8AC3E}">
        <p14:creationId xmlns:p14="http://schemas.microsoft.com/office/powerpoint/2010/main" val="3198154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a:t>
            </a:r>
            <a:br>
              <a:rPr lang="fr-FR" sz="2000" dirty="0">
                <a:latin typeface="+mn-lt"/>
              </a:rPr>
            </a:br>
            <a:r>
              <a:rPr lang="fr-FR" sz="2000" dirty="0">
                <a:latin typeface="+mn-lt"/>
              </a:rPr>
              <a:t>Introduction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34" name="Imag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28127" y="2127781"/>
            <a:ext cx="1697904" cy="2940771"/>
          </a:xfrm>
          <a:prstGeom prst="rect">
            <a:avLst/>
          </a:prstGeom>
        </p:spPr>
      </p:pic>
      <p:sp>
        <p:nvSpPr>
          <p:cNvPr id="35" name="Rectangle 34"/>
          <p:cNvSpPr/>
          <p:nvPr/>
        </p:nvSpPr>
        <p:spPr>
          <a:xfrm>
            <a:off x="154668" y="5443774"/>
            <a:ext cx="8379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Salut c’est Marc, le responsable marketing.</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Comme vous, j’ai suivi le e-learning d’introduction au DataLab.</a:t>
            </a:r>
          </a:p>
        </p:txBody>
      </p:sp>
      <p:sp>
        <p:nvSpPr>
          <p:cNvPr id="36" name="Rectangle 35"/>
          <p:cNvSpPr/>
          <p:nvPr/>
        </p:nvSpPr>
        <p:spPr>
          <a:xfrm>
            <a:off x="5181937" y="1835974"/>
            <a:ext cx="678793" cy="355803"/>
          </a:xfrm>
          <a:prstGeom prst="rect">
            <a:avLst/>
          </a:prstGeom>
        </p:spPr>
        <p:txBody>
          <a:bodyPr wrap="square">
            <a:spAutoFit/>
          </a:bodyPr>
          <a:lstStyle/>
          <a:p>
            <a:pPr lvl="0">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Marc</a:t>
            </a:r>
          </a:p>
        </p:txBody>
      </p:sp>
      <p:grpSp>
        <p:nvGrpSpPr>
          <p:cNvPr id="37" name="Groupe 36"/>
          <p:cNvGrpSpPr/>
          <p:nvPr/>
        </p:nvGrpSpPr>
        <p:grpSpPr>
          <a:xfrm flipH="1" flipV="1">
            <a:off x="4822822" y="2016767"/>
            <a:ext cx="370705" cy="311920"/>
            <a:chOff x="6236926" y="6163140"/>
            <a:chExt cx="370705" cy="311920"/>
          </a:xfrm>
        </p:grpSpPr>
        <p:cxnSp>
          <p:nvCxnSpPr>
            <p:cNvPr id="38" name="Connecteur droit 37"/>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flipV="1">
              <a:off x="6236926" y="6473827"/>
              <a:ext cx="13757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9236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a:t>
            </a:r>
            <a:br>
              <a:rPr lang="fr-FR" sz="2000" dirty="0">
                <a:latin typeface="+mn-lt"/>
              </a:rPr>
            </a:br>
            <a:r>
              <a:rPr lang="fr-FR" sz="2000" dirty="0">
                <a:latin typeface="+mn-lt"/>
              </a:rPr>
              <a:t>Introduction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34" name="Imag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28127" y="2127781"/>
            <a:ext cx="1697904" cy="2940771"/>
          </a:xfrm>
          <a:prstGeom prst="rect">
            <a:avLst/>
          </a:prstGeom>
        </p:spPr>
      </p:pic>
      <p:sp>
        <p:nvSpPr>
          <p:cNvPr id="35" name="Rectangle 34"/>
          <p:cNvSpPr/>
          <p:nvPr/>
        </p:nvSpPr>
        <p:spPr>
          <a:xfrm>
            <a:off x="168316" y="5375534"/>
            <a:ext cx="8379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comprends mieux maintenant ce qu’est le DataLab.</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J’aimerai approfondir un peu, et mieux appréhender ce que je peux faire sur le DataLab, les services et les capacités offerts, les outils disponibles… </a:t>
            </a:r>
          </a:p>
        </p:txBody>
      </p:sp>
      <p:sp>
        <p:nvSpPr>
          <p:cNvPr id="26" name="Rectangle 25"/>
          <p:cNvSpPr/>
          <p:nvPr/>
        </p:nvSpPr>
        <p:spPr>
          <a:xfrm>
            <a:off x="5181937" y="1835974"/>
            <a:ext cx="678793" cy="355803"/>
          </a:xfrm>
          <a:prstGeom prst="rect">
            <a:avLst/>
          </a:prstGeom>
        </p:spPr>
        <p:txBody>
          <a:bodyPr wrap="square">
            <a:spAutoFit/>
          </a:bodyPr>
          <a:lstStyle/>
          <a:p>
            <a:pPr lvl="0">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Marc</a:t>
            </a:r>
          </a:p>
        </p:txBody>
      </p:sp>
      <p:grpSp>
        <p:nvGrpSpPr>
          <p:cNvPr id="33" name="Groupe 32"/>
          <p:cNvGrpSpPr/>
          <p:nvPr/>
        </p:nvGrpSpPr>
        <p:grpSpPr>
          <a:xfrm flipH="1" flipV="1">
            <a:off x="4822822" y="2016767"/>
            <a:ext cx="370705" cy="311920"/>
            <a:chOff x="6236926" y="6163140"/>
            <a:chExt cx="370705" cy="311920"/>
          </a:xfrm>
        </p:grpSpPr>
        <p:cxnSp>
          <p:nvCxnSpPr>
            <p:cNvPr id="36" name="Connecteur droit 35"/>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flipV="1">
              <a:off x="6236926" y="6473827"/>
              <a:ext cx="13757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9382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a:t>
            </a:r>
            <a:br>
              <a:rPr lang="fr-FR" sz="2000" dirty="0">
                <a:latin typeface="+mn-lt"/>
              </a:rPr>
            </a:br>
            <a:r>
              <a:rPr lang="fr-FR" sz="2000" dirty="0">
                <a:latin typeface="+mn-lt"/>
              </a:rPr>
              <a:t>Introduction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 name="Image 1"/>
          <p:cNvPicPr>
            <a:picLocks noChangeAspect="1"/>
          </p:cNvPicPr>
          <p:nvPr/>
        </p:nvPicPr>
        <p:blipFill>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tretch>
            <a:fillRect/>
          </a:stretch>
        </p:blipFill>
        <p:spPr>
          <a:xfrm>
            <a:off x="2742857" y="1908049"/>
            <a:ext cx="3057681" cy="3199623"/>
          </a:xfrm>
          <a:prstGeom prst="rect">
            <a:avLst/>
          </a:prstGeom>
        </p:spPr>
      </p:pic>
      <p:sp>
        <p:nvSpPr>
          <p:cNvPr id="26" name="Rectangle 25"/>
          <p:cNvSpPr/>
          <p:nvPr/>
        </p:nvSpPr>
        <p:spPr>
          <a:xfrm>
            <a:off x="168316" y="5536398"/>
            <a:ext cx="8379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répondre à ces questions,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je décide de contacter Noé, mon responsable DataLab.</a:t>
            </a:r>
          </a:p>
        </p:txBody>
      </p:sp>
      <p:sp>
        <p:nvSpPr>
          <p:cNvPr id="33" name="Rectangle 32"/>
          <p:cNvSpPr/>
          <p:nvPr/>
        </p:nvSpPr>
        <p:spPr>
          <a:xfrm>
            <a:off x="5976416" y="1701063"/>
            <a:ext cx="2348047" cy="619208"/>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Noé</a:t>
            </a:r>
            <a:br>
              <a:rPr lang="fr-FR" sz="16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400" i="1" dirty="0">
                <a:solidFill>
                  <a:schemeClr val="tx1">
                    <a:lumMod val="75000"/>
                    <a:lumOff val="25000"/>
                  </a:schemeClr>
                </a:solidFill>
                <a:ea typeface="Yu Gothic Light" panose="020B0300000000000000" pitchFamily="34" charset="-128"/>
                <a:cs typeface="Times New Roman" panose="02020603050405020304" pitchFamily="18" charset="0"/>
              </a:rPr>
              <a:t>Responsable DataLab</a:t>
            </a:r>
            <a:endParaRPr lang="fr-FR" sz="1600"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36" name="Groupe 35"/>
          <p:cNvGrpSpPr/>
          <p:nvPr/>
        </p:nvGrpSpPr>
        <p:grpSpPr>
          <a:xfrm flipH="1" flipV="1">
            <a:off x="5572331" y="1896846"/>
            <a:ext cx="370705" cy="311920"/>
            <a:chOff x="6236926" y="6163140"/>
            <a:chExt cx="370705" cy="311920"/>
          </a:xfrm>
        </p:grpSpPr>
        <p:cxnSp>
          <p:nvCxnSpPr>
            <p:cNvPr id="37" name="Connecteur droit 36"/>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V="1">
              <a:off x="6236926" y="6473827"/>
              <a:ext cx="13757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1172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a:t>
            </a:r>
            <a:br>
              <a:rPr lang="fr-FR" sz="2000" dirty="0">
                <a:latin typeface="+mn-lt"/>
              </a:rPr>
            </a:br>
            <a:r>
              <a:rPr lang="fr-FR" sz="2000" dirty="0">
                <a:latin typeface="+mn-lt"/>
              </a:rPr>
              <a:t>Introduction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 name="Image 1"/>
          <p:cNvPicPr>
            <a:picLocks noChangeAspect="1"/>
          </p:cNvPicPr>
          <p:nvPr/>
        </p:nvPicPr>
        <p:blipFill>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tretch>
            <a:fillRect/>
          </a:stretch>
        </p:blipFill>
        <p:spPr>
          <a:xfrm>
            <a:off x="2742857" y="1908049"/>
            <a:ext cx="3057681" cy="3199623"/>
          </a:xfrm>
          <a:prstGeom prst="rect">
            <a:avLst/>
          </a:prstGeom>
        </p:spPr>
      </p:pic>
      <p:sp>
        <p:nvSpPr>
          <p:cNvPr id="26" name="Rectangle 25"/>
          <p:cNvSpPr/>
          <p:nvPr/>
        </p:nvSpPr>
        <p:spPr>
          <a:xfrm>
            <a:off x="158874" y="5476335"/>
            <a:ext cx="8379325" cy="6719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répond à ma demande et propose de me présenter en détail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l’offre de service et les atouts du DataLab.</a:t>
            </a:r>
          </a:p>
        </p:txBody>
      </p:sp>
      <p:sp>
        <p:nvSpPr>
          <p:cNvPr id="33" name="Rectangle 32"/>
          <p:cNvSpPr/>
          <p:nvPr/>
        </p:nvSpPr>
        <p:spPr>
          <a:xfrm>
            <a:off x="5976416" y="1701063"/>
            <a:ext cx="2348047" cy="619208"/>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Noé</a:t>
            </a:r>
            <a:br>
              <a:rPr lang="fr-FR" sz="1600" dirty="0">
                <a:solidFill>
                  <a:schemeClr val="tx1">
                    <a:lumMod val="75000"/>
                    <a:lumOff val="25000"/>
                  </a:schemeClr>
                </a:solidFill>
                <a:ea typeface="Yu Gothic Light" panose="020B0300000000000000" pitchFamily="34" charset="-128"/>
                <a:cs typeface="Times New Roman" panose="02020603050405020304" pitchFamily="18" charset="0"/>
              </a:rPr>
            </a:br>
            <a:r>
              <a:rPr lang="fr-FR" sz="1400" i="1" dirty="0">
                <a:solidFill>
                  <a:schemeClr val="tx1">
                    <a:lumMod val="75000"/>
                    <a:lumOff val="25000"/>
                  </a:schemeClr>
                </a:solidFill>
                <a:ea typeface="Yu Gothic Light" panose="020B0300000000000000" pitchFamily="34" charset="-128"/>
                <a:cs typeface="Times New Roman" panose="02020603050405020304" pitchFamily="18" charset="0"/>
              </a:rPr>
              <a:t>Responsable DataLab</a:t>
            </a:r>
            <a:endParaRPr lang="fr-FR" sz="1600"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36" name="Groupe 35"/>
          <p:cNvGrpSpPr/>
          <p:nvPr/>
        </p:nvGrpSpPr>
        <p:grpSpPr>
          <a:xfrm flipH="1" flipV="1">
            <a:off x="5572331" y="1896846"/>
            <a:ext cx="370705" cy="311920"/>
            <a:chOff x="6236926" y="6163140"/>
            <a:chExt cx="370705" cy="311920"/>
          </a:xfrm>
        </p:grpSpPr>
        <p:cxnSp>
          <p:nvCxnSpPr>
            <p:cNvPr id="37" name="Connecteur droit 36"/>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V="1">
              <a:off x="6236926" y="6473827"/>
              <a:ext cx="13757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2738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n°5</a:t>
            </a:r>
            <a:br>
              <a:rPr lang="fr-FR" sz="2000" dirty="0">
                <a:latin typeface="+mn-lt"/>
              </a:rPr>
            </a:br>
            <a:r>
              <a:rPr lang="fr-FR" sz="2000" dirty="0">
                <a:latin typeface="+mn-lt"/>
              </a:rPr>
              <a:t>Derrière le DataLab, l’apport de la PHG</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 name="Image 1"/>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26" name="Rectangle 25"/>
          <p:cNvSpPr/>
          <p:nvPr/>
        </p:nvSpPr>
        <p:spPr>
          <a:xfrm>
            <a:off x="2261064" y="3314765"/>
            <a:ext cx="5492854"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En préambule, Noé me présente les apports majeurs de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la Plateforme Hadoop Groupe au sein de laquelle le service DataLab s’inscrit.</a:t>
            </a:r>
          </a:p>
        </p:txBody>
      </p:sp>
    </p:spTree>
    <p:extLst>
      <p:ext uri="{BB962C8B-B14F-4D97-AF65-F5344CB8AC3E}">
        <p14:creationId xmlns:p14="http://schemas.microsoft.com/office/powerpoint/2010/main" val="998510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n°6</a:t>
            </a:r>
            <a:br>
              <a:rPr lang="fr-FR" sz="2000" dirty="0">
                <a:latin typeface="+mn-lt"/>
              </a:rPr>
            </a:br>
            <a:r>
              <a:rPr lang="fr-FR" sz="2000" dirty="0">
                <a:latin typeface="+mn-lt"/>
              </a:rPr>
              <a:t>Derrière le DataLab, l’apport de la PHG</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 name="Image 1"/>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26" name="Rectangle 25"/>
          <p:cNvSpPr/>
          <p:nvPr/>
        </p:nvSpPr>
        <p:spPr>
          <a:xfrm>
            <a:off x="2099064" y="1976432"/>
            <a:ext cx="5492854"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La Plateforme Hadoop Groupe offre des apports forts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plusieurs axes : </a:t>
            </a:r>
          </a:p>
        </p:txBody>
      </p:sp>
      <p:sp>
        <p:nvSpPr>
          <p:cNvPr id="45" name="Rectangle à coins arrondis 44"/>
          <p:cNvSpPr/>
          <p:nvPr/>
        </p:nvSpPr>
        <p:spPr>
          <a:xfrm>
            <a:off x="1709321" y="2978269"/>
            <a:ext cx="2179743" cy="3377559"/>
          </a:xfrm>
          <a:prstGeom prst="roundRect">
            <a:avLst/>
          </a:prstGeom>
          <a:solidFill>
            <a:schemeClr val="accent3">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à coins arrondis 45"/>
          <p:cNvSpPr/>
          <p:nvPr/>
        </p:nvSpPr>
        <p:spPr>
          <a:xfrm>
            <a:off x="4010882" y="2978269"/>
            <a:ext cx="2179743" cy="3377559"/>
          </a:xfrm>
          <a:prstGeom prst="roundRect">
            <a:avLst/>
          </a:prstGeom>
          <a:solidFill>
            <a:schemeClr val="accent3">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Rectangle à coins arrondis 51"/>
          <p:cNvSpPr/>
          <p:nvPr/>
        </p:nvSpPr>
        <p:spPr>
          <a:xfrm>
            <a:off x="6342423" y="2978269"/>
            <a:ext cx="2179743" cy="3377559"/>
          </a:xfrm>
          <a:prstGeom prst="roundRect">
            <a:avLst/>
          </a:prstGeom>
          <a:solidFill>
            <a:schemeClr val="accent3">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93620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n°7</a:t>
            </a:r>
            <a:br>
              <a:rPr lang="fr-FR" sz="2000" dirty="0">
                <a:latin typeface="+mn-lt"/>
              </a:rPr>
            </a:br>
            <a:r>
              <a:rPr lang="fr-FR" sz="2000" dirty="0">
                <a:latin typeface="+mn-lt"/>
              </a:rPr>
              <a:t>Derrière le DataLab, l’apport de la PHG</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 name="Image 1"/>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26" name="Rectangle 25"/>
          <p:cNvSpPr/>
          <p:nvPr/>
        </p:nvSpPr>
        <p:spPr>
          <a:xfrm>
            <a:off x="2099064" y="1976432"/>
            <a:ext cx="5492854"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La Plateforme Hadoop Groupe offre des apports forts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plusieurs axes : </a:t>
            </a:r>
          </a:p>
        </p:txBody>
      </p:sp>
      <p:sp>
        <p:nvSpPr>
          <p:cNvPr id="6" name="Rectangle à coins arrondis 5"/>
          <p:cNvSpPr/>
          <p:nvPr/>
        </p:nvSpPr>
        <p:spPr>
          <a:xfrm>
            <a:off x="1709321" y="2978269"/>
            <a:ext cx="2179743" cy="3377559"/>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à coins arrondis 33"/>
          <p:cNvSpPr/>
          <p:nvPr/>
        </p:nvSpPr>
        <p:spPr>
          <a:xfrm>
            <a:off x="4010882" y="2978269"/>
            <a:ext cx="2179743" cy="3377559"/>
          </a:xfrm>
          <a:prstGeom prst="roundRect">
            <a:avLst/>
          </a:prstGeom>
          <a:solidFill>
            <a:schemeClr val="accent3">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Rectangle à coins arrondis 34"/>
          <p:cNvSpPr/>
          <p:nvPr/>
        </p:nvSpPr>
        <p:spPr>
          <a:xfrm>
            <a:off x="6342423" y="2978269"/>
            <a:ext cx="2179743" cy="3377559"/>
          </a:xfrm>
          <a:prstGeom prst="roundRect">
            <a:avLst/>
          </a:prstGeom>
          <a:solidFill>
            <a:schemeClr val="accent3">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933513" y="3224635"/>
            <a:ext cx="432000" cy="432000"/>
          </a:xfrm>
          <a:prstGeom prst="rect">
            <a:avLst/>
          </a:prstGeom>
        </p:spPr>
      </p:pic>
      <p:sp>
        <p:nvSpPr>
          <p:cNvPr id="39" name="Rectangle 38"/>
          <p:cNvSpPr/>
          <p:nvPr/>
        </p:nvSpPr>
        <p:spPr>
          <a:xfrm>
            <a:off x="2324386" y="3233713"/>
            <a:ext cx="1404262" cy="375552"/>
          </a:xfrm>
          <a:prstGeom prst="rect">
            <a:avLst/>
          </a:prstGeom>
        </p:spPr>
        <p:txBody>
          <a:bodyPr wrap="square">
            <a:spAutoFit/>
          </a:bodyPr>
          <a:lstStyle/>
          <a:p>
            <a:pPr lvl="0" algn="ctr">
              <a:lnSpc>
                <a:spcPct val="107000"/>
              </a:lnSpc>
              <a:spcAft>
                <a:spcPts val="800"/>
              </a:spcAft>
            </a:pPr>
            <a:r>
              <a:rPr lang="fr-FR" b="1" dirty="0">
                <a:solidFill>
                  <a:schemeClr val="bg1"/>
                </a:solidFill>
                <a:ea typeface="Yu Gothic Light" panose="020B0300000000000000" pitchFamily="34" charset="-128"/>
                <a:cs typeface="Times New Roman" panose="02020603050405020304" pitchFamily="18" charset="0"/>
              </a:rPr>
              <a:t>Données</a:t>
            </a:r>
          </a:p>
        </p:txBody>
      </p:sp>
      <p:sp>
        <p:nvSpPr>
          <p:cNvPr id="42" name="Rectangle 41"/>
          <p:cNvSpPr/>
          <p:nvPr/>
        </p:nvSpPr>
        <p:spPr>
          <a:xfrm>
            <a:off x="1724391" y="3903786"/>
            <a:ext cx="2133650" cy="1409681"/>
          </a:xfrm>
          <a:prstGeom prst="rect">
            <a:avLst/>
          </a:prstGeom>
        </p:spPr>
        <p:txBody>
          <a:bodyPr wrap="square">
            <a:spAutoFit/>
          </a:bodyPr>
          <a:lstStyle/>
          <a:p>
            <a:pPr lvl="0" algn="ctr">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Un puit de données plus large et</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 plus riche que </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ceux disponibles auparavant</a:t>
            </a:r>
          </a:p>
        </p:txBody>
      </p:sp>
    </p:spTree>
    <p:extLst>
      <p:ext uri="{BB962C8B-B14F-4D97-AF65-F5344CB8AC3E}">
        <p14:creationId xmlns:p14="http://schemas.microsoft.com/office/powerpoint/2010/main" val="3486722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n°8</a:t>
            </a:r>
            <a:br>
              <a:rPr lang="fr-FR" sz="2000" dirty="0">
                <a:latin typeface="+mn-lt"/>
              </a:rPr>
            </a:br>
            <a:r>
              <a:rPr lang="fr-FR" sz="2000" dirty="0">
                <a:latin typeface="+mn-lt"/>
              </a:rPr>
              <a:t>Derrière le DataLab, l’apport de la PHG</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 name="Image 1"/>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26" name="Rectangle 25"/>
          <p:cNvSpPr/>
          <p:nvPr/>
        </p:nvSpPr>
        <p:spPr>
          <a:xfrm>
            <a:off x="2099064" y="1976432"/>
            <a:ext cx="5492854"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La Plateforme Hadoop Groupe offre des apports forts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plusieurs axes : </a:t>
            </a:r>
          </a:p>
        </p:txBody>
      </p:sp>
      <p:sp>
        <p:nvSpPr>
          <p:cNvPr id="6" name="Rectangle à coins arrondis 5"/>
          <p:cNvSpPr/>
          <p:nvPr/>
        </p:nvSpPr>
        <p:spPr>
          <a:xfrm>
            <a:off x="1709321" y="2978271"/>
            <a:ext cx="2179743" cy="3377559"/>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à coins arrondis 33"/>
          <p:cNvSpPr/>
          <p:nvPr/>
        </p:nvSpPr>
        <p:spPr>
          <a:xfrm>
            <a:off x="4003387" y="2978270"/>
            <a:ext cx="2179743" cy="3377559"/>
          </a:xfrm>
          <a:prstGeom prst="roundRect">
            <a:avLst/>
          </a:prstGeom>
          <a:solidFill>
            <a:schemeClr val="accent4">
              <a:lumMod val="50000"/>
              <a:lumOff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Rectangle à coins arrondis 34"/>
          <p:cNvSpPr/>
          <p:nvPr/>
        </p:nvSpPr>
        <p:spPr>
          <a:xfrm>
            <a:off x="6327433" y="2978269"/>
            <a:ext cx="2179743" cy="3377559"/>
          </a:xfrm>
          <a:prstGeom prst="roundRect">
            <a:avLst/>
          </a:prstGeom>
          <a:solidFill>
            <a:schemeClr val="accent3">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933513" y="3224635"/>
            <a:ext cx="432000" cy="432000"/>
          </a:xfrm>
          <a:prstGeom prst="rect">
            <a:avLst/>
          </a:prstGeom>
        </p:spPr>
      </p:pic>
      <p:pic>
        <p:nvPicPr>
          <p:cNvPr id="8" name="Image 7"/>
          <p:cNvPicPr>
            <a:picLocks noChangeAspect="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4182247" y="3153139"/>
            <a:ext cx="574992" cy="574992"/>
          </a:xfrm>
          <a:prstGeom prst="rect">
            <a:avLst/>
          </a:prstGeom>
        </p:spPr>
      </p:pic>
      <p:sp>
        <p:nvSpPr>
          <p:cNvPr id="39" name="Rectangle 38"/>
          <p:cNvSpPr/>
          <p:nvPr/>
        </p:nvSpPr>
        <p:spPr>
          <a:xfrm>
            <a:off x="2324386" y="3233713"/>
            <a:ext cx="1404262" cy="375552"/>
          </a:xfrm>
          <a:prstGeom prst="rect">
            <a:avLst/>
          </a:prstGeom>
        </p:spPr>
        <p:txBody>
          <a:bodyPr wrap="square">
            <a:spAutoFit/>
          </a:bodyPr>
          <a:lstStyle/>
          <a:p>
            <a:pPr lvl="0" algn="ctr">
              <a:lnSpc>
                <a:spcPct val="107000"/>
              </a:lnSpc>
              <a:spcAft>
                <a:spcPts val="800"/>
              </a:spcAft>
            </a:pPr>
            <a:r>
              <a:rPr lang="fr-FR" b="1" dirty="0">
                <a:solidFill>
                  <a:schemeClr val="bg1"/>
                </a:solidFill>
                <a:ea typeface="Yu Gothic Light" panose="020B0300000000000000" pitchFamily="34" charset="-128"/>
                <a:cs typeface="Times New Roman" panose="02020603050405020304" pitchFamily="18" charset="0"/>
              </a:rPr>
              <a:t>Données</a:t>
            </a:r>
          </a:p>
        </p:txBody>
      </p:sp>
      <p:sp>
        <p:nvSpPr>
          <p:cNvPr id="40" name="Rectangle 39"/>
          <p:cNvSpPr/>
          <p:nvPr/>
        </p:nvSpPr>
        <p:spPr>
          <a:xfrm>
            <a:off x="4659491" y="3224635"/>
            <a:ext cx="1404262" cy="375552"/>
          </a:xfrm>
          <a:prstGeom prst="rect">
            <a:avLst/>
          </a:prstGeom>
        </p:spPr>
        <p:txBody>
          <a:bodyPr wrap="square">
            <a:spAutoFit/>
          </a:bodyPr>
          <a:lstStyle/>
          <a:p>
            <a:pPr lvl="0" algn="ctr">
              <a:lnSpc>
                <a:spcPct val="107000"/>
              </a:lnSpc>
              <a:spcAft>
                <a:spcPts val="800"/>
              </a:spcAft>
            </a:pPr>
            <a:r>
              <a:rPr lang="fr-FR" b="1" dirty="0">
                <a:solidFill>
                  <a:schemeClr val="bg1"/>
                </a:solidFill>
                <a:ea typeface="Yu Gothic Light" panose="020B0300000000000000" pitchFamily="34" charset="-128"/>
                <a:cs typeface="Times New Roman" panose="02020603050405020304" pitchFamily="18" charset="0"/>
              </a:rPr>
              <a:t>Puissance</a:t>
            </a:r>
          </a:p>
        </p:txBody>
      </p:sp>
      <p:sp>
        <p:nvSpPr>
          <p:cNvPr id="42" name="Rectangle 41"/>
          <p:cNvSpPr/>
          <p:nvPr/>
        </p:nvSpPr>
        <p:spPr>
          <a:xfrm>
            <a:off x="1724391" y="3903786"/>
            <a:ext cx="2133650" cy="1409681"/>
          </a:xfrm>
          <a:prstGeom prst="rect">
            <a:avLst/>
          </a:prstGeom>
        </p:spPr>
        <p:txBody>
          <a:bodyPr wrap="square">
            <a:spAutoFit/>
          </a:bodyPr>
          <a:lstStyle/>
          <a:p>
            <a:pPr lvl="0" algn="ctr">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Un puit de données plus large et</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 plus riche que </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ceux disponibles auparavant</a:t>
            </a:r>
          </a:p>
        </p:txBody>
      </p:sp>
      <p:sp>
        <p:nvSpPr>
          <p:cNvPr id="43" name="Rectangle 42"/>
          <p:cNvSpPr/>
          <p:nvPr/>
        </p:nvSpPr>
        <p:spPr>
          <a:xfrm>
            <a:off x="4033447" y="3903786"/>
            <a:ext cx="2133650" cy="1409681"/>
          </a:xfrm>
          <a:prstGeom prst="rect">
            <a:avLst/>
          </a:prstGeom>
        </p:spPr>
        <p:txBody>
          <a:bodyPr wrap="square">
            <a:spAutoFit/>
          </a:bodyPr>
          <a:lstStyle/>
          <a:p>
            <a:pPr lvl="0" algn="ctr">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Une plateforme offrant une puissance de traitement forte : de gros volumes, de temps réel…</a:t>
            </a:r>
          </a:p>
        </p:txBody>
      </p:sp>
    </p:spTree>
    <p:extLst>
      <p:ext uri="{BB962C8B-B14F-4D97-AF65-F5344CB8AC3E}">
        <p14:creationId xmlns:p14="http://schemas.microsoft.com/office/powerpoint/2010/main" val="2305425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616881" y="2123649"/>
            <a:ext cx="2994243" cy="3862493"/>
          </a:xfrm>
          <a:prstGeom prst="rect">
            <a:avLst/>
          </a:prstGeom>
        </p:spPr>
      </p:pic>
      <p:sp>
        <p:nvSpPr>
          <p:cNvPr id="47" name="Titre 46"/>
          <p:cNvSpPr>
            <a:spLocks noGrp="1"/>
          </p:cNvSpPr>
          <p:nvPr>
            <p:ph type="title"/>
          </p:nvPr>
        </p:nvSpPr>
        <p:spPr/>
        <p:txBody>
          <a:bodyPr/>
          <a:lstStyle/>
          <a:p>
            <a:r>
              <a:rPr lang="fr-FR" sz="2000" b="1" dirty="0">
                <a:latin typeface="+mn-lt"/>
              </a:rPr>
              <a:t>Ecran n°4</a:t>
            </a:r>
            <a:br>
              <a:rPr lang="fr-FR" sz="2000" b="1" dirty="0">
                <a:latin typeface="+mn-lt"/>
              </a:rPr>
            </a:br>
            <a:r>
              <a:rPr lang="fr-FR" sz="2000" dirty="0">
                <a:latin typeface="+mn-lt"/>
              </a:rPr>
              <a:t>Des données hétérogènes</a:t>
            </a:r>
          </a:p>
        </p:txBody>
      </p:sp>
      <p:sp>
        <p:nvSpPr>
          <p:cNvPr id="48" name="Espace réservé du texte 47"/>
          <p:cNvSpPr>
            <a:spLocks noGrp="1"/>
          </p:cNvSpPr>
          <p:nvPr>
            <p:ph type="body" sz="quarter" idx="13"/>
          </p:nvPr>
        </p:nvSpPr>
        <p:spPr/>
        <p:txBody>
          <a:bodyPr/>
          <a:lstStyle/>
          <a:p>
            <a:r>
              <a:rPr lang="fr-FR" b="1" dirty="0"/>
              <a:t>Message clé : </a:t>
            </a:r>
            <a:br>
              <a:rPr lang="fr-FR" b="1" dirty="0"/>
            </a:br>
            <a:r>
              <a:rPr lang="fr-FR" dirty="0"/>
              <a:t>Un puit de données riche et multi-éditeurs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fr-FR" sz="1400" dirty="0">
                <a:solidFill>
                  <a:schemeClr val="bg1"/>
                </a:solidFill>
              </a:rPr>
              <a:t>Afficher progressivement chaque typologie de données</a:t>
            </a: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4" name="Image 33"/>
          <p:cNvPicPr>
            <a:picLocks noChangeAspect="1"/>
          </p:cNvPicPr>
          <p:nvPr/>
        </p:nvPicPr>
        <p:blipFill>
          <a:blip r:embed="rId10"/>
          <a:stretch>
            <a:fillRect/>
          </a:stretch>
        </p:blipFill>
        <p:spPr>
          <a:xfrm>
            <a:off x="9315912" y="5821650"/>
            <a:ext cx="2252149" cy="931121"/>
          </a:xfrm>
          <a:prstGeom prst="rect">
            <a:avLst/>
          </a:prstGeom>
        </p:spPr>
      </p:pic>
      <p:sp>
        <p:nvSpPr>
          <p:cNvPr id="57" name="ZoneTexte 56"/>
          <p:cNvSpPr txBox="1"/>
          <p:nvPr/>
        </p:nvSpPr>
        <p:spPr>
          <a:xfrm rot="909433">
            <a:off x="2819651" y="6086296"/>
            <a:ext cx="778026"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58" name="ZoneTexte 57"/>
          <p:cNvSpPr txBox="1"/>
          <p:nvPr/>
        </p:nvSpPr>
        <p:spPr>
          <a:xfrm rot="20575677">
            <a:off x="3188518" y="5919818"/>
            <a:ext cx="701116"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59" name="ZoneTexte 58"/>
          <p:cNvSpPr txBox="1"/>
          <p:nvPr/>
        </p:nvSpPr>
        <p:spPr>
          <a:xfrm rot="21315824">
            <a:off x="3466902" y="6102105"/>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60" name="ZoneTexte 59"/>
          <p:cNvSpPr txBox="1"/>
          <p:nvPr/>
        </p:nvSpPr>
        <p:spPr>
          <a:xfrm rot="944142">
            <a:off x="3837088" y="6029970"/>
            <a:ext cx="722468"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64" name="ZoneTexte 63"/>
          <p:cNvSpPr txBox="1"/>
          <p:nvPr/>
        </p:nvSpPr>
        <p:spPr>
          <a:xfrm rot="21224534">
            <a:off x="2629267" y="5904059"/>
            <a:ext cx="722468" cy="215444"/>
          </a:xfrm>
          <a:prstGeom prst="rect">
            <a:avLst/>
          </a:prstGeom>
          <a:noFill/>
        </p:spPr>
        <p:txBody>
          <a:bodyPr wrap="square" rtlCol="0">
            <a:spAutoFit/>
          </a:bodyPr>
          <a:lstStyle/>
          <a:p>
            <a:r>
              <a:rPr lang="fr-FR" sz="800" dirty="0">
                <a:solidFill>
                  <a:schemeClr val="accent3">
                    <a:lumMod val="65000"/>
                  </a:schemeClr>
                </a:solidFill>
              </a:rPr>
              <a:t>Données</a:t>
            </a:r>
          </a:p>
        </p:txBody>
      </p:sp>
      <p:sp>
        <p:nvSpPr>
          <p:cNvPr id="65" name="ZoneTexte 64"/>
          <p:cNvSpPr txBox="1"/>
          <p:nvPr/>
        </p:nvSpPr>
        <p:spPr>
          <a:xfrm>
            <a:off x="2600119" y="6161329"/>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66" name="ZoneTexte 65"/>
          <p:cNvSpPr txBox="1"/>
          <p:nvPr/>
        </p:nvSpPr>
        <p:spPr>
          <a:xfrm>
            <a:off x="4154172" y="5919744"/>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67" name="ZoneTexte 66"/>
          <p:cNvSpPr txBox="1"/>
          <p:nvPr/>
        </p:nvSpPr>
        <p:spPr>
          <a:xfrm rot="19288950">
            <a:off x="3034238" y="6169385"/>
            <a:ext cx="722468" cy="215444"/>
          </a:xfrm>
          <a:prstGeom prst="rect">
            <a:avLst/>
          </a:prstGeom>
          <a:noFill/>
        </p:spPr>
        <p:txBody>
          <a:bodyPr wrap="square" rtlCol="0">
            <a:spAutoFit/>
          </a:bodyPr>
          <a:lstStyle/>
          <a:p>
            <a:r>
              <a:rPr lang="fr-FR" sz="800" dirty="0">
                <a:solidFill>
                  <a:schemeClr val="accent3">
                    <a:lumMod val="65000"/>
                  </a:schemeClr>
                </a:solidFill>
              </a:rPr>
              <a:t>Données</a:t>
            </a:r>
          </a:p>
        </p:txBody>
      </p:sp>
      <p:sp>
        <p:nvSpPr>
          <p:cNvPr id="68" name="ZoneTexte 67"/>
          <p:cNvSpPr txBox="1"/>
          <p:nvPr/>
        </p:nvSpPr>
        <p:spPr>
          <a:xfrm rot="411566">
            <a:off x="3491810" y="6283715"/>
            <a:ext cx="722468"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69" name="ZoneTexte 68"/>
          <p:cNvSpPr txBox="1"/>
          <p:nvPr/>
        </p:nvSpPr>
        <p:spPr>
          <a:xfrm rot="19653469">
            <a:off x="4154171" y="6125709"/>
            <a:ext cx="722468" cy="215444"/>
          </a:xfrm>
          <a:prstGeom prst="rect">
            <a:avLst/>
          </a:prstGeom>
          <a:noFill/>
        </p:spPr>
        <p:txBody>
          <a:bodyPr wrap="square" rtlCol="0">
            <a:spAutoFit/>
          </a:bodyPr>
          <a:lstStyle/>
          <a:p>
            <a:r>
              <a:rPr lang="fr-FR" sz="800" dirty="0">
                <a:solidFill>
                  <a:schemeClr val="accent3">
                    <a:lumMod val="65000"/>
                  </a:schemeClr>
                </a:solidFill>
              </a:rPr>
              <a:t>Données</a:t>
            </a:r>
          </a:p>
        </p:txBody>
      </p:sp>
      <p:sp>
        <p:nvSpPr>
          <p:cNvPr id="70" name="ZoneTexte 69"/>
          <p:cNvSpPr txBox="1"/>
          <p:nvPr/>
        </p:nvSpPr>
        <p:spPr>
          <a:xfrm rot="20575677">
            <a:off x="4575728" y="5903523"/>
            <a:ext cx="701116"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71" name="ZoneTexte 70"/>
          <p:cNvSpPr txBox="1"/>
          <p:nvPr/>
        </p:nvSpPr>
        <p:spPr>
          <a:xfrm rot="21315824">
            <a:off x="4854112" y="6085810"/>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72" name="ZoneTexte 71"/>
          <p:cNvSpPr txBox="1"/>
          <p:nvPr/>
        </p:nvSpPr>
        <p:spPr>
          <a:xfrm rot="944142">
            <a:off x="5224298" y="6013675"/>
            <a:ext cx="722468"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73" name="ZoneTexte 72"/>
          <p:cNvSpPr txBox="1"/>
          <p:nvPr/>
        </p:nvSpPr>
        <p:spPr>
          <a:xfrm>
            <a:off x="5541382" y="5903449"/>
            <a:ext cx="722468" cy="215444"/>
          </a:xfrm>
          <a:prstGeom prst="rect">
            <a:avLst/>
          </a:prstGeom>
          <a:noFill/>
        </p:spPr>
        <p:txBody>
          <a:bodyPr wrap="square" rtlCol="0">
            <a:spAutoFit/>
          </a:bodyPr>
          <a:lstStyle/>
          <a:p>
            <a:r>
              <a:rPr lang="fr-FR" sz="800" dirty="0">
                <a:solidFill>
                  <a:schemeClr val="accent3">
                    <a:lumMod val="50000"/>
                  </a:schemeClr>
                </a:solidFill>
              </a:rPr>
              <a:t>Données</a:t>
            </a:r>
          </a:p>
        </p:txBody>
      </p:sp>
      <p:sp>
        <p:nvSpPr>
          <p:cNvPr id="74" name="ZoneTexte 73"/>
          <p:cNvSpPr txBox="1"/>
          <p:nvPr/>
        </p:nvSpPr>
        <p:spPr>
          <a:xfrm rot="411566">
            <a:off x="4879020" y="6267420"/>
            <a:ext cx="722468" cy="215444"/>
          </a:xfrm>
          <a:prstGeom prst="rect">
            <a:avLst/>
          </a:prstGeom>
          <a:noFill/>
        </p:spPr>
        <p:txBody>
          <a:bodyPr wrap="square" rtlCol="0">
            <a:spAutoFit/>
          </a:bodyPr>
          <a:lstStyle/>
          <a:p>
            <a:r>
              <a:rPr lang="fr-FR" sz="800" dirty="0">
                <a:solidFill>
                  <a:schemeClr val="accent5">
                    <a:lumMod val="75000"/>
                  </a:schemeClr>
                </a:solidFill>
              </a:rPr>
              <a:t>Données</a:t>
            </a:r>
          </a:p>
        </p:txBody>
      </p:sp>
      <p:sp>
        <p:nvSpPr>
          <p:cNvPr id="75" name="ZoneTexte 74"/>
          <p:cNvSpPr txBox="1"/>
          <p:nvPr/>
        </p:nvSpPr>
        <p:spPr>
          <a:xfrm rot="19653469">
            <a:off x="5541381" y="6109414"/>
            <a:ext cx="722468" cy="215444"/>
          </a:xfrm>
          <a:prstGeom prst="rect">
            <a:avLst/>
          </a:prstGeom>
          <a:noFill/>
        </p:spPr>
        <p:txBody>
          <a:bodyPr wrap="square" rtlCol="0">
            <a:spAutoFit/>
          </a:bodyPr>
          <a:lstStyle/>
          <a:p>
            <a:r>
              <a:rPr lang="fr-FR" sz="800" dirty="0">
                <a:solidFill>
                  <a:schemeClr val="accent3">
                    <a:lumMod val="65000"/>
                  </a:schemeClr>
                </a:solidFill>
              </a:rPr>
              <a:t>Données</a:t>
            </a:r>
          </a:p>
        </p:txBody>
      </p:sp>
      <p:sp>
        <p:nvSpPr>
          <p:cNvPr id="52" name="Arc 51"/>
          <p:cNvSpPr/>
          <p:nvPr/>
        </p:nvSpPr>
        <p:spPr bwMode="auto">
          <a:xfrm rot="17355632" flipH="1">
            <a:off x="3266511" y="1726033"/>
            <a:ext cx="1472345" cy="2737944"/>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53" name="Arc 52"/>
          <p:cNvSpPr/>
          <p:nvPr/>
        </p:nvSpPr>
        <p:spPr bwMode="auto">
          <a:xfrm rot="15491850" flipH="1">
            <a:off x="2842353" y="1879879"/>
            <a:ext cx="1472345" cy="2737944"/>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54" name="ZoneTexte 53"/>
          <p:cNvSpPr txBox="1"/>
          <p:nvPr/>
        </p:nvSpPr>
        <p:spPr>
          <a:xfrm rot="1957818">
            <a:off x="1125813" y="2687936"/>
            <a:ext cx="2317959" cy="338554"/>
          </a:xfrm>
          <a:prstGeom prst="rect">
            <a:avLst/>
          </a:prstGeom>
          <a:noFill/>
        </p:spPr>
        <p:txBody>
          <a:bodyPr wrap="square" rtlCol="0">
            <a:spAutoFit/>
          </a:bodyPr>
          <a:lstStyle/>
          <a:p>
            <a:pPr algn="ctr"/>
            <a:r>
              <a:rPr lang="fr-FR" sz="1600" dirty="0">
                <a:solidFill>
                  <a:schemeClr val="accent4">
                    <a:lumMod val="65000"/>
                    <a:lumOff val="35000"/>
                  </a:schemeClr>
                </a:solidFill>
                <a:latin typeface="Calibri" panose="020F0502020204030204" pitchFamily="34" charset="0"/>
              </a:rPr>
              <a:t>Données SI Distribution</a:t>
            </a:r>
          </a:p>
        </p:txBody>
      </p:sp>
      <p:sp>
        <p:nvSpPr>
          <p:cNvPr id="55" name="ZoneTexte 54"/>
          <p:cNvSpPr txBox="1"/>
          <p:nvPr/>
        </p:nvSpPr>
        <p:spPr>
          <a:xfrm rot="989588">
            <a:off x="917999" y="3223208"/>
            <a:ext cx="2317959" cy="338554"/>
          </a:xfrm>
          <a:prstGeom prst="rect">
            <a:avLst/>
          </a:prstGeom>
          <a:noFill/>
        </p:spPr>
        <p:txBody>
          <a:bodyPr wrap="square" rtlCol="0">
            <a:spAutoFit/>
          </a:bodyPr>
          <a:lstStyle/>
          <a:p>
            <a:pPr algn="ctr"/>
            <a:r>
              <a:rPr lang="fr-FR" sz="1600" dirty="0">
                <a:solidFill>
                  <a:schemeClr val="accent4">
                    <a:lumMod val="65000"/>
                    <a:lumOff val="35000"/>
                  </a:schemeClr>
                </a:solidFill>
                <a:latin typeface="Calibri" panose="020F0502020204030204" pitchFamily="34" charset="0"/>
              </a:rPr>
              <a:t>Données SI Production </a:t>
            </a:r>
          </a:p>
        </p:txBody>
      </p:sp>
      <p:sp>
        <p:nvSpPr>
          <p:cNvPr id="56" name="ZoneTexte 55"/>
          <p:cNvSpPr txBox="1"/>
          <p:nvPr/>
        </p:nvSpPr>
        <p:spPr>
          <a:xfrm rot="190082">
            <a:off x="815735" y="3753553"/>
            <a:ext cx="2317959" cy="338554"/>
          </a:xfrm>
          <a:prstGeom prst="rect">
            <a:avLst/>
          </a:prstGeom>
          <a:noFill/>
        </p:spPr>
        <p:txBody>
          <a:bodyPr wrap="square" rtlCol="0">
            <a:spAutoFit/>
          </a:bodyPr>
          <a:lstStyle/>
          <a:p>
            <a:pPr algn="ctr"/>
            <a:r>
              <a:rPr lang="fr-FR" sz="1600" dirty="0">
                <a:solidFill>
                  <a:schemeClr val="accent4">
                    <a:lumMod val="65000"/>
                    <a:lumOff val="35000"/>
                  </a:schemeClr>
                </a:solidFill>
                <a:latin typeface="Calibri" panose="020F0502020204030204" pitchFamily="34" charset="0"/>
              </a:rPr>
              <a:t>Données SI Partenaires </a:t>
            </a:r>
          </a:p>
        </p:txBody>
      </p:sp>
      <p:sp>
        <p:nvSpPr>
          <p:cNvPr id="79" name="Arc 78"/>
          <p:cNvSpPr/>
          <p:nvPr/>
        </p:nvSpPr>
        <p:spPr bwMode="auto">
          <a:xfrm rot="16575372" flipH="1">
            <a:off x="3085238" y="1784811"/>
            <a:ext cx="1472345" cy="2737944"/>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80" name="Arc 79"/>
          <p:cNvSpPr/>
          <p:nvPr/>
        </p:nvSpPr>
        <p:spPr bwMode="auto">
          <a:xfrm rot="4727508">
            <a:off x="3839059" y="1649163"/>
            <a:ext cx="1472345" cy="2737944"/>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81" name="Arc 80"/>
          <p:cNvSpPr/>
          <p:nvPr/>
        </p:nvSpPr>
        <p:spPr bwMode="auto">
          <a:xfrm rot="5400000">
            <a:off x="4017091" y="1737845"/>
            <a:ext cx="1472345" cy="2737944"/>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82" name="Arc 81"/>
          <p:cNvSpPr/>
          <p:nvPr/>
        </p:nvSpPr>
        <p:spPr bwMode="auto">
          <a:xfrm rot="6887276">
            <a:off x="4331511" y="2057473"/>
            <a:ext cx="1472345" cy="2737944"/>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83" name="Arc 82"/>
          <p:cNvSpPr/>
          <p:nvPr/>
        </p:nvSpPr>
        <p:spPr bwMode="auto">
          <a:xfrm rot="6028122">
            <a:off x="4169436" y="1891602"/>
            <a:ext cx="1472345" cy="2737944"/>
          </a:xfrm>
          <a:prstGeom prst="arc">
            <a:avLst>
              <a:gd name="adj1" fmla="val 18691800"/>
              <a:gd name="adj2" fmla="val 20517732"/>
            </a:avLst>
          </a:prstGeom>
          <a:noFill/>
          <a:ln w="19050"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84" name="ZoneTexte 83"/>
          <p:cNvSpPr txBox="1"/>
          <p:nvPr/>
        </p:nvSpPr>
        <p:spPr>
          <a:xfrm rot="19991370">
            <a:off x="5121892" y="2636109"/>
            <a:ext cx="3142396" cy="338554"/>
          </a:xfrm>
          <a:prstGeom prst="rect">
            <a:avLst/>
          </a:prstGeom>
          <a:noFill/>
        </p:spPr>
        <p:txBody>
          <a:bodyPr wrap="square" rtlCol="0">
            <a:spAutoFit/>
          </a:bodyPr>
          <a:lstStyle/>
          <a:p>
            <a:pPr algn="ctr"/>
            <a:r>
              <a:rPr lang="fr-FR" sz="1600" dirty="0">
                <a:solidFill>
                  <a:schemeClr val="accent4">
                    <a:lumMod val="65000"/>
                    <a:lumOff val="35000"/>
                  </a:schemeClr>
                </a:solidFill>
                <a:latin typeface="Calibri" panose="020F0502020204030204" pitchFamily="34" charset="0"/>
              </a:rPr>
              <a:t>Activités de l’ensemble des canaux</a:t>
            </a:r>
          </a:p>
        </p:txBody>
      </p:sp>
      <p:sp>
        <p:nvSpPr>
          <p:cNvPr id="85" name="ZoneTexte 84"/>
          <p:cNvSpPr txBox="1"/>
          <p:nvPr/>
        </p:nvSpPr>
        <p:spPr>
          <a:xfrm rot="20621970">
            <a:off x="5377296" y="3195716"/>
            <a:ext cx="2452306" cy="338554"/>
          </a:xfrm>
          <a:prstGeom prst="rect">
            <a:avLst/>
          </a:prstGeom>
          <a:noFill/>
        </p:spPr>
        <p:txBody>
          <a:bodyPr wrap="square" rtlCol="0">
            <a:spAutoFit/>
          </a:bodyPr>
          <a:lstStyle/>
          <a:p>
            <a:r>
              <a:rPr lang="fr-FR" sz="1600" dirty="0">
                <a:solidFill>
                  <a:schemeClr val="accent4">
                    <a:lumMod val="65000"/>
                    <a:lumOff val="35000"/>
                  </a:schemeClr>
                </a:solidFill>
                <a:latin typeface="Calibri" panose="020F0502020204030204" pitchFamily="34" charset="0"/>
              </a:rPr>
              <a:t>Données devices, IOT</a:t>
            </a:r>
          </a:p>
        </p:txBody>
      </p:sp>
      <p:sp>
        <p:nvSpPr>
          <p:cNvPr id="86" name="ZoneTexte 85"/>
          <p:cNvSpPr txBox="1"/>
          <p:nvPr/>
        </p:nvSpPr>
        <p:spPr>
          <a:xfrm rot="21084410">
            <a:off x="5442538" y="3678711"/>
            <a:ext cx="1914013" cy="338554"/>
          </a:xfrm>
          <a:prstGeom prst="rect">
            <a:avLst/>
          </a:prstGeom>
          <a:noFill/>
        </p:spPr>
        <p:txBody>
          <a:bodyPr wrap="square" rtlCol="0">
            <a:spAutoFit/>
          </a:bodyPr>
          <a:lstStyle/>
          <a:p>
            <a:r>
              <a:rPr lang="fr-FR" sz="1600" dirty="0">
                <a:solidFill>
                  <a:schemeClr val="accent4">
                    <a:lumMod val="65000"/>
                    <a:lumOff val="35000"/>
                  </a:schemeClr>
                </a:solidFill>
                <a:latin typeface="Calibri" panose="020F0502020204030204" pitchFamily="34" charset="0"/>
              </a:rPr>
              <a:t>Audio, vidéo</a:t>
            </a:r>
          </a:p>
        </p:txBody>
      </p:sp>
      <p:sp>
        <p:nvSpPr>
          <p:cNvPr id="87" name="ZoneTexte 86"/>
          <p:cNvSpPr txBox="1"/>
          <p:nvPr/>
        </p:nvSpPr>
        <p:spPr>
          <a:xfrm rot="302284">
            <a:off x="5423089" y="4181017"/>
            <a:ext cx="1914013" cy="338554"/>
          </a:xfrm>
          <a:prstGeom prst="rect">
            <a:avLst/>
          </a:prstGeom>
          <a:noFill/>
        </p:spPr>
        <p:txBody>
          <a:bodyPr wrap="square" rtlCol="0">
            <a:spAutoFit/>
          </a:bodyPr>
          <a:lstStyle/>
          <a:p>
            <a:r>
              <a:rPr lang="fr-FR" sz="1600" dirty="0">
                <a:solidFill>
                  <a:schemeClr val="accent4">
                    <a:lumMod val="65000"/>
                    <a:lumOff val="35000"/>
                  </a:schemeClr>
                </a:solidFill>
                <a:latin typeface="Calibri" panose="020F0502020204030204" pitchFamily="34" charset="0"/>
              </a:rPr>
              <a:t>Données Tierces</a:t>
            </a:r>
          </a:p>
        </p:txBody>
      </p:sp>
    </p:spTree>
    <p:extLst>
      <p:ext uri="{BB962C8B-B14F-4D97-AF65-F5344CB8AC3E}">
        <p14:creationId xmlns:p14="http://schemas.microsoft.com/office/powerpoint/2010/main" val="3722571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n°9</a:t>
            </a:r>
            <a:br>
              <a:rPr lang="fr-FR" sz="2000" dirty="0">
                <a:latin typeface="+mn-lt"/>
              </a:rPr>
            </a:br>
            <a:r>
              <a:rPr lang="fr-FR" sz="2000" dirty="0">
                <a:latin typeface="+mn-lt"/>
              </a:rPr>
              <a:t>Derrière le DataLab, l’apport de la PHG</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 name="Image 1"/>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26" name="Rectangle 25"/>
          <p:cNvSpPr/>
          <p:nvPr/>
        </p:nvSpPr>
        <p:spPr>
          <a:xfrm>
            <a:off x="2099064" y="1976432"/>
            <a:ext cx="5492854"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La Plateforme Hadoop Groupe offre des apports forts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plusieurs axes : </a:t>
            </a:r>
          </a:p>
        </p:txBody>
      </p:sp>
      <p:sp>
        <p:nvSpPr>
          <p:cNvPr id="6" name="Rectangle à coins arrondis 5"/>
          <p:cNvSpPr/>
          <p:nvPr/>
        </p:nvSpPr>
        <p:spPr>
          <a:xfrm>
            <a:off x="1709321" y="2978271"/>
            <a:ext cx="2179743" cy="3377559"/>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4" name="Rectangle à coins arrondis 33"/>
          <p:cNvSpPr/>
          <p:nvPr/>
        </p:nvSpPr>
        <p:spPr>
          <a:xfrm>
            <a:off x="4003387" y="2978270"/>
            <a:ext cx="2179743" cy="3377559"/>
          </a:xfrm>
          <a:prstGeom prst="roundRect">
            <a:avLst/>
          </a:prstGeom>
          <a:solidFill>
            <a:schemeClr val="accent4">
              <a:lumMod val="50000"/>
              <a:lumOff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Rectangle à coins arrondis 34"/>
          <p:cNvSpPr/>
          <p:nvPr/>
        </p:nvSpPr>
        <p:spPr>
          <a:xfrm>
            <a:off x="6312443" y="2978269"/>
            <a:ext cx="2179743" cy="3377559"/>
          </a:xfrm>
          <a:prstGeom prst="roundRect">
            <a:avLst/>
          </a:prstGeom>
          <a:solidFill>
            <a:schemeClr val="tx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933513" y="3224635"/>
            <a:ext cx="432000" cy="432000"/>
          </a:xfrm>
          <a:prstGeom prst="rect">
            <a:avLst/>
          </a:prstGeom>
        </p:spPr>
      </p:pic>
      <p:pic>
        <p:nvPicPr>
          <p:cNvPr id="8" name="Image 7"/>
          <p:cNvPicPr>
            <a:picLocks noChangeAspect="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4182247" y="3153139"/>
            <a:ext cx="574992" cy="574992"/>
          </a:xfrm>
          <a:prstGeom prst="rect">
            <a:avLst/>
          </a:prstGeom>
        </p:spPr>
      </p:pic>
      <p:sp>
        <p:nvSpPr>
          <p:cNvPr id="39" name="Rectangle 38"/>
          <p:cNvSpPr/>
          <p:nvPr/>
        </p:nvSpPr>
        <p:spPr>
          <a:xfrm>
            <a:off x="2324386" y="3233713"/>
            <a:ext cx="1404262" cy="375552"/>
          </a:xfrm>
          <a:prstGeom prst="rect">
            <a:avLst/>
          </a:prstGeom>
        </p:spPr>
        <p:txBody>
          <a:bodyPr wrap="square">
            <a:spAutoFit/>
          </a:bodyPr>
          <a:lstStyle/>
          <a:p>
            <a:pPr lvl="0" algn="ctr">
              <a:lnSpc>
                <a:spcPct val="107000"/>
              </a:lnSpc>
              <a:spcAft>
                <a:spcPts val="800"/>
              </a:spcAft>
            </a:pPr>
            <a:r>
              <a:rPr lang="fr-FR" b="1" dirty="0">
                <a:solidFill>
                  <a:schemeClr val="bg1"/>
                </a:solidFill>
                <a:ea typeface="Yu Gothic Light" panose="020B0300000000000000" pitchFamily="34" charset="-128"/>
                <a:cs typeface="Times New Roman" panose="02020603050405020304" pitchFamily="18" charset="0"/>
              </a:rPr>
              <a:t>Données</a:t>
            </a:r>
          </a:p>
        </p:txBody>
      </p:sp>
      <p:sp>
        <p:nvSpPr>
          <p:cNvPr id="40" name="Rectangle 39"/>
          <p:cNvSpPr/>
          <p:nvPr/>
        </p:nvSpPr>
        <p:spPr>
          <a:xfrm>
            <a:off x="4659491" y="3224635"/>
            <a:ext cx="1404262" cy="375552"/>
          </a:xfrm>
          <a:prstGeom prst="rect">
            <a:avLst/>
          </a:prstGeom>
        </p:spPr>
        <p:txBody>
          <a:bodyPr wrap="square">
            <a:spAutoFit/>
          </a:bodyPr>
          <a:lstStyle/>
          <a:p>
            <a:pPr lvl="0" algn="ctr">
              <a:lnSpc>
                <a:spcPct val="107000"/>
              </a:lnSpc>
              <a:spcAft>
                <a:spcPts val="800"/>
              </a:spcAft>
            </a:pPr>
            <a:r>
              <a:rPr lang="fr-FR" b="1" dirty="0">
                <a:solidFill>
                  <a:schemeClr val="bg1"/>
                </a:solidFill>
                <a:ea typeface="Yu Gothic Light" panose="020B0300000000000000" pitchFamily="34" charset="-128"/>
                <a:cs typeface="Times New Roman" panose="02020603050405020304" pitchFamily="18" charset="0"/>
              </a:rPr>
              <a:t>Puissance</a:t>
            </a:r>
          </a:p>
        </p:txBody>
      </p:sp>
      <p:pic>
        <p:nvPicPr>
          <p:cNvPr id="9" name="Image 8"/>
          <p:cNvPicPr>
            <a:picLocks noChangeAspect="1"/>
          </p:cNvPicPr>
          <p:nvPr/>
        </p:nvPicPr>
        <p:blipFill>
          <a:blip r:embed="rId16" cstate="print">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tretch>
            <a:fillRect/>
          </a:stretch>
        </p:blipFill>
        <p:spPr>
          <a:xfrm>
            <a:off x="6557262" y="3187552"/>
            <a:ext cx="475200" cy="475200"/>
          </a:xfrm>
          <a:prstGeom prst="rect">
            <a:avLst/>
          </a:prstGeom>
        </p:spPr>
      </p:pic>
      <p:sp>
        <p:nvSpPr>
          <p:cNvPr id="41" name="Rectangle 40"/>
          <p:cNvSpPr/>
          <p:nvPr/>
        </p:nvSpPr>
        <p:spPr>
          <a:xfrm>
            <a:off x="6955796" y="3252859"/>
            <a:ext cx="1404262" cy="375552"/>
          </a:xfrm>
          <a:prstGeom prst="rect">
            <a:avLst/>
          </a:prstGeom>
        </p:spPr>
        <p:txBody>
          <a:bodyPr wrap="square">
            <a:spAutoFit/>
          </a:bodyPr>
          <a:lstStyle/>
          <a:p>
            <a:pPr lvl="0" algn="ctr">
              <a:lnSpc>
                <a:spcPct val="107000"/>
              </a:lnSpc>
              <a:spcAft>
                <a:spcPts val="800"/>
              </a:spcAft>
            </a:pPr>
            <a:r>
              <a:rPr lang="fr-FR" b="1" dirty="0">
                <a:solidFill>
                  <a:schemeClr val="bg1"/>
                </a:solidFill>
                <a:ea typeface="Yu Gothic Light" panose="020B0300000000000000" pitchFamily="34" charset="-128"/>
                <a:cs typeface="Times New Roman" panose="02020603050405020304" pitchFamily="18" charset="0"/>
              </a:rPr>
              <a:t>Fonctions</a:t>
            </a:r>
          </a:p>
        </p:txBody>
      </p:sp>
      <p:sp>
        <p:nvSpPr>
          <p:cNvPr id="42" name="Rectangle 41"/>
          <p:cNvSpPr/>
          <p:nvPr/>
        </p:nvSpPr>
        <p:spPr>
          <a:xfrm>
            <a:off x="1724391" y="3903786"/>
            <a:ext cx="2133650" cy="1409681"/>
          </a:xfrm>
          <a:prstGeom prst="rect">
            <a:avLst/>
          </a:prstGeom>
        </p:spPr>
        <p:txBody>
          <a:bodyPr wrap="square">
            <a:spAutoFit/>
          </a:bodyPr>
          <a:lstStyle/>
          <a:p>
            <a:pPr lvl="0" algn="ctr">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Un puit de données plus large et</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 plus riche que </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ceux disponibles auparavant</a:t>
            </a:r>
          </a:p>
        </p:txBody>
      </p:sp>
      <p:sp>
        <p:nvSpPr>
          <p:cNvPr id="43" name="Rectangle 42"/>
          <p:cNvSpPr/>
          <p:nvPr/>
        </p:nvSpPr>
        <p:spPr>
          <a:xfrm>
            <a:off x="4033447" y="3903786"/>
            <a:ext cx="2133650" cy="1409681"/>
          </a:xfrm>
          <a:prstGeom prst="rect">
            <a:avLst/>
          </a:prstGeom>
        </p:spPr>
        <p:txBody>
          <a:bodyPr wrap="square">
            <a:spAutoFit/>
          </a:bodyPr>
          <a:lstStyle/>
          <a:p>
            <a:pPr lvl="0" algn="ctr">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Une plateforme offrant une puissance de traitement forte : de gros volumes, du temps réel…</a:t>
            </a:r>
          </a:p>
        </p:txBody>
      </p:sp>
      <p:sp>
        <p:nvSpPr>
          <p:cNvPr id="44" name="Rectangle 43"/>
          <p:cNvSpPr/>
          <p:nvPr/>
        </p:nvSpPr>
        <p:spPr>
          <a:xfrm>
            <a:off x="6342423" y="3903786"/>
            <a:ext cx="2133650" cy="2188356"/>
          </a:xfrm>
          <a:prstGeom prst="rect">
            <a:avLst/>
          </a:prstGeom>
        </p:spPr>
        <p:txBody>
          <a:bodyPr wrap="square">
            <a:spAutoFit/>
          </a:bodyPr>
          <a:lstStyle/>
          <a:p>
            <a:pPr lvl="0" algn="ctr">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Une offre outillée permettant de tester ou industrialiser de nouveaux algorithmes, d’intégrer de nouvelles fonctions (analyse sémantique, machine learning…) </a:t>
            </a:r>
          </a:p>
        </p:txBody>
      </p:sp>
    </p:spTree>
    <p:extLst>
      <p:ext uri="{BB962C8B-B14F-4D97-AF65-F5344CB8AC3E}">
        <p14:creationId xmlns:p14="http://schemas.microsoft.com/office/powerpoint/2010/main" val="3465011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n°10</a:t>
            </a:r>
            <a:br>
              <a:rPr lang="fr-FR" sz="2000" dirty="0">
                <a:latin typeface="+mn-lt"/>
              </a:rPr>
            </a:br>
            <a:r>
              <a:rPr lang="fr-FR" sz="2000" dirty="0">
                <a:latin typeface="+mn-lt"/>
              </a:rPr>
              <a:t>Derrière le DataLab, l’apport de la PHG</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737872" y="720063"/>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b="1" dirty="0">
                <a:solidFill>
                  <a:schemeClr val="bg1"/>
                </a:solidFill>
                <a:latin typeface="Calibri" panose="020F0502020204030204" pitchFamily="34" charset="0"/>
              </a:rPr>
              <a:t>Afficher d’abord le premier paragraphe de texte</a:t>
            </a:r>
          </a:p>
          <a:p>
            <a:pPr marL="285750" indent="-285750">
              <a:buFontTx/>
              <a:buChar char="-"/>
            </a:pPr>
            <a:r>
              <a:rPr lang="fr-FR" sz="1400" b="1" dirty="0">
                <a:solidFill>
                  <a:schemeClr val="bg1"/>
                </a:solidFill>
                <a:latin typeface="Calibri" panose="020F0502020204030204" pitchFamily="34" charset="0"/>
              </a:rPr>
              <a:t>Puis affiche le second paragraphe de texte </a:t>
            </a:r>
          </a:p>
          <a:p>
            <a:pPr marL="285750" indent="-285750">
              <a:buFontTx/>
              <a:buChar char="-"/>
            </a:pPr>
            <a:r>
              <a:rPr lang="fr-FR" sz="1400" b="1" dirty="0">
                <a:solidFill>
                  <a:schemeClr val="bg1"/>
                </a:solidFill>
                <a:latin typeface="Calibri" panose="020F0502020204030204" pitchFamily="34" charset="0"/>
              </a:rPr>
              <a:t>Puis afficher 1 par 1 les cadres avec le texte en allant de haut en bas.</a:t>
            </a: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 name="Image 1"/>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26" name="Rectangle 25"/>
          <p:cNvSpPr/>
          <p:nvPr/>
        </p:nvSpPr>
        <p:spPr>
          <a:xfrm>
            <a:off x="1856332" y="2190503"/>
            <a:ext cx="6530244"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servir les besoins d’expérimentation ou d’analyse Data Science, je peux demander la mise à disposition d’espaces DataLab.</a:t>
            </a:r>
          </a:p>
        </p:txBody>
      </p:sp>
      <p:sp>
        <p:nvSpPr>
          <p:cNvPr id="25" name="Rectangle 24"/>
          <p:cNvSpPr/>
          <p:nvPr/>
        </p:nvSpPr>
        <p:spPr>
          <a:xfrm>
            <a:off x="1578965" y="3212328"/>
            <a:ext cx="7020180"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Ceux-ci bénéficient des apports de la Plateforme Hadoop Groupe et me permettent de travailler sur des besoins de typologies très variées :</a:t>
            </a:r>
          </a:p>
        </p:txBody>
      </p:sp>
      <p:grpSp>
        <p:nvGrpSpPr>
          <p:cNvPr id="8" name="Groupe 7"/>
          <p:cNvGrpSpPr/>
          <p:nvPr/>
        </p:nvGrpSpPr>
        <p:grpSpPr>
          <a:xfrm>
            <a:off x="2518210" y="3935992"/>
            <a:ext cx="4557146" cy="643253"/>
            <a:chOff x="1798684" y="4385693"/>
            <a:chExt cx="4557146" cy="643253"/>
          </a:xfrm>
        </p:grpSpPr>
        <p:sp>
          <p:nvSpPr>
            <p:cNvPr id="33" name="ZoneTexte 32"/>
            <p:cNvSpPr txBox="1"/>
            <p:nvPr/>
          </p:nvSpPr>
          <p:spPr>
            <a:xfrm>
              <a:off x="1813674" y="4414932"/>
              <a:ext cx="4542156" cy="584775"/>
            </a:xfrm>
            <a:prstGeom prst="rect">
              <a:avLst/>
            </a:prstGeom>
            <a:noFill/>
          </p:spPr>
          <p:txBody>
            <a:bodyPr wrap="square" rtlCol="0">
              <a:spAutoFit/>
            </a:bodyPr>
            <a:lstStyle/>
            <a:p>
              <a:pPr algn="ctr"/>
              <a:r>
                <a:rPr lang="fr-FR" sz="1600" i="1" dirty="0">
                  <a:solidFill>
                    <a:schemeClr val="accent4">
                      <a:lumMod val="65000"/>
                      <a:lumOff val="35000"/>
                    </a:schemeClr>
                  </a:solidFill>
                </a:rPr>
                <a:t>Tests de nouveaux algorithmes pour définir de nouveaux indicateurs ou optimiser l’existant</a:t>
              </a:r>
            </a:p>
          </p:txBody>
        </p:sp>
        <p:sp>
          <p:nvSpPr>
            <p:cNvPr id="7" name="Rectangle à coins arrondis 6"/>
            <p:cNvSpPr/>
            <p:nvPr/>
          </p:nvSpPr>
          <p:spPr>
            <a:xfrm>
              <a:off x="1798684" y="4385693"/>
              <a:ext cx="4557146" cy="64325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0" name="Groupe 9"/>
          <p:cNvGrpSpPr/>
          <p:nvPr/>
        </p:nvGrpSpPr>
        <p:grpSpPr>
          <a:xfrm>
            <a:off x="310993" y="5259473"/>
            <a:ext cx="4142860" cy="643253"/>
            <a:chOff x="236043" y="5319433"/>
            <a:chExt cx="4142860" cy="643253"/>
          </a:xfrm>
        </p:grpSpPr>
        <p:sp>
          <p:nvSpPr>
            <p:cNvPr id="3" name="ZoneTexte 2"/>
            <p:cNvSpPr txBox="1"/>
            <p:nvPr/>
          </p:nvSpPr>
          <p:spPr>
            <a:xfrm>
              <a:off x="363087" y="5350479"/>
              <a:ext cx="3899108" cy="584775"/>
            </a:xfrm>
            <a:prstGeom prst="rect">
              <a:avLst/>
            </a:prstGeom>
            <a:noFill/>
          </p:spPr>
          <p:txBody>
            <a:bodyPr wrap="square" rtlCol="0">
              <a:spAutoFit/>
            </a:bodyPr>
            <a:lstStyle/>
            <a:p>
              <a:pPr algn="ctr"/>
              <a:r>
                <a:rPr lang="fr-FR" sz="1600" i="1" dirty="0">
                  <a:solidFill>
                    <a:schemeClr val="accent4">
                      <a:lumMod val="65000"/>
                      <a:lumOff val="35000"/>
                    </a:schemeClr>
                  </a:solidFill>
                </a:rPr>
                <a:t>Prototype de production de rapports </a:t>
              </a:r>
              <a:br>
                <a:rPr lang="fr-FR" sz="1600" i="1" dirty="0">
                  <a:solidFill>
                    <a:schemeClr val="accent4">
                      <a:lumMod val="65000"/>
                      <a:lumOff val="35000"/>
                    </a:schemeClr>
                  </a:solidFill>
                </a:rPr>
              </a:br>
              <a:r>
                <a:rPr lang="fr-FR" sz="1600" i="1" dirty="0">
                  <a:solidFill>
                    <a:schemeClr val="accent4">
                      <a:lumMod val="65000"/>
                      <a:lumOff val="35000"/>
                    </a:schemeClr>
                  </a:solidFill>
                </a:rPr>
                <a:t>pour respecter une contrainte réglementaire </a:t>
              </a:r>
            </a:p>
          </p:txBody>
        </p:sp>
        <p:sp>
          <p:nvSpPr>
            <p:cNvPr id="39" name="Rectangle à coins arrondis 38"/>
            <p:cNvSpPr/>
            <p:nvPr/>
          </p:nvSpPr>
          <p:spPr>
            <a:xfrm>
              <a:off x="236043" y="5319433"/>
              <a:ext cx="4142860" cy="64325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9" name="Groupe 8"/>
          <p:cNvGrpSpPr/>
          <p:nvPr/>
        </p:nvGrpSpPr>
        <p:grpSpPr>
          <a:xfrm>
            <a:off x="4610096" y="4750907"/>
            <a:ext cx="3899108" cy="643253"/>
            <a:chOff x="4700037" y="5200610"/>
            <a:chExt cx="3899108" cy="643253"/>
          </a:xfrm>
        </p:grpSpPr>
        <p:sp>
          <p:nvSpPr>
            <p:cNvPr id="35" name="ZoneTexte 34"/>
            <p:cNvSpPr txBox="1"/>
            <p:nvPr/>
          </p:nvSpPr>
          <p:spPr>
            <a:xfrm>
              <a:off x="4700037" y="5225339"/>
              <a:ext cx="3899108" cy="584775"/>
            </a:xfrm>
            <a:prstGeom prst="rect">
              <a:avLst/>
            </a:prstGeom>
            <a:noFill/>
          </p:spPr>
          <p:txBody>
            <a:bodyPr wrap="square" rtlCol="0">
              <a:spAutoFit/>
            </a:bodyPr>
            <a:lstStyle/>
            <a:p>
              <a:pPr algn="ctr"/>
              <a:r>
                <a:rPr lang="fr-FR" sz="1600" i="1" dirty="0">
                  <a:solidFill>
                    <a:schemeClr val="accent4">
                      <a:lumMod val="65000"/>
                      <a:lumOff val="35000"/>
                    </a:schemeClr>
                  </a:solidFill>
                </a:rPr>
                <a:t>Création ou enrichissement d’objets métiers avec de nouvelles données</a:t>
              </a:r>
            </a:p>
          </p:txBody>
        </p:sp>
        <p:sp>
          <p:nvSpPr>
            <p:cNvPr id="40" name="Rectangle à coins arrondis 39"/>
            <p:cNvSpPr/>
            <p:nvPr/>
          </p:nvSpPr>
          <p:spPr>
            <a:xfrm>
              <a:off x="4700037" y="5200610"/>
              <a:ext cx="3899108" cy="64325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11" name="Groupe 10"/>
          <p:cNvGrpSpPr/>
          <p:nvPr/>
        </p:nvGrpSpPr>
        <p:grpSpPr>
          <a:xfrm>
            <a:off x="5780178" y="5747340"/>
            <a:ext cx="652525" cy="483285"/>
            <a:chOff x="4521011" y="6062131"/>
            <a:chExt cx="652525" cy="483285"/>
          </a:xfrm>
        </p:grpSpPr>
        <p:sp>
          <p:nvSpPr>
            <p:cNvPr id="37" name="ZoneTexte 36"/>
            <p:cNvSpPr txBox="1"/>
            <p:nvPr/>
          </p:nvSpPr>
          <p:spPr>
            <a:xfrm>
              <a:off x="4536001" y="6101924"/>
              <a:ext cx="637535" cy="338554"/>
            </a:xfrm>
            <a:prstGeom prst="rect">
              <a:avLst/>
            </a:prstGeom>
            <a:noFill/>
          </p:spPr>
          <p:txBody>
            <a:bodyPr wrap="square" rtlCol="0" anchor="ctr">
              <a:spAutoFit/>
            </a:bodyPr>
            <a:lstStyle/>
            <a:p>
              <a:pPr algn="ctr"/>
              <a:r>
                <a:rPr lang="fr-FR" sz="1600" i="1" dirty="0">
                  <a:solidFill>
                    <a:schemeClr val="accent4">
                      <a:lumMod val="75000"/>
                      <a:lumOff val="25000"/>
                    </a:schemeClr>
                  </a:solidFill>
                </a:rPr>
                <a:t>…</a:t>
              </a:r>
            </a:p>
          </p:txBody>
        </p:sp>
        <p:sp>
          <p:nvSpPr>
            <p:cNvPr id="41" name="Rectangle à coins arrondis 40"/>
            <p:cNvSpPr/>
            <p:nvPr/>
          </p:nvSpPr>
          <p:spPr>
            <a:xfrm>
              <a:off x="4521011" y="6062131"/>
              <a:ext cx="637535" cy="48328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1700417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n°11</a:t>
            </a:r>
            <a:br>
              <a:rPr lang="fr-FR" sz="2000" dirty="0">
                <a:latin typeface="+mn-lt"/>
              </a:rPr>
            </a:br>
            <a:r>
              <a:rPr lang="fr-FR" sz="2000" dirty="0">
                <a:latin typeface="+mn-lt"/>
              </a:rPr>
              <a:t>Que puis-je faire sur un espace DataLab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35" name="Image 34"/>
          <p:cNvPicPr>
            <a:picLocks noChangeAspect="1"/>
          </p:cNvPicPr>
          <p:nvPr/>
        </p:nvPicPr>
        <p:blipFill>
          <a:blip r:embed="rId9"/>
          <a:stretch>
            <a:fillRect/>
          </a:stretch>
        </p:blipFill>
        <p:spPr>
          <a:xfrm>
            <a:off x="9323845" y="5821650"/>
            <a:ext cx="2255981" cy="935620"/>
          </a:xfrm>
          <a:prstGeom prst="rect">
            <a:avLst/>
          </a:prstGeom>
        </p:spPr>
      </p:pic>
      <p:sp>
        <p:nvSpPr>
          <p:cNvPr id="38" name="Rectangle 37"/>
          <p:cNvSpPr/>
          <p:nvPr/>
        </p:nvSpPr>
        <p:spPr>
          <a:xfrm>
            <a:off x="158874" y="5476335"/>
            <a:ext cx="8379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note que je peux penser à demander un espace DataLab pour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mes besoins d’expérimentation, même s’ils sont très hétérogènes.</a:t>
            </a:r>
          </a:p>
        </p:txBody>
      </p:sp>
      <p:pic>
        <p:nvPicPr>
          <p:cNvPr id="2" name="Image 1"/>
          <p:cNvPicPr>
            <a:picLocks noChangeAspect="1"/>
          </p:cNvPicPr>
          <p:nvPr/>
        </p:nvPicPr>
        <p:blipFill>
          <a:blip r:embed="rId10"/>
          <a:stretch>
            <a:fillRect/>
          </a:stretch>
        </p:blipFill>
        <p:spPr>
          <a:xfrm>
            <a:off x="2628609" y="1954961"/>
            <a:ext cx="3353091" cy="3200677"/>
          </a:xfrm>
          <a:prstGeom prst="rect">
            <a:avLst/>
          </a:prstGeom>
        </p:spPr>
      </p:pic>
    </p:spTree>
    <p:extLst>
      <p:ext uri="{BB962C8B-B14F-4D97-AF65-F5344CB8AC3E}">
        <p14:creationId xmlns:p14="http://schemas.microsoft.com/office/powerpoint/2010/main" val="1286662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n°12</a:t>
            </a:r>
            <a:br>
              <a:rPr lang="fr-FR" sz="2000" dirty="0">
                <a:latin typeface="+mn-lt"/>
              </a:rPr>
            </a:br>
            <a:r>
              <a:rPr lang="fr-FR" sz="2000" dirty="0">
                <a:latin typeface="+mn-lt"/>
              </a:rPr>
              <a:t>Que puis-je faire sur un espace DataLab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35" name="Image 34"/>
          <p:cNvPicPr>
            <a:picLocks noChangeAspect="1"/>
          </p:cNvPicPr>
          <p:nvPr/>
        </p:nvPicPr>
        <p:blipFill>
          <a:blip r:embed="rId9"/>
          <a:stretch>
            <a:fillRect/>
          </a:stretch>
        </p:blipFill>
        <p:spPr>
          <a:xfrm>
            <a:off x="9323845" y="5821650"/>
            <a:ext cx="2255981" cy="935620"/>
          </a:xfrm>
          <a:prstGeom prst="rect">
            <a:avLst/>
          </a:prstGeom>
        </p:spPr>
      </p:pic>
      <p:sp>
        <p:nvSpPr>
          <p:cNvPr id="38" name="Rectangle 37"/>
          <p:cNvSpPr/>
          <p:nvPr/>
        </p:nvSpPr>
        <p:spPr>
          <a:xfrm>
            <a:off x="74950" y="5476335"/>
            <a:ext cx="8538199"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J’interroge Noé pour approfondir les possibilités offertes par un espace DataLab.</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i="1" dirty="0">
                <a:solidFill>
                  <a:schemeClr val="tx1">
                    <a:lumMod val="75000"/>
                    <a:lumOff val="25000"/>
                  </a:schemeClr>
                </a:solidFill>
                <a:ea typeface="Yu Gothic Light" panose="020B0300000000000000" pitchFamily="34" charset="-128"/>
                <a:cs typeface="Times New Roman" panose="02020603050405020304" pitchFamily="18" charset="0"/>
              </a:rPr>
              <a:t>Quelles capacités sont offertes ? Quelles activités je peux conduire sur celui-ci ? …</a:t>
            </a:r>
          </a:p>
        </p:txBody>
      </p:sp>
      <p:pic>
        <p:nvPicPr>
          <p:cNvPr id="26" name="Image 25"/>
          <p:cNvPicPr>
            <a:picLocks noChangeAspect="1"/>
          </p:cNvPicPr>
          <p:nvPr/>
        </p:nvPicPr>
        <p:blipFill>
          <a:blip r:embed="rId10"/>
          <a:stretch>
            <a:fillRect/>
          </a:stretch>
        </p:blipFill>
        <p:spPr>
          <a:xfrm>
            <a:off x="2628609" y="1954961"/>
            <a:ext cx="3353091" cy="3200677"/>
          </a:xfrm>
          <a:prstGeom prst="rect">
            <a:avLst/>
          </a:prstGeom>
        </p:spPr>
      </p:pic>
    </p:spTree>
    <p:extLst>
      <p:ext uri="{BB962C8B-B14F-4D97-AF65-F5344CB8AC3E}">
        <p14:creationId xmlns:p14="http://schemas.microsoft.com/office/powerpoint/2010/main" val="2012623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n°13</a:t>
            </a:r>
            <a:br>
              <a:rPr lang="fr-FR" sz="2000" dirty="0">
                <a:latin typeface="+mn-lt"/>
              </a:rPr>
            </a:br>
            <a:r>
              <a:rPr lang="fr-FR" sz="2000" dirty="0">
                <a:latin typeface="+mn-lt"/>
              </a:rPr>
              <a:t>Possibilités du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35" name="Image 34"/>
          <p:cNvPicPr>
            <a:picLocks noChangeAspect="1"/>
          </p:cNvPicPr>
          <p:nvPr/>
        </p:nvPicPr>
        <p:blipFill>
          <a:blip r:embed="rId9"/>
          <a:stretch>
            <a:fillRect/>
          </a:stretch>
        </p:blipFill>
        <p:spPr>
          <a:xfrm>
            <a:off x="9323845" y="5821650"/>
            <a:ext cx="2255981" cy="935620"/>
          </a:xfrm>
          <a:prstGeom prst="rect">
            <a:avLst/>
          </a:prstGeom>
        </p:spPr>
      </p:pic>
      <p:pic>
        <p:nvPicPr>
          <p:cNvPr id="26" name="Image 25"/>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62" name="Rectangle 61"/>
          <p:cNvSpPr/>
          <p:nvPr/>
        </p:nvSpPr>
        <p:spPr>
          <a:xfrm>
            <a:off x="2321034" y="2036392"/>
            <a:ext cx="5492854" cy="685059"/>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Noé me présente tout d’abord les services offerts uniquement sur les espaces DataLab  :</a:t>
            </a:r>
          </a:p>
        </p:txBody>
      </p:sp>
      <p:sp>
        <p:nvSpPr>
          <p:cNvPr id="3" name="Rectangle à coins arrondis 2"/>
          <p:cNvSpPr/>
          <p:nvPr/>
        </p:nvSpPr>
        <p:spPr>
          <a:xfrm>
            <a:off x="1637618" y="2837163"/>
            <a:ext cx="7502576"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dirty="0">
                <a:solidFill>
                  <a:schemeClr val="bg1"/>
                </a:solidFill>
              </a:rPr>
              <a:t>Les données y sont disponibles en </a:t>
            </a:r>
            <a:r>
              <a:rPr lang="fr-FR" b="1" dirty="0">
                <a:solidFill>
                  <a:schemeClr val="bg1"/>
                </a:solidFill>
              </a:rPr>
              <a:t>Lecture / Ecriture / Exécution</a:t>
            </a:r>
          </a:p>
        </p:txBody>
      </p:sp>
      <p:sp>
        <p:nvSpPr>
          <p:cNvPr id="63" name="Rectangle à coins arrondis 62"/>
          <p:cNvSpPr/>
          <p:nvPr/>
        </p:nvSpPr>
        <p:spPr>
          <a:xfrm>
            <a:off x="1637618" y="3647273"/>
            <a:ext cx="7502576" cy="706063"/>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fr-FR" dirty="0">
                <a:solidFill>
                  <a:schemeClr val="bg1"/>
                </a:solidFill>
              </a:rPr>
              <a:t>Les données peuvent être </a:t>
            </a:r>
            <a:r>
              <a:rPr lang="fr-FR" b="1" dirty="0">
                <a:solidFill>
                  <a:schemeClr val="bg1"/>
                </a:solidFill>
              </a:rPr>
              <a:t>recopiées de DataSpaces </a:t>
            </a:r>
            <a:r>
              <a:rPr lang="fr-FR" dirty="0">
                <a:solidFill>
                  <a:schemeClr val="bg1"/>
                </a:solidFill>
              </a:rPr>
              <a:t>existants ou </a:t>
            </a:r>
            <a:br>
              <a:rPr lang="fr-FR" dirty="0">
                <a:solidFill>
                  <a:schemeClr val="bg1"/>
                </a:solidFill>
              </a:rPr>
            </a:br>
            <a:r>
              <a:rPr lang="fr-FR" dirty="0">
                <a:solidFill>
                  <a:schemeClr val="bg1"/>
                </a:solidFill>
              </a:rPr>
              <a:t>chargées à partir de </a:t>
            </a:r>
            <a:r>
              <a:rPr lang="fr-FR" b="1" dirty="0">
                <a:solidFill>
                  <a:schemeClr val="bg1"/>
                </a:solidFill>
              </a:rPr>
              <a:t>sources de données externes</a:t>
            </a:r>
          </a:p>
        </p:txBody>
      </p:sp>
    </p:spTree>
    <p:extLst>
      <p:ext uri="{BB962C8B-B14F-4D97-AF65-F5344CB8AC3E}">
        <p14:creationId xmlns:p14="http://schemas.microsoft.com/office/powerpoint/2010/main" val="4215872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n°14</a:t>
            </a:r>
            <a:br>
              <a:rPr lang="fr-FR" sz="2000" dirty="0">
                <a:latin typeface="+mn-lt"/>
              </a:rPr>
            </a:br>
            <a:r>
              <a:rPr lang="fr-FR" sz="2000" dirty="0"/>
              <a:t>Possibilités du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35" name="Image 34"/>
          <p:cNvPicPr>
            <a:picLocks noChangeAspect="1"/>
          </p:cNvPicPr>
          <p:nvPr/>
        </p:nvPicPr>
        <p:blipFill>
          <a:blip r:embed="rId9"/>
          <a:stretch>
            <a:fillRect/>
          </a:stretch>
        </p:blipFill>
        <p:spPr>
          <a:xfrm>
            <a:off x="9323845" y="5821650"/>
            <a:ext cx="2255981" cy="935620"/>
          </a:xfrm>
          <a:prstGeom prst="rect">
            <a:avLst/>
          </a:prstGeom>
        </p:spPr>
      </p:pic>
      <p:pic>
        <p:nvPicPr>
          <p:cNvPr id="26" name="Image 25"/>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31" name="Rectangle à coins arrondis 30"/>
          <p:cNvSpPr/>
          <p:nvPr/>
        </p:nvSpPr>
        <p:spPr>
          <a:xfrm>
            <a:off x="1615204" y="2837163"/>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Modélisation </a:t>
            </a:r>
            <a:br>
              <a:rPr lang="fr-FR" dirty="0">
                <a:solidFill>
                  <a:schemeClr val="bg1"/>
                </a:solidFill>
              </a:rPr>
            </a:br>
            <a:r>
              <a:rPr lang="fr-FR" dirty="0">
                <a:solidFill>
                  <a:schemeClr val="bg1"/>
                </a:solidFill>
              </a:rPr>
              <a:t>de données</a:t>
            </a:r>
            <a:endParaRPr lang="fr-FR" b="1" dirty="0">
              <a:solidFill>
                <a:schemeClr val="bg1"/>
              </a:solidFill>
            </a:endParaRPr>
          </a:p>
        </p:txBody>
      </p:sp>
      <p:sp>
        <p:nvSpPr>
          <p:cNvPr id="33" name="Rectangle à coins arrondis 32"/>
          <p:cNvSpPr/>
          <p:nvPr/>
        </p:nvSpPr>
        <p:spPr>
          <a:xfrm>
            <a:off x="1615204" y="3614007"/>
            <a:ext cx="2915075" cy="707929"/>
          </a:xfrm>
          <a:prstGeom prst="roundRect">
            <a:avLst>
              <a:gd name="adj"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fr-FR" b="1" dirty="0">
              <a:solidFill>
                <a:schemeClr val="bg1"/>
              </a:solidFill>
            </a:endParaRPr>
          </a:p>
        </p:txBody>
      </p:sp>
      <p:sp>
        <p:nvSpPr>
          <p:cNvPr id="34" name="Rectangle à coins arrondis 33"/>
          <p:cNvSpPr/>
          <p:nvPr/>
        </p:nvSpPr>
        <p:spPr>
          <a:xfrm>
            <a:off x="1615204" y="4390851"/>
            <a:ext cx="2915075" cy="707929"/>
          </a:xfrm>
          <a:prstGeom prst="roundRect">
            <a:avLst>
              <a:gd name="adj"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fr-FR" b="1" dirty="0">
              <a:solidFill>
                <a:schemeClr val="bg1"/>
              </a:solidFill>
            </a:endParaRPr>
          </a:p>
        </p:txBody>
      </p:sp>
      <p:sp>
        <p:nvSpPr>
          <p:cNvPr id="36" name="Rectangle à coins arrondis 35"/>
          <p:cNvSpPr/>
          <p:nvPr/>
        </p:nvSpPr>
        <p:spPr>
          <a:xfrm>
            <a:off x="1615204" y="5182684"/>
            <a:ext cx="2915075" cy="707929"/>
          </a:xfrm>
          <a:prstGeom prst="roundRect">
            <a:avLst>
              <a:gd name="adj"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fr-FR" b="1" dirty="0">
              <a:solidFill>
                <a:schemeClr val="bg1"/>
              </a:solidFill>
            </a:endParaRPr>
          </a:p>
        </p:txBody>
      </p:sp>
      <p:pic>
        <p:nvPicPr>
          <p:cNvPr id="2" name="Image 1"/>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940948" y="2927738"/>
            <a:ext cx="522720" cy="522720"/>
          </a:xfrm>
          <a:prstGeom prst="rect">
            <a:avLst/>
          </a:prstGeom>
        </p:spPr>
      </p:pic>
      <p:sp>
        <p:nvSpPr>
          <p:cNvPr id="42" name="Rectangle 41"/>
          <p:cNvSpPr/>
          <p:nvPr/>
        </p:nvSpPr>
        <p:spPr>
          <a:xfrm>
            <a:off x="2321034" y="2036392"/>
            <a:ext cx="5492854" cy="685059"/>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Et les exemples d’activités que je peux conduire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un espace DataLab : </a:t>
            </a:r>
          </a:p>
        </p:txBody>
      </p:sp>
    </p:spTree>
    <p:extLst>
      <p:ext uri="{BB962C8B-B14F-4D97-AF65-F5344CB8AC3E}">
        <p14:creationId xmlns:p14="http://schemas.microsoft.com/office/powerpoint/2010/main" val="21506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n°15</a:t>
            </a:r>
            <a:br>
              <a:rPr lang="fr-FR" sz="2000" dirty="0">
                <a:latin typeface="+mn-lt"/>
              </a:rPr>
            </a:br>
            <a:r>
              <a:rPr lang="fr-FR" sz="2000" dirty="0"/>
              <a:t>Possibilités du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35" name="Image 34"/>
          <p:cNvPicPr>
            <a:picLocks noChangeAspect="1"/>
          </p:cNvPicPr>
          <p:nvPr/>
        </p:nvPicPr>
        <p:blipFill>
          <a:blip r:embed="rId9"/>
          <a:stretch>
            <a:fillRect/>
          </a:stretch>
        </p:blipFill>
        <p:spPr>
          <a:xfrm>
            <a:off x="9323845" y="5821650"/>
            <a:ext cx="2255981" cy="935620"/>
          </a:xfrm>
          <a:prstGeom prst="rect">
            <a:avLst/>
          </a:prstGeom>
        </p:spPr>
      </p:pic>
      <p:pic>
        <p:nvPicPr>
          <p:cNvPr id="26" name="Image 25"/>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62" name="Rectangle 61"/>
          <p:cNvSpPr/>
          <p:nvPr/>
        </p:nvSpPr>
        <p:spPr>
          <a:xfrm>
            <a:off x="2321034" y="2036392"/>
            <a:ext cx="5492854" cy="685059"/>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Et les exemples d’activités que je peux conduire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un espace DataLab : </a:t>
            </a:r>
          </a:p>
        </p:txBody>
      </p:sp>
      <p:sp>
        <p:nvSpPr>
          <p:cNvPr id="31" name="Rectangle à coins arrondis 30"/>
          <p:cNvSpPr/>
          <p:nvPr/>
        </p:nvSpPr>
        <p:spPr>
          <a:xfrm>
            <a:off x="1615204" y="2837163"/>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Modélisation </a:t>
            </a:r>
            <a:br>
              <a:rPr lang="fr-FR" dirty="0">
                <a:solidFill>
                  <a:schemeClr val="bg1"/>
                </a:solidFill>
              </a:rPr>
            </a:br>
            <a:r>
              <a:rPr lang="fr-FR" dirty="0">
                <a:solidFill>
                  <a:schemeClr val="bg1"/>
                </a:solidFill>
              </a:rPr>
              <a:t>de données</a:t>
            </a:r>
            <a:endParaRPr lang="fr-FR" b="1" dirty="0">
              <a:solidFill>
                <a:schemeClr val="bg1"/>
              </a:solidFill>
            </a:endParaRPr>
          </a:p>
        </p:txBody>
      </p:sp>
      <p:sp>
        <p:nvSpPr>
          <p:cNvPr id="34" name="Rectangle à coins arrondis 33"/>
          <p:cNvSpPr/>
          <p:nvPr/>
        </p:nvSpPr>
        <p:spPr>
          <a:xfrm>
            <a:off x="1615204" y="4390851"/>
            <a:ext cx="2915075" cy="707929"/>
          </a:xfrm>
          <a:prstGeom prst="roundRect">
            <a:avLst>
              <a:gd name="adj"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fr-FR" b="1" dirty="0">
              <a:solidFill>
                <a:schemeClr val="bg1"/>
              </a:solidFill>
            </a:endParaRPr>
          </a:p>
        </p:txBody>
      </p:sp>
      <p:sp>
        <p:nvSpPr>
          <p:cNvPr id="36" name="Rectangle à coins arrondis 35"/>
          <p:cNvSpPr/>
          <p:nvPr/>
        </p:nvSpPr>
        <p:spPr>
          <a:xfrm>
            <a:off x="1615204" y="5182684"/>
            <a:ext cx="2915075" cy="707929"/>
          </a:xfrm>
          <a:prstGeom prst="roundRect">
            <a:avLst>
              <a:gd name="adj"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fr-FR" b="1" dirty="0">
              <a:solidFill>
                <a:schemeClr val="bg1"/>
              </a:solidFill>
            </a:endParaRPr>
          </a:p>
        </p:txBody>
      </p:sp>
      <p:pic>
        <p:nvPicPr>
          <p:cNvPr id="2" name="Image 1"/>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940948" y="2927738"/>
            <a:ext cx="522720" cy="522720"/>
          </a:xfrm>
          <a:prstGeom prst="rect">
            <a:avLst/>
          </a:prstGeom>
        </p:spPr>
      </p:pic>
      <p:sp>
        <p:nvSpPr>
          <p:cNvPr id="37" name="Rectangle à coins arrondis 36"/>
          <p:cNvSpPr/>
          <p:nvPr/>
        </p:nvSpPr>
        <p:spPr>
          <a:xfrm>
            <a:off x="1615204" y="3614007"/>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Traitement </a:t>
            </a:r>
            <a:br>
              <a:rPr lang="fr-FR" dirty="0">
                <a:solidFill>
                  <a:schemeClr val="bg1"/>
                </a:solidFill>
              </a:rPr>
            </a:br>
            <a:r>
              <a:rPr lang="fr-FR" dirty="0">
                <a:solidFill>
                  <a:schemeClr val="bg1"/>
                </a:solidFill>
              </a:rPr>
              <a:t>de données</a:t>
            </a:r>
            <a:endParaRPr lang="fr-FR" b="1" dirty="0">
              <a:solidFill>
                <a:schemeClr val="bg1"/>
              </a:solidFill>
            </a:endParaRPr>
          </a:p>
        </p:txBody>
      </p:sp>
      <p:pic>
        <p:nvPicPr>
          <p:cNvPr id="38" name="Image 37"/>
          <p:cNvPicPr>
            <a:picLocks noChangeAspect="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1940948" y="3714289"/>
            <a:ext cx="522000" cy="522000"/>
          </a:xfrm>
          <a:prstGeom prst="rect">
            <a:avLst/>
          </a:prstGeom>
        </p:spPr>
      </p:pic>
      <p:sp>
        <p:nvSpPr>
          <p:cNvPr id="39" name="Rectangle 38"/>
          <p:cNvSpPr/>
          <p:nvPr/>
        </p:nvSpPr>
        <p:spPr>
          <a:xfrm>
            <a:off x="4507434" y="3526831"/>
            <a:ext cx="3246306" cy="322845"/>
          </a:xfrm>
          <a:prstGeom prst="rect">
            <a:avLst/>
          </a:prstGeom>
        </p:spPr>
        <p:txBody>
          <a:bodyPr wrap="square">
            <a:spAutoFit/>
          </a:bodyPr>
          <a:lstStyle/>
          <a:p>
            <a:pPr lvl="0">
              <a:lnSpc>
                <a:spcPct val="107000"/>
              </a:lnSpc>
              <a:spcAft>
                <a:spcPts val="800"/>
              </a:spcAft>
            </a:pPr>
            <a:r>
              <a:rPr lang="fr-FR" sz="1400" dirty="0">
                <a:solidFill>
                  <a:schemeClr val="tx1">
                    <a:lumMod val="75000"/>
                    <a:lumOff val="25000"/>
                  </a:schemeClr>
                </a:solidFill>
                <a:ea typeface="Yu Gothic Light" panose="020B0300000000000000" pitchFamily="34" charset="-128"/>
                <a:cs typeface="Times New Roman" panose="02020603050405020304" pitchFamily="18" charset="0"/>
              </a:rPr>
              <a:t>Croisement de nouvelles sources</a:t>
            </a:r>
          </a:p>
        </p:txBody>
      </p:sp>
      <p:sp>
        <p:nvSpPr>
          <p:cNvPr id="40" name="Rectangle 39"/>
          <p:cNvSpPr/>
          <p:nvPr/>
        </p:nvSpPr>
        <p:spPr>
          <a:xfrm>
            <a:off x="4884234" y="3959610"/>
            <a:ext cx="3857407" cy="553357"/>
          </a:xfrm>
          <a:prstGeom prst="rect">
            <a:avLst/>
          </a:prstGeom>
        </p:spPr>
        <p:txBody>
          <a:bodyPr wrap="square">
            <a:spAutoFit/>
          </a:bodyPr>
          <a:lstStyle/>
          <a:p>
            <a:pPr lvl="0">
              <a:lnSpc>
                <a:spcPct val="107000"/>
              </a:lnSpc>
              <a:spcAft>
                <a:spcPts val="800"/>
              </a:spcAft>
            </a:pPr>
            <a:r>
              <a:rPr lang="fr-FR" sz="1400" dirty="0">
                <a:solidFill>
                  <a:schemeClr val="tx1">
                    <a:lumMod val="75000"/>
                    <a:lumOff val="25000"/>
                  </a:schemeClr>
                </a:solidFill>
                <a:ea typeface="Yu Gothic Light" panose="020B0300000000000000" pitchFamily="34" charset="-128"/>
                <a:cs typeface="Times New Roman" panose="02020603050405020304" pitchFamily="18" charset="0"/>
              </a:rPr>
              <a:t>Test de nouveaux algorithmes : calcul d’indicateur, analyse prédictive, machine learning…</a:t>
            </a:r>
          </a:p>
        </p:txBody>
      </p:sp>
      <p:sp>
        <p:nvSpPr>
          <p:cNvPr id="41" name="Rectangle 40"/>
          <p:cNvSpPr/>
          <p:nvPr/>
        </p:nvSpPr>
        <p:spPr>
          <a:xfrm>
            <a:off x="7828478" y="3624660"/>
            <a:ext cx="839484" cy="312650"/>
          </a:xfrm>
          <a:prstGeom prst="rect">
            <a:avLst/>
          </a:prstGeom>
        </p:spPr>
        <p:txBody>
          <a:bodyPr wrap="square">
            <a:spAutoFit/>
          </a:bodyPr>
          <a:lstStyle/>
          <a:p>
            <a:pPr lvl="0">
              <a:lnSpc>
                <a:spcPct val="107000"/>
              </a:lnSpc>
              <a:spcAft>
                <a:spcPts val="800"/>
              </a:spcAft>
            </a:pPr>
            <a:r>
              <a:rPr lang="fr-FR" sz="1400" dirty="0">
                <a:solidFill>
                  <a:schemeClr val="tx1">
                    <a:lumMod val="75000"/>
                    <a:lumOff val="25000"/>
                  </a:schemeClr>
                </a:solidFill>
                <a:ea typeface="Yu Gothic Light" panose="020B0300000000000000" pitchFamily="34" charset="-128"/>
                <a:cs typeface="Times New Roman" panose="02020603050405020304" pitchFamily="18" charset="0"/>
              </a:rPr>
              <a:t>…</a:t>
            </a:r>
          </a:p>
        </p:txBody>
      </p:sp>
    </p:spTree>
    <p:extLst>
      <p:ext uri="{BB962C8B-B14F-4D97-AF65-F5344CB8AC3E}">
        <p14:creationId xmlns:p14="http://schemas.microsoft.com/office/powerpoint/2010/main" val="1326663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n°16</a:t>
            </a:r>
            <a:br>
              <a:rPr lang="fr-FR" sz="2000" dirty="0">
                <a:latin typeface="+mn-lt"/>
              </a:rPr>
            </a:br>
            <a:r>
              <a:rPr lang="fr-FR" sz="2000" dirty="0"/>
              <a:t>Possibilités du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35" name="Image 34"/>
          <p:cNvPicPr>
            <a:picLocks noChangeAspect="1"/>
          </p:cNvPicPr>
          <p:nvPr/>
        </p:nvPicPr>
        <p:blipFill>
          <a:blip r:embed="rId9"/>
          <a:stretch>
            <a:fillRect/>
          </a:stretch>
        </p:blipFill>
        <p:spPr>
          <a:xfrm>
            <a:off x="9323845" y="5821650"/>
            <a:ext cx="2255981" cy="935620"/>
          </a:xfrm>
          <a:prstGeom prst="rect">
            <a:avLst/>
          </a:prstGeom>
        </p:spPr>
      </p:pic>
      <p:pic>
        <p:nvPicPr>
          <p:cNvPr id="26" name="Image 25"/>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62" name="Rectangle 61"/>
          <p:cNvSpPr/>
          <p:nvPr/>
        </p:nvSpPr>
        <p:spPr>
          <a:xfrm>
            <a:off x="2321034" y="2036392"/>
            <a:ext cx="5492854" cy="685059"/>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Et les exemples d’activités que je peux conduire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un espace DataLab : </a:t>
            </a:r>
          </a:p>
        </p:txBody>
      </p:sp>
      <p:sp>
        <p:nvSpPr>
          <p:cNvPr id="31" name="Rectangle à coins arrondis 30"/>
          <p:cNvSpPr/>
          <p:nvPr/>
        </p:nvSpPr>
        <p:spPr>
          <a:xfrm>
            <a:off x="1615204" y="2837163"/>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Modélisation </a:t>
            </a:r>
            <a:br>
              <a:rPr lang="fr-FR" dirty="0">
                <a:solidFill>
                  <a:schemeClr val="bg1"/>
                </a:solidFill>
              </a:rPr>
            </a:br>
            <a:r>
              <a:rPr lang="fr-FR" dirty="0">
                <a:solidFill>
                  <a:schemeClr val="bg1"/>
                </a:solidFill>
              </a:rPr>
              <a:t>de données</a:t>
            </a:r>
            <a:endParaRPr lang="fr-FR" b="1" dirty="0">
              <a:solidFill>
                <a:schemeClr val="bg1"/>
              </a:solidFill>
            </a:endParaRPr>
          </a:p>
        </p:txBody>
      </p:sp>
      <p:sp>
        <p:nvSpPr>
          <p:cNvPr id="36" name="Rectangle à coins arrondis 35"/>
          <p:cNvSpPr/>
          <p:nvPr/>
        </p:nvSpPr>
        <p:spPr>
          <a:xfrm>
            <a:off x="1615204" y="5182684"/>
            <a:ext cx="2915075" cy="707929"/>
          </a:xfrm>
          <a:prstGeom prst="roundRect">
            <a:avLst>
              <a:gd name="adj" fmla="val 50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fr-FR" b="1" dirty="0">
              <a:solidFill>
                <a:schemeClr val="bg1"/>
              </a:solidFill>
            </a:endParaRPr>
          </a:p>
        </p:txBody>
      </p:sp>
      <p:pic>
        <p:nvPicPr>
          <p:cNvPr id="2" name="Image 1"/>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940948" y="2927738"/>
            <a:ext cx="522720" cy="522720"/>
          </a:xfrm>
          <a:prstGeom prst="rect">
            <a:avLst/>
          </a:prstGeom>
        </p:spPr>
      </p:pic>
      <p:sp>
        <p:nvSpPr>
          <p:cNvPr id="37" name="Rectangle à coins arrondis 36"/>
          <p:cNvSpPr/>
          <p:nvPr/>
        </p:nvSpPr>
        <p:spPr>
          <a:xfrm>
            <a:off x="1615204" y="3614007"/>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Traitement </a:t>
            </a:r>
            <a:br>
              <a:rPr lang="fr-FR" dirty="0">
                <a:solidFill>
                  <a:schemeClr val="bg1"/>
                </a:solidFill>
              </a:rPr>
            </a:br>
            <a:r>
              <a:rPr lang="fr-FR" dirty="0">
                <a:solidFill>
                  <a:schemeClr val="bg1"/>
                </a:solidFill>
              </a:rPr>
              <a:t>de données</a:t>
            </a:r>
            <a:endParaRPr lang="fr-FR" b="1" dirty="0">
              <a:solidFill>
                <a:schemeClr val="bg1"/>
              </a:solidFill>
            </a:endParaRPr>
          </a:p>
        </p:txBody>
      </p:sp>
      <p:pic>
        <p:nvPicPr>
          <p:cNvPr id="38" name="Image 37"/>
          <p:cNvPicPr>
            <a:picLocks noChangeAspect="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1940948" y="3714289"/>
            <a:ext cx="522000" cy="522000"/>
          </a:xfrm>
          <a:prstGeom prst="rect">
            <a:avLst/>
          </a:prstGeom>
        </p:spPr>
      </p:pic>
      <p:sp>
        <p:nvSpPr>
          <p:cNvPr id="33" name="Rectangle à coins arrondis 32"/>
          <p:cNvSpPr/>
          <p:nvPr/>
        </p:nvSpPr>
        <p:spPr>
          <a:xfrm>
            <a:off x="1615204" y="4390851"/>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Prototypage </a:t>
            </a:r>
            <a:br>
              <a:rPr lang="fr-FR" dirty="0">
                <a:solidFill>
                  <a:schemeClr val="bg1"/>
                </a:solidFill>
              </a:rPr>
            </a:br>
            <a:r>
              <a:rPr lang="fr-FR" dirty="0">
                <a:solidFill>
                  <a:schemeClr val="bg1"/>
                </a:solidFill>
              </a:rPr>
              <a:t>de services </a:t>
            </a:r>
            <a:endParaRPr lang="fr-FR" b="1" dirty="0">
              <a:solidFill>
                <a:schemeClr val="bg1"/>
              </a:solidFill>
            </a:endParaRPr>
          </a:p>
        </p:txBody>
      </p:sp>
      <p:pic>
        <p:nvPicPr>
          <p:cNvPr id="39" name="Image 38"/>
          <p:cNvPicPr>
            <a:picLocks noChangeAspect="1"/>
          </p:cNvPicPr>
          <p:nvPr/>
        </p:nvPicPr>
        <p:blipFill>
          <a:blip r:embed="rId16" cstate="print">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tretch>
            <a:fillRect/>
          </a:stretch>
        </p:blipFill>
        <p:spPr>
          <a:xfrm>
            <a:off x="1940948" y="4483815"/>
            <a:ext cx="522000" cy="522000"/>
          </a:xfrm>
          <a:prstGeom prst="rect">
            <a:avLst/>
          </a:prstGeom>
        </p:spPr>
      </p:pic>
      <p:sp>
        <p:nvSpPr>
          <p:cNvPr id="40" name="Rectangle 39"/>
          <p:cNvSpPr/>
          <p:nvPr/>
        </p:nvSpPr>
        <p:spPr>
          <a:xfrm>
            <a:off x="5262123" y="4193861"/>
            <a:ext cx="2371620" cy="322845"/>
          </a:xfrm>
          <a:prstGeom prst="rect">
            <a:avLst/>
          </a:prstGeom>
        </p:spPr>
        <p:txBody>
          <a:bodyPr wrap="square">
            <a:spAutoFit/>
          </a:bodyPr>
          <a:lstStyle/>
          <a:p>
            <a:pPr lvl="0">
              <a:lnSpc>
                <a:spcPct val="107000"/>
              </a:lnSpc>
              <a:spcAft>
                <a:spcPts val="800"/>
              </a:spcAft>
            </a:pPr>
            <a:r>
              <a:rPr lang="fr-FR" sz="1400" dirty="0">
                <a:solidFill>
                  <a:schemeClr val="tx1">
                    <a:lumMod val="75000"/>
                    <a:lumOff val="25000"/>
                  </a:schemeClr>
                </a:solidFill>
                <a:ea typeface="Yu Gothic Light" panose="020B0300000000000000" pitchFamily="34" charset="-128"/>
                <a:cs typeface="Times New Roman" panose="02020603050405020304" pitchFamily="18" charset="0"/>
              </a:rPr>
              <a:t>Prototype d’API d’exposition</a:t>
            </a:r>
          </a:p>
        </p:txBody>
      </p:sp>
      <p:sp>
        <p:nvSpPr>
          <p:cNvPr id="41" name="Rectangle 40"/>
          <p:cNvSpPr/>
          <p:nvPr/>
        </p:nvSpPr>
        <p:spPr>
          <a:xfrm>
            <a:off x="4535877" y="4483815"/>
            <a:ext cx="3915479" cy="322845"/>
          </a:xfrm>
          <a:prstGeom prst="rect">
            <a:avLst/>
          </a:prstGeom>
        </p:spPr>
        <p:txBody>
          <a:bodyPr wrap="square">
            <a:spAutoFit/>
          </a:bodyPr>
          <a:lstStyle/>
          <a:p>
            <a:pPr lvl="0">
              <a:lnSpc>
                <a:spcPct val="107000"/>
              </a:lnSpc>
              <a:spcAft>
                <a:spcPts val="800"/>
              </a:spcAft>
            </a:pPr>
            <a:r>
              <a:rPr lang="fr-FR" sz="1400" dirty="0">
                <a:solidFill>
                  <a:schemeClr val="tx1">
                    <a:lumMod val="75000"/>
                    <a:lumOff val="25000"/>
                  </a:schemeClr>
                </a:solidFill>
                <a:ea typeface="Yu Gothic Light" panose="020B0300000000000000" pitchFamily="34" charset="-128"/>
                <a:cs typeface="Times New Roman" panose="02020603050405020304" pitchFamily="18" charset="0"/>
              </a:rPr>
              <a:t>Prototype de services de traitement en temps réel</a:t>
            </a:r>
          </a:p>
        </p:txBody>
      </p:sp>
      <p:sp>
        <p:nvSpPr>
          <p:cNvPr id="42" name="Rectangle 41"/>
          <p:cNvSpPr/>
          <p:nvPr/>
        </p:nvSpPr>
        <p:spPr>
          <a:xfrm>
            <a:off x="7561037" y="4701964"/>
            <a:ext cx="686973" cy="322845"/>
          </a:xfrm>
          <a:prstGeom prst="rect">
            <a:avLst/>
          </a:prstGeom>
        </p:spPr>
        <p:txBody>
          <a:bodyPr wrap="square">
            <a:spAutoFit/>
          </a:bodyPr>
          <a:lstStyle/>
          <a:p>
            <a:pPr lvl="0">
              <a:lnSpc>
                <a:spcPct val="107000"/>
              </a:lnSpc>
              <a:spcAft>
                <a:spcPts val="800"/>
              </a:spcAft>
            </a:pPr>
            <a:r>
              <a:rPr lang="fr-FR" sz="1400" dirty="0">
                <a:solidFill>
                  <a:schemeClr val="tx1">
                    <a:lumMod val="75000"/>
                    <a:lumOff val="25000"/>
                  </a:schemeClr>
                </a:solidFill>
                <a:ea typeface="Yu Gothic Light" panose="020B0300000000000000" pitchFamily="34" charset="-128"/>
                <a:cs typeface="Times New Roman" panose="02020603050405020304" pitchFamily="18" charset="0"/>
              </a:rPr>
              <a:t>…</a:t>
            </a:r>
          </a:p>
        </p:txBody>
      </p:sp>
    </p:spTree>
    <p:extLst>
      <p:ext uri="{BB962C8B-B14F-4D97-AF65-F5344CB8AC3E}">
        <p14:creationId xmlns:p14="http://schemas.microsoft.com/office/powerpoint/2010/main" val="2987665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n°17</a:t>
            </a:r>
            <a:br>
              <a:rPr lang="fr-FR" sz="2000" dirty="0">
                <a:latin typeface="+mn-lt"/>
              </a:rPr>
            </a:br>
            <a:r>
              <a:rPr lang="fr-FR" sz="2000" dirty="0"/>
              <a:t>Possibilités du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3" name="Groupe 2"/>
          <p:cNvGrpSpPr/>
          <p:nvPr/>
        </p:nvGrpSpPr>
        <p:grpSpPr>
          <a:xfrm>
            <a:off x="745442" y="986685"/>
            <a:ext cx="7066026" cy="552080"/>
            <a:chOff x="745442" y="986685"/>
            <a:chExt cx="7066026" cy="552080"/>
          </a:xfrm>
        </p:grpSpPr>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grpSp>
      <p:pic>
        <p:nvPicPr>
          <p:cNvPr id="35" name="Image 34"/>
          <p:cNvPicPr>
            <a:picLocks noChangeAspect="1"/>
          </p:cNvPicPr>
          <p:nvPr/>
        </p:nvPicPr>
        <p:blipFill>
          <a:blip r:embed="rId9"/>
          <a:stretch>
            <a:fillRect/>
          </a:stretch>
        </p:blipFill>
        <p:spPr>
          <a:xfrm>
            <a:off x="9323845" y="5821650"/>
            <a:ext cx="2255981" cy="935620"/>
          </a:xfrm>
          <a:prstGeom prst="rect">
            <a:avLst/>
          </a:prstGeom>
        </p:spPr>
      </p:pic>
      <p:pic>
        <p:nvPicPr>
          <p:cNvPr id="26" name="Image 25"/>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62" name="Rectangle 61"/>
          <p:cNvSpPr/>
          <p:nvPr/>
        </p:nvSpPr>
        <p:spPr>
          <a:xfrm>
            <a:off x="2321034" y="2036392"/>
            <a:ext cx="5492854" cy="685059"/>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Et les exemples d’activités que je peux conduire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un espace DataLab : </a:t>
            </a:r>
          </a:p>
        </p:txBody>
      </p:sp>
      <p:sp>
        <p:nvSpPr>
          <p:cNvPr id="31" name="Rectangle à coins arrondis 30"/>
          <p:cNvSpPr/>
          <p:nvPr/>
        </p:nvSpPr>
        <p:spPr>
          <a:xfrm>
            <a:off x="1615204" y="2837163"/>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Modélisation </a:t>
            </a:r>
            <a:br>
              <a:rPr lang="fr-FR" dirty="0">
                <a:solidFill>
                  <a:schemeClr val="bg1"/>
                </a:solidFill>
              </a:rPr>
            </a:br>
            <a:r>
              <a:rPr lang="fr-FR" dirty="0">
                <a:solidFill>
                  <a:schemeClr val="bg1"/>
                </a:solidFill>
              </a:rPr>
              <a:t>de données</a:t>
            </a:r>
            <a:endParaRPr lang="fr-FR" b="1" dirty="0">
              <a:solidFill>
                <a:schemeClr val="bg1"/>
              </a:solidFill>
            </a:endParaRPr>
          </a:p>
        </p:txBody>
      </p:sp>
      <p:sp>
        <p:nvSpPr>
          <p:cNvPr id="33" name="Rectangle à coins arrondis 32"/>
          <p:cNvSpPr/>
          <p:nvPr/>
        </p:nvSpPr>
        <p:spPr>
          <a:xfrm>
            <a:off x="1615204" y="3614007"/>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Traitement </a:t>
            </a:r>
            <a:br>
              <a:rPr lang="fr-FR" dirty="0">
                <a:solidFill>
                  <a:schemeClr val="bg1"/>
                </a:solidFill>
              </a:rPr>
            </a:br>
            <a:r>
              <a:rPr lang="fr-FR" dirty="0">
                <a:solidFill>
                  <a:schemeClr val="bg1"/>
                </a:solidFill>
              </a:rPr>
              <a:t>de données</a:t>
            </a:r>
            <a:endParaRPr lang="fr-FR" b="1" dirty="0">
              <a:solidFill>
                <a:schemeClr val="bg1"/>
              </a:solidFill>
            </a:endParaRPr>
          </a:p>
        </p:txBody>
      </p:sp>
      <p:sp>
        <p:nvSpPr>
          <p:cNvPr id="34" name="Rectangle à coins arrondis 33"/>
          <p:cNvSpPr/>
          <p:nvPr/>
        </p:nvSpPr>
        <p:spPr>
          <a:xfrm>
            <a:off x="1615204" y="4390851"/>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Prototypage </a:t>
            </a:r>
            <a:br>
              <a:rPr lang="fr-FR" dirty="0">
                <a:solidFill>
                  <a:schemeClr val="bg1"/>
                </a:solidFill>
              </a:rPr>
            </a:br>
            <a:r>
              <a:rPr lang="fr-FR" dirty="0">
                <a:solidFill>
                  <a:schemeClr val="bg1"/>
                </a:solidFill>
              </a:rPr>
              <a:t>de services </a:t>
            </a:r>
            <a:endParaRPr lang="fr-FR" b="1" dirty="0">
              <a:solidFill>
                <a:schemeClr val="bg1"/>
              </a:solidFill>
            </a:endParaRPr>
          </a:p>
        </p:txBody>
      </p:sp>
      <p:sp>
        <p:nvSpPr>
          <p:cNvPr id="36" name="Rectangle à coins arrondis 35"/>
          <p:cNvSpPr/>
          <p:nvPr/>
        </p:nvSpPr>
        <p:spPr>
          <a:xfrm>
            <a:off x="1615204" y="5182684"/>
            <a:ext cx="2915075" cy="707929"/>
          </a:xfrm>
          <a:prstGeom prst="roundRect">
            <a:avLst>
              <a:gd name="adj" fmla="val 50000"/>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r>
              <a:rPr lang="fr-FR" dirty="0">
                <a:solidFill>
                  <a:schemeClr val="bg1"/>
                </a:solidFill>
              </a:rPr>
              <a:t>Prototypage </a:t>
            </a:r>
            <a:br>
              <a:rPr lang="fr-FR" dirty="0">
                <a:solidFill>
                  <a:schemeClr val="bg1"/>
                </a:solidFill>
              </a:rPr>
            </a:br>
            <a:r>
              <a:rPr lang="fr-FR" dirty="0">
                <a:solidFill>
                  <a:schemeClr val="bg1"/>
                </a:solidFill>
              </a:rPr>
              <a:t>de restitution </a:t>
            </a:r>
            <a:endParaRPr lang="fr-FR" b="1" dirty="0">
              <a:solidFill>
                <a:schemeClr val="bg1"/>
              </a:solidFill>
            </a:endParaRPr>
          </a:p>
        </p:txBody>
      </p:sp>
      <p:pic>
        <p:nvPicPr>
          <p:cNvPr id="2" name="Image 1"/>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940948" y="2927738"/>
            <a:ext cx="522720" cy="522720"/>
          </a:xfrm>
          <a:prstGeom prst="rect">
            <a:avLst/>
          </a:prstGeom>
        </p:spPr>
      </p:pic>
      <p:pic>
        <p:nvPicPr>
          <p:cNvPr id="6" name="Image 5"/>
          <p:cNvPicPr>
            <a:picLocks noChangeAspect="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1940948" y="3714289"/>
            <a:ext cx="522000" cy="522000"/>
          </a:xfrm>
          <a:prstGeom prst="rect">
            <a:avLst/>
          </a:prstGeom>
        </p:spPr>
      </p:pic>
      <p:pic>
        <p:nvPicPr>
          <p:cNvPr id="7" name="Image 6"/>
          <p:cNvPicPr>
            <a:picLocks noChangeAspect="1"/>
          </p:cNvPicPr>
          <p:nvPr/>
        </p:nvPicPr>
        <p:blipFill>
          <a:blip r:embed="rId16" cstate="print">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tretch>
            <a:fillRect/>
          </a:stretch>
        </p:blipFill>
        <p:spPr>
          <a:xfrm>
            <a:off x="1940948" y="5292583"/>
            <a:ext cx="522000" cy="522000"/>
          </a:xfrm>
          <a:prstGeom prst="rect">
            <a:avLst/>
          </a:prstGeom>
        </p:spPr>
      </p:pic>
      <p:pic>
        <p:nvPicPr>
          <p:cNvPr id="8" name="Image 7"/>
          <p:cNvPicPr>
            <a:picLocks noChangeAspect="1"/>
          </p:cNvPicPr>
          <p:nvPr/>
        </p:nvPicPr>
        <p:blipFill>
          <a:blip r:embed="rId18" cstate="print">
            <a:lum bright="70000" contrast="-70000"/>
            <a:extLst>
              <a:ext uri="{BEBA8EAE-BF5A-486C-A8C5-ECC9F3942E4B}">
                <a14:imgProps xmlns:a14="http://schemas.microsoft.com/office/drawing/2010/main">
                  <a14:imgLayer r:embed="rId19">
                    <a14:imgEffect>
                      <a14:artisticPhotocopy/>
                    </a14:imgEffect>
                  </a14:imgLayer>
                </a14:imgProps>
              </a:ext>
              <a:ext uri="{28A0092B-C50C-407E-A947-70E740481C1C}">
                <a14:useLocalDpi xmlns:a14="http://schemas.microsoft.com/office/drawing/2010/main" val="0"/>
              </a:ext>
            </a:extLst>
          </a:blip>
          <a:stretch>
            <a:fillRect/>
          </a:stretch>
        </p:blipFill>
        <p:spPr>
          <a:xfrm>
            <a:off x="1940948" y="4483815"/>
            <a:ext cx="522000" cy="522000"/>
          </a:xfrm>
          <a:prstGeom prst="rect">
            <a:avLst/>
          </a:prstGeom>
        </p:spPr>
      </p:pic>
      <p:sp>
        <p:nvSpPr>
          <p:cNvPr id="37" name="Rectangle 36"/>
          <p:cNvSpPr/>
          <p:nvPr/>
        </p:nvSpPr>
        <p:spPr>
          <a:xfrm>
            <a:off x="4746543" y="5318736"/>
            <a:ext cx="2546635" cy="322845"/>
          </a:xfrm>
          <a:prstGeom prst="rect">
            <a:avLst/>
          </a:prstGeom>
        </p:spPr>
        <p:txBody>
          <a:bodyPr wrap="square">
            <a:spAutoFit/>
          </a:bodyPr>
          <a:lstStyle/>
          <a:p>
            <a:pPr lvl="0">
              <a:lnSpc>
                <a:spcPct val="107000"/>
              </a:lnSpc>
              <a:spcAft>
                <a:spcPts val="800"/>
              </a:spcAft>
            </a:pPr>
            <a:r>
              <a:rPr lang="fr-FR" sz="1400" dirty="0">
                <a:solidFill>
                  <a:schemeClr val="tx1">
                    <a:lumMod val="75000"/>
                    <a:lumOff val="25000"/>
                  </a:schemeClr>
                </a:solidFill>
                <a:ea typeface="Yu Gothic Light" panose="020B0300000000000000" pitchFamily="34" charset="-128"/>
                <a:cs typeface="Times New Roman" panose="02020603050405020304" pitchFamily="18" charset="0"/>
              </a:rPr>
              <a:t>Prototypage de tableaux de bord de restitution complexes</a:t>
            </a:r>
          </a:p>
        </p:txBody>
      </p:sp>
      <p:sp>
        <p:nvSpPr>
          <p:cNvPr id="39" name="Rectangle 38"/>
          <p:cNvSpPr/>
          <p:nvPr/>
        </p:nvSpPr>
        <p:spPr>
          <a:xfrm>
            <a:off x="7281225" y="5441445"/>
            <a:ext cx="2709146" cy="322845"/>
          </a:xfrm>
          <a:prstGeom prst="rect">
            <a:avLst/>
          </a:prstGeom>
        </p:spPr>
        <p:txBody>
          <a:bodyPr wrap="square">
            <a:spAutoFit/>
          </a:bodyPr>
          <a:lstStyle/>
          <a:p>
            <a:pPr lvl="0">
              <a:lnSpc>
                <a:spcPct val="107000"/>
              </a:lnSpc>
              <a:spcAft>
                <a:spcPts val="800"/>
              </a:spcAft>
            </a:pPr>
            <a:r>
              <a:rPr lang="fr-FR" sz="1400" dirty="0">
                <a:solidFill>
                  <a:schemeClr val="tx1">
                    <a:lumMod val="75000"/>
                    <a:lumOff val="25000"/>
                  </a:schemeClr>
                </a:solidFill>
                <a:ea typeface="Yu Gothic Light" panose="020B0300000000000000" pitchFamily="34" charset="-128"/>
                <a:cs typeface="Times New Roman" panose="02020603050405020304" pitchFamily="18" charset="0"/>
              </a:rPr>
              <a:t>…</a:t>
            </a:r>
          </a:p>
        </p:txBody>
      </p:sp>
    </p:spTree>
    <p:extLst>
      <p:ext uri="{BB962C8B-B14F-4D97-AF65-F5344CB8AC3E}">
        <p14:creationId xmlns:p14="http://schemas.microsoft.com/office/powerpoint/2010/main" val="3540090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n°18</a:t>
            </a:r>
            <a:br>
              <a:rPr lang="fr-FR" sz="2000" dirty="0">
                <a:latin typeface="+mn-lt"/>
              </a:rPr>
            </a:br>
            <a:r>
              <a:rPr lang="fr-FR" sz="2000" dirty="0">
                <a:latin typeface="+mn-lt"/>
              </a:rPr>
              <a:t>Couverture large du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6" name="Rectangle 25"/>
          <p:cNvSpPr/>
          <p:nvPr/>
        </p:nvSpPr>
        <p:spPr>
          <a:xfrm>
            <a:off x="54935" y="5476956"/>
            <a:ext cx="853819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comprends que je peux m’appuyer sur les espaces DataLab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de multiples cas d’usages allant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 la manipulation de données au prototypage de services ou applications.</a:t>
            </a:r>
            <a:endParaRPr lang="fr-FR" i="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46" name="Groupe 45"/>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0" name="Pentagone 5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1" name="Ellipse 6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Ellipse 61"/>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Ellipse 62"/>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4" name="Ellipse 6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5" name="Groupe 64"/>
              <p:cNvGrpSpPr/>
              <p:nvPr/>
            </p:nvGrpSpPr>
            <p:grpSpPr>
              <a:xfrm>
                <a:off x="8732261" y="529120"/>
                <a:ext cx="551453" cy="549030"/>
                <a:chOff x="9401004" y="529120"/>
                <a:chExt cx="551453" cy="549030"/>
              </a:xfrm>
            </p:grpSpPr>
            <p:sp>
              <p:nvSpPr>
                <p:cNvPr id="67" name="Ellipse 66"/>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8" name="Image 67"/>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6" name="Ellipse 6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53" name="Image 5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54" name="Image 5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56" name="Image 5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58" name="Image 57"/>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grpSp>
      <p:pic>
        <p:nvPicPr>
          <p:cNvPr id="69" name="Image 68"/>
          <p:cNvPicPr>
            <a:picLocks noChangeAspect="1"/>
          </p:cNvPicPr>
          <p:nvPr/>
        </p:nvPicPr>
        <p:blipFill>
          <a:blip r:embed="rId9"/>
          <a:stretch>
            <a:fillRect/>
          </a:stretch>
        </p:blipFill>
        <p:spPr>
          <a:xfrm>
            <a:off x="9323845" y="5821650"/>
            <a:ext cx="2255981" cy="935620"/>
          </a:xfrm>
          <a:prstGeom prst="rect">
            <a:avLst/>
          </a:prstGeom>
        </p:spPr>
      </p:pic>
      <p:pic>
        <p:nvPicPr>
          <p:cNvPr id="71" name="Image 70"/>
          <p:cNvPicPr>
            <a:picLocks noChangeAspect="1"/>
          </p:cNvPicPr>
          <p:nvPr/>
        </p:nvPicPr>
        <p:blipFill>
          <a:blip r:embed="rId10"/>
          <a:stretch>
            <a:fillRect/>
          </a:stretch>
        </p:blipFill>
        <p:spPr>
          <a:xfrm>
            <a:off x="2876147" y="1908049"/>
            <a:ext cx="3353091" cy="3535986"/>
          </a:xfrm>
          <a:prstGeom prst="rect">
            <a:avLst/>
          </a:prstGeom>
        </p:spPr>
      </p:pic>
    </p:spTree>
    <p:extLst>
      <p:ext uri="{BB962C8B-B14F-4D97-AF65-F5344CB8AC3E}">
        <p14:creationId xmlns:p14="http://schemas.microsoft.com/office/powerpoint/2010/main" val="1632707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616881" y="2268790"/>
            <a:ext cx="2994243" cy="3862493"/>
          </a:xfrm>
          <a:prstGeom prst="rect">
            <a:avLst/>
          </a:prstGeom>
        </p:spPr>
      </p:pic>
      <p:sp>
        <p:nvSpPr>
          <p:cNvPr id="47" name="Titre 46"/>
          <p:cNvSpPr>
            <a:spLocks noGrp="1"/>
          </p:cNvSpPr>
          <p:nvPr>
            <p:ph type="title"/>
          </p:nvPr>
        </p:nvSpPr>
        <p:spPr/>
        <p:txBody>
          <a:bodyPr/>
          <a:lstStyle/>
          <a:p>
            <a:r>
              <a:rPr lang="fr-FR" sz="2000" b="1" dirty="0">
                <a:latin typeface="+mn-lt"/>
              </a:rPr>
              <a:t>Ecran n°5</a:t>
            </a:r>
            <a:br>
              <a:rPr lang="fr-FR" sz="2000" b="1" dirty="0">
                <a:latin typeface="+mn-lt"/>
              </a:rPr>
            </a:br>
            <a:r>
              <a:rPr lang="fr-FR" sz="2000" dirty="0">
                <a:latin typeface="+mn-lt"/>
              </a:rPr>
              <a:t>DataLake = socle non visible</a:t>
            </a:r>
          </a:p>
        </p:txBody>
      </p:sp>
      <p:sp>
        <p:nvSpPr>
          <p:cNvPr id="48" name="Espace réservé du texte 47"/>
          <p:cNvSpPr>
            <a:spLocks noGrp="1"/>
          </p:cNvSpPr>
          <p:nvPr>
            <p:ph type="body" sz="quarter" idx="13"/>
          </p:nvPr>
        </p:nvSpPr>
        <p:spPr/>
        <p:txBody>
          <a:bodyPr/>
          <a:lstStyle/>
          <a:p>
            <a:r>
              <a:rPr lang="fr-FR" b="1" dirty="0"/>
              <a:t>Message clé : </a:t>
            </a:r>
            <a:br>
              <a:rPr lang="fr-FR" b="1" dirty="0"/>
            </a:br>
            <a:r>
              <a:rPr lang="fr-FR" dirty="0"/>
              <a:t>DataLake sécurisé et pas accessible par les utilisateurs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fr-FR" sz="1400" dirty="0">
                <a:solidFill>
                  <a:schemeClr val="bg1"/>
                </a:solidFill>
              </a:rPr>
              <a:t>Afficher le DataLake en mettant en exergue le chapeau de la citerne</a:t>
            </a:r>
          </a:p>
          <a:p>
            <a:pPr marL="285750" indent="-285750" algn="l">
              <a:buFont typeface="Arial" panose="020B0604020202020204" pitchFamily="34" charset="0"/>
              <a:buChar char="•"/>
            </a:pPr>
            <a:r>
              <a:rPr lang="fr-FR" sz="1400" dirty="0">
                <a:solidFill>
                  <a:schemeClr val="bg1"/>
                </a:solidFill>
              </a:rPr>
              <a:t>Faire apparaître la flèche</a:t>
            </a:r>
          </a:p>
          <a:p>
            <a:pPr marL="285750" indent="-285750" algn="l">
              <a:buFont typeface="Arial" panose="020B0604020202020204" pitchFamily="34" charset="0"/>
              <a:buChar char="•"/>
            </a:pPr>
            <a:r>
              <a:rPr lang="fr-FR" sz="1400" dirty="0">
                <a:solidFill>
                  <a:schemeClr val="bg1"/>
                </a:solidFill>
              </a:rPr>
              <a:t>Puis faire apparaître le bandeau avec le texte</a:t>
            </a: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4" name="Image 33"/>
          <p:cNvPicPr>
            <a:picLocks noChangeAspect="1"/>
          </p:cNvPicPr>
          <p:nvPr/>
        </p:nvPicPr>
        <p:blipFill>
          <a:blip r:embed="rId10"/>
          <a:stretch>
            <a:fillRect/>
          </a:stretch>
        </p:blipFill>
        <p:spPr>
          <a:xfrm>
            <a:off x="9315912" y="5821650"/>
            <a:ext cx="2252149" cy="931121"/>
          </a:xfrm>
          <a:prstGeom prst="rect">
            <a:avLst/>
          </a:prstGeom>
        </p:spPr>
      </p:pic>
      <p:sp>
        <p:nvSpPr>
          <p:cNvPr id="61" name="Rectangle à coins arrondis 60"/>
          <p:cNvSpPr/>
          <p:nvPr/>
        </p:nvSpPr>
        <p:spPr bwMode="auto">
          <a:xfrm>
            <a:off x="1314155" y="1737929"/>
            <a:ext cx="6023743" cy="824907"/>
          </a:xfrm>
          <a:prstGeom prst="roundRect">
            <a:avLst/>
          </a:prstGeom>
          <a:solidFill>
            <a:schemeClr val="bg1"/>
          </a:solidFill>
          <a:ln w="28575" cap="flat" cmpd="sng" algn="ctr">
            <a:solidFill>
              <a:srgbClr val="EF26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62" name="Image 61"/>
          <p:cNvPicPr>
            <a:picLocks noChangeAspect="1"/>
          </p:cNvPicPr>
          <p:nvPr/>
        </p:nvPicPr>
        <p:blipFill rotWithShape="1">
          <a:blip r:embed="rId11"/>
          <a:srcRect l="45660" t="22723" r="39701" b="64905"/>
          <a:stretch/>
        </p:blipFill>
        <p:spPr>
          <a:xfrm>
            <a:off x="1844386" y="1829920"/>
            <a:ext cx="647516" cy="647524"/>
          </a:xfrm>
          <a:prstGeom prst="ellipse">
            <a:avLst/>
          </a:prstGeom>
        </p:spPr>
      </p:pic>
      <p:sp>
        <p:nvSpPr>
          <p:cNvPr id="63" name="ZoneTexte 62"/>
          <p:cNvSpPr txBox="1"/>
          <p:nvPr/>
        </p:nvSpPr>
        <p:spPr>
          <a:xfrm>
            <a:off x="2757457" y="1831098"/>
            <a:ext cx="4470452" cy="646331"/>
          </a:xfrm>
          <a:prstGeom prst="rect">
            <a:avLst/>
          </a:prstGeom>
          <a:noFill/>
        </p:spPr>
        <p:txBody>
          <a:bodyPr wrap="square" rtlCol="0">
            <a:spAutoFit/>
          </a:bodyPr>
          <a:lstStyle/>
          <a:p>
            <a:r>
              <a:rPr lang="fr-FR" dirty="0">
                <a:solidFill>
                  <a:schemeClr val="accent4">
                    <a:lumMod val="65000"/>
                    <a:lumOff val="35000"/>
                  </a:schemeClr>
                </a:solidFill>
                <a:latin typeface="Calibri" panose="020F0502020204030204" pitchFamily="34" charset="0"/>
              </a:rPr>
              <a:t>Le DataLake est un espace </a:t>
            </a:r>
            <a:r>
              <a:rPr lang="fr-FR" b="1" dirty="0">
                <a:solidFill>
                  <a:schemeClr val="accent4">
                    <a:lumMod val="65000"/>
                    <a:lumOff val="35000"/>
                  </a:schemeClr>
                </a:solidFill>
                <a:latin typeface="Calibri" panose="020F0502020204030204" pitchFamily="34" charset="0"/>
              </a:rPr>
              <a:t>sécurisé</a:t>
            </a:r>
            <a:r>
              <a:rPr lang="fr-FR" dirty="0">
                <a:solidFill>
                  <a:schemeClr val="accent4">
                    <a:lumMod val="65000"/>
                    <a:lumOff val="35000"/>
                  </a:schemeClr>
                </a:solidFill>
                <a:latin typeface="Calibri" panose="020F0502020204030204" pitchFamily="34" charset="0"/>
              </a:rPr>
              <a:t>, </a:t>
            </a:r>
            <a:br>
              <a:rPr lang="fr-FR" dirty="0">
                <a:solidFill>
                  <a:schemeClr val="accent4">
                    <a:lumMod val="65000"/>
                    <a:lumOff val="35000"/>
                  </a:schemeClr>
                </a:solidFill>
                <a:latin typeface="Calibri" panose="020F0502020204030204" pitchFamily="34" charset="0"/>
              </a:rPr>
            </a:br>
            <a:r>
              <a:rPr lang="fr-FR" b="1" dirty="0">
                <a:solidFill>
                  <a:schemeClr val="accent4">
                    <a:lumMod val="65000"/>
                    <a:lumOff val="35000"/>
                  </a:schemeClr>
                </a:solidFill>
                <a:latin typeface="Calibri" panose="020F0502020204030204" pitchFamily="34" charset="0"/>
              </a:rPr>
              <a:t>non accessible en direct</a:t>
            </a:r>
            <a:r>
              <a:rPr lang="fr-FR" dirty="0">
                <a:solidFill>
                  <a:schemeClr val="accent4">
                    <a:lumMod val="65000"/>
                    <a:lumOff val="35000"/>
                  </a:schemeClr>
                </a:solidFill>
                <a:latin typeface="Calibri" panose="020F0502020204030204" pitchFamily="34" charset="0"/>
              </a:rPr>
              <a:t>.</a:t>
            </a:r>
          </a:p>
        </p:txBody>
      </p:sp>
      <p:sp>
        <p:nvSpPr>
          <p:cNvPr id="76" name="Arc 75"/>
          <p:cNvSpPr/>
          <p:nvPr/>
        </p:nvSpPr>
        <p:spPr bwMode="auto">
          <a:xfrm rot="8300774">
            <a:off x="2867210" y="978522"/>
            <a:ext cx="1347596" cy="2607103"/>
          </a:xfrm>
          <a:prstGeom prst="arc">
            <a:avLst>
              <a:gd name="adj1" fmla="val 17372691"/>
              <a:gd name="adj2" fmla="val 739050"/>
            </a:avLst>
          </a:prstGeom>
          <a:noFill/>
          <a:ln w="28575" cap="flat" cmpd="sng" algn="ctr">
            <a:solidFill>
              <a:srgbClr val="EF262E"/>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13742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n°19</a:t>
            </a:r>
            <a:br>
              <a:rPr lang="fr-FR" sz="2000" dirty="0">
                <a:latin typeface="+mn-lt"/>
              </a:rPr>
            </a:br>
            <a:r>
              <a:rPr lang="fr-FR" sz="2000" dirty="0">
                <a:latin typeface="+mn-lt"/>
              </a:rPr>
              <a:t>Catalogue d’outils disponibles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sp>
        <p:nvSpPr>
          <p:cNvPr id="26" name="Rectangle 25"/>
          <p:cNvSpPr/>
          <p:nvPr/>
        </p:nvSpPr>
        <p:spPr>
          <a:xfrm>
            <a:off x="54935" y="5476956"/>
            <a:ext cx="853819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En poursuivant notre échange, j’interroge Noé sur les outils disponibles,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comprendre sur quels solutions je peux m’appuyer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dans le cadre de mes expérimentations.</a:t>
            </a:r>
          </a:p>
        </p:txBody>
      </p:sp>
      <p:pic>
        <p:nvPicPr>
          <p:cNvPr id="33" name="Image 32"/>
          <p:cNvPicPr>
            <a:picLocks noChangeAspect="1"/>
          </p:cNvPicPr>
          <p:nvPr/>
        </p:nvPicPr>
        <p:blipFill>
          <a:blip r:embed="rId9"/>
          <a:stretch>
            <a:fillRect/>
          </a:stretch>
        </p:blipFill>
        <p:spPr>
          <a:xfrm>
            <a:off x="9330932" y="5814954"/>
            <a:ext cx="2255981" cy="932705"/>
          </a:xfrm>
          <a:prstGeom prst="rect">
            <a:avLst/>
          </a:prstGeom>
        </p:spPr>
      </p:pic>
      <p:pic>
        <p:nvPicPr>
          <p:cNvPr id="37" name="Image 36"/>
          <p:cNvPicPr>
            <a:picLocks noChangeAspect="1"/>
          </p:cNvPicPr>
          <p:nvPr/>
        </p:nvPicPr>
        <p:blipFill>
          <a:blip r:embed="rId10"/>
          <a:stretch>
            <a:fillRect/>
          </a:stretch>
        </p:blipFill>
        <p:spPr>
          <a:xfrm>
            <a:off x="2876147" y="1908049"/>
            <a:ext cx="3353091" cy="3535986"/>
          </a:xfrm>
          <a:prstGeom prst="rect">
            <a:avLst/>
          </a:prstGeom>
        </p:spPr>
      </p:pic>
    </p:spTree>
    <p:extLst>
      <p:ext uri="{BB962C8B-B14F-4D97-AF65-F5344CB8AC3E}">
        <p14:creationId xmlns:p14="http://schemas.microsoft.com/office/powerpoint/2010/main" val="434867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n°20</a:t>
            </a:r>
            <a:br>
              <a:rPr lang="fr-FR" sz="2000" dirty="0">
                <a:latin typeface="+mn-lt"/>
              </a:rPr>
            </a:br>
            <a:r>
              <a:rPr lang="fr-FR" sz="2000" dirty="0">
                <a:latin typeface="+mn-lt"/>
              </a:rPr>
              <a:t>Catalogue d’outils disponibles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Afficher en tout premier l’image de Noé</a:t>
            </a:r>
          </a:p>
          <a:p>
            <a:pPr marL="285750" indent="-285750">
              <a:buFontTx/>
              <a:buChar char="-"/>
            </a:pPr>
            <a:r>
              <a:rPr lang="fr-FR" sz="1400" dirty="0">
                <a:solidFill>
                  <a:schemeClr val="bg1"/>
                </a:solidFill>
                <a:latin typeface="Calibri" panose="020F0502020204030204" pitchFamily="34" charset="0"/>
              </a:rPr>
              <a:t>Puis afficher le premier bloc de texte en partant du haut de l’écran</a:t>
            </a:r>
          </a:p>
          <a:p>
            <a:pPr marL="285750" indent="-285750">
              <a:buFontTx/>
              <a:buChar char="-"/>
            </a:pPr>
            <a:r>
              <a:rPr lang="fr-FR" sz="1400" dirty="0">
                <a:solidFill>
                  <a:schemeClr val="bg1"/>
                </a:solidFill>
                <a:latin typeface="Calibri" panose="020F0502020204030204" pitchFamily="34" charset="0"/>
              </a:rPr>
              <a:t>Puis le second bloc de texte </a:t>
            </a:r>
          </a:p>
          <a:p>
            <a:pPr marL="285750" indent="-285750">
              <a:buFontTx/>
              <a:buChar char="-"/>
            </a:pPr>
            <a:r>
              <a:rPr lang="fr-FR" sz="1400" dirty="0">
                <a:solidFill>
                  <a:schemeClr val="bg1"/>
                </a:solidFill>
                <a:latin typeface="Calibri" panose="020F0502020204030204" pitchFamily="34" charset="0"/>
              </a:rPr>
              <a:t>Afficher les icônes de chaque produit 1 par 1</a:t>
            </a:r>
          </a:p>
          <a:p>
            <a:pPr marL="285750" indent="-285750">
              <a:buFontTx/>
              <a:buChar char="-"/>
            </a:pPr>
            <a:r>
              <a:rPr lang="fr-FR" sz="1400" dirty="0">
                <a:solidFill>
                  <a:schemeClr val="bg1"/>
                </a:solidFill>
                <a:latin typeface="Calibri" panose="020F0502020204030204" pitchFamily="34" charset="0"/>
              </a:rPr>
              <a:t>Puis enfin après une légère pause le dernier bloc de texte en bas de l’écran.</a:t>
            </a: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sp>
        <p:nvSpPr>
          <p:cNvPr id="26" name="Rectangle 25"/>
          <p:cNvSpPr/>
          <p:nvPr/>
        </p:nvSpPr>
        <p:spPr>
          <a:xfrm>
            <a:off x="1594076" y="1940940"/>
            <a:ext cx="6928220"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Noé m’indique qu’un catalogue d’outils communautaires est disponible pour déploiement sur les espaces DataLab.</a:t>
            </a:r>
          </a:p>
          <a:p>
            <a:pPr lvl="0" algn="ctr">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5" name="Image 24"/>
          <p:cNvPicPr>
            <a:picLocks noChangeAspect="1"/>
          </p:cNvPicPr>
          <p:nvPr/>
        </p:nvPicPr>
        <p:blipFill rotWithShape="1">
          <a:blip r:embed="rId9">
            <a:extLst>
              <a:ext uri="{BEBA8EAE-BF5A-486C-A8C5-ECC9F3942E4B}">
                <a14:imgProps xmlns:a14="http://schemas.microsoft.com/office/drawing/2010/main">
                  <a14:imgLayer r:embed="rId10">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sp>
        <p:nvSpPr>
          <p:cNvPr id="2" name="Rectangle 1"/>
          <p:cNvSpPr/>
          <p:nvPr/>
        </p:nvSpPr>
        <p:spPr>
          <a:xfrm>
            <a:off x="2424232" y="2987411"/>
            <a:ext cx="5267917" cy="388696"/>
          </a:xfrm>
          <a:prstGeom prst="rect">
            <a:avLst/>
          </a:prstGeom>
        </p:spPr>
        <p:txBody>
          <a:bodyPr wrap="non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outils suivants sont disponibles dès la 1</a:t>
            </a:r>
            <a:r>
              <a:rPr lang="fr-FR" baseline="30000" dirty="0">
                <a:solidFill>
                  <a:schemeClr val="tx1">
                    <a:lumMod val="75000"/>
                    <a:lumOff val="25000"/>
                  </a:schemeClr>
                </a:solidFill>
                <a:ea typeface="Yu Gothic Light" panose="020B0300000000000000" pitchFamily="34" charset="-128"/>
                <a:cs typeface="Times New Roman" panose="02020603050405020304" pitchFamily="18" charset="0"/>
              </a:rPr>
              <a:t>ère</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version :</a:t>
            </a:r>
          </a:p>
        </p:txBody>
      </p:sp>
      <p:grpSp>
        <p:nvGrpSpPr>
          <p:cNvPr id="9" name="Groupe 8"/>
          <p:cNvGrpSpPr/>
          <p:nvPr/>
        </p:nvGrpSpPr>
        <p:grpSpPr>
          <a:xfrm>
            <a:off x="6340372" y="3522205"/>
            <a:ext cx="2053108" cy="1121159"/>
            <a:chOff x="6311344" y="3986656"/>
            <a:chExt cx="2053108" cy="1121159"/>
          </a:xfrm>
        </p:grpSpPr>
        <p:sp>
          <p:nvSpPr>
            <p:cNvPr id="34" name="Rectangle à coins arrondis 33"/>
            <p:cNvSpPr/>
            <p:nvPr/>
          </p:nvSpPr>
          <p:spPr>
            <a:xfrm>
              <a:off x="6311344" y="3986656"/>
              <a:ext cx="2053108" cy="1121159"/>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p:nvPicPr>
          <p:blipFill rotWithShape="1">
            <a:blip r:embed="rId11">
              <a:extLst>
                <a:ext uri="{28A0092B-C50C-407E-A947-70E740481C1C}">
                  <a14:useLocalDpi xmlns:a14="http://schemas.microsoft.com/office/drawing/2010/main" val="0"/>
                </a:ext>
              </a:extLst>
            </a:blip>
            <a:srcRect b="4758"/>
            <a:stretch/>
          </p:blipFill>
          <p:spPr>
            <a:xfrm>
              <a:off x="6737125" y="4118644"/>
              <a:ext cx="1201547" cy="857182"/>
            </a:xfrm>
            <a:prstGeom prst="rect">
              <a:avLst/>
            </a:prstGeom>
          </p:spPr>
        </p:pic>
      </p:grpSp>
      <p:grpSp>
        <p:nvGrpSpPr>
          <p:cNvPr id="10" name="Groupe 9"/>
          <p:cNvGrpSpPr/>
          <p:nvPr/>
        </p:nvGrpSpPr>
        <p:grpSpPr>
          <a:xfrm>
            <a:off x="1764436" y="3522205"/>
            <a:ext cx="2053108" cy="1121159"/>
            <a:chOff x="1735408" y="3986656"/>
            <a:chExt cx="2053108" cy="1121159"/>
          </a:xfrm>
        </p:grpSpPr>
        <p:sp>
          <p:nvSpPr>
            <p:cNvPr id="7" name="Rectangle à coins arrondis 6"/>
            <p:cNvSpPr/>
            <p:nvPr/>
          </p:nvSpPr>
          <p:spPr>
            <a:xfrm>
              <a:off x="1735408" y="3986656"/>
              <a:ext cx="2053108" cy="1121159"/>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11962" y="4097235"/>
              <a:ext cx="900000" cy="900000"/>
            </a:xfrm>
            <a:prstGeom prst="rect">
              <a:avLst/>
            </a:prstGeom>
          </p:spPr>
        </p:pic>
      </p:grpSp>
      <p:grpSp>
        <p:nvGrpSpPr>
          <p:cNvPr id="8" name="Groupe 7"/>
          <p:cNvGrpSpPr/>
          <p:nvPr/>
        </p:nvGrpSpPr>
        <p:grpSpPr>
          <a:xfrm>
            <a:off x="3989524" y="3522205"/>
            <a:ext cx="2178868" cy="1121159"/>
            <a:chOff x="3824998" y="3986656"/>
            <a:chExt cx="2178868" cy="1121159"/>
          </a:xfrm>
        </p:grpSpPr>
        <p:sp>
          <p:nvSpPr>
            <p:cNvPr id="33" name="Rectangle à coins arrondis 32"/>
            <p:cNvSpPr/>
            <p:nvPr/>
          </p:nvSpPr>
          <p:spPr>
            <a:xfrm>
              <a:off x="3824998" y="3986656"/>
              <a:ext cx="2178868" cy="1121159"/>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69310" y="4097235"/>
              <a:ext cx="1690245" cy="900000"/>
            </a:xfrm>
            <a:prstGeom prst="rect">
              <a:avLst/>
            </a:prstGeom>
          </p:spPr>
        </p:pic>
      </p:grpSp>
      <p:sp>
        <p:nvSpPr>
          <p:cNvPr id="37" name="Rectangle 36"/>
          <p:cNvSpPr/>
          <p:nvPr/>
        </p:nvSpPr>
        <p:spPr>
          <a:xfrm>
            <a:off x="1637618" y="5184738"/>
            <a:ext cx="6884678"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s’agît de la première version du catalogue d’outils communautaires.</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Celui-ci évoluera et s’enrichira progressivement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en adéquation avec les besoins communautaires.</a:t>
            </a:r>
          </a:p>
        </p:txBody>
      </p:sp>
      <p:pic>
        <p:nvPicPr>
          <p:cNvPr id="38" name="Image 37"/>
          <p:cNvPicPr>
            <a:picLocks noChangeAspect="1"/>
          </p:cNvPicPr>
          <p:nvPr/>
        </p:nvPicPr>
        <p:blipFill>
          <a:blip r:embed="rId14"/>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947950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à coins arrondis 40"/>
          <p:cNvSpPr/>
          <p:nvPr/>
        </p:nvSpPr>
        <p:spPr>
          <a:xfrm>
            <a:off x="1686900" y="2517587"/>
            <a:ext cx="6768778" cy="2025384"/>
          </a:xfrm>
          <a:prstGeom prst="roundRect">
            <a:avLst>
              <a:gd name="adj" fmla="val 5538"/>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Titre 46"/>
          <p:cNvSpPr>
            <a:spLocks noGrp="1"/>
          </p:cNvSpPr>
          <p:nvPr>
            <p:ph type="title"/>
          </p:nvPr>
        </p:nvSpPr>
        <p:spPr/>
        <p:txBody>
          <a:bodyPr/>
          <a:lstStyle/>
          <a:p>
            <a:r>
              <a:rPr lang="fr-FR" sz="2000" b="1" dirty="0">
                <a:latin typeface="+mn-lt"/>
              </a:rPr>
              <a:t>Ecran n°21</a:t>
            </a:r>
            <a:br>
              <a:rPr lang="fr-FR" sz="2000" dirty="0">
                <a:latin typeface="+mn-lt"/>
              </a:rPr>
            </a:br>
            <a:r>
              <a:rPr lang="fr-FR" sz="2000" dirty="0">
                <a:latin typeface="+mn-lt"/>
              </a:rPr>
              <a:t>Hive – Fiche d’identité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sp>
        <p:nvSpPr>
          <p:cNvPr id="26" name="Rectangle 25"/>
          <p:cNvSpPr/>
          <p:nvPr/>
        </p:nvSpPr>
        <p:spPr>
          <a:xfrm>
            <a:off x="1594076" y="1940940"/>
            <a:ext cx="6928220"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Noé me présente chacun de ces outils et les fonctions qu’ils offrent :</a:t>
            </a:r>
          </a:p>
        </p:txBody>
      </p:sp>
      <p:pic>
        <p:nvPicPr>
          <p:cNvPr id="25" name="Image 24"/>
          <p:cNvPicPr>
            <a:picLocks noChangeAspect="1"/>
          </p:cNvPicPr>
          <p:nvPr/>
        </p:nvPicPr>
        <p:blipFill rotWithShape="1">
          <a:blip r:embed="rId9">
            <a:extLst>
              <a:ext uri="{BEBA8EAE-BF5A-486C-A8C5-ECC9F3942E4B}">
                <a14:imgProps xmlns:a14="http://schemas.microsoft.com/office/drawing/2010/main">
                  <a14:imgLayer r:embed="rId10">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grpSp>
        <p:nvGrpSpPr>
          <p:cNvPr id="10" name="Groupe 9"/>
          <p:cNvGrpSpPr/>
          <p:nvPr/>
        </p:nvGrpSpPr>
        <p:grpSpPr>
          <a:xfrm>
            <a:off x="1893865" y="2720245"/>
            <a:ext cx="2053108" cy="1121159"/>
            <a:chOff x="1735408" y="3986656"/>
            <a:chExt cx="2053108" cy="1121159"/>
          </a:xfrm>
          <a:effectLst/>
        </p:grpSpPr>
        <p:sp>
          <p:nvSpPr>
            <p:cNvPr id="7" name="Rectangle à coins arrondis 6"/>
            <p:cNvSpPr/>
            <p:nvPr/>
          </p:nvSpPr>
          <p:spPr>
            <a:xfrm>
              <a:off x="1735408" y="3986656"/>
              <a:ext cx="2053108" cy="1121159"/>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11962" y="4097235"/>
              <a:ext cx="900000" cy="900000"/>
            </a:xfrm>
            <a:prstGeom prst="rect">
              <a:avLst/>
            </a:prstGeom>
          </p:spPr>
        </p:pic>
      </p:grpSp>
      <p:pic>
        <p:nvPicPr>
          <p:cNvPr id="38" name="Image 37"/>
          <p:cNvPicPr>
            <a:picLocks noChangeAspect="1"/>
          </p:cNvPicPr>
          <p:nvPr/>
        </p:nvPicPr>
        <p:blipFill>
          <a:blip r:embed="rId12"/>
          <a:stretch>
            <a:fillRect/>
          </a:stretch>
        </p:blipFill>
        <p:spPr>
          <a:xfrm>
            <a:off x="9330932" y="5814954"/>
            <a:ext cx="2255981" cy="932705"/>
          </a:xfrm>
          <a:prstGeom prst="rect">
            <a:avLst/>
          </a:prstGeom>
        </p:spPr>
      </p:pic>
      <p:sp>
        <p:nvSpPr>
          <p:cNvPr id="55" name="Rectangle 54"/>
          <p:cNvSpPr/>
          <p:nvPr/>
        </p:nvSpPr>
        <p:spPr>
          <a:xfrm>
            <a:off x="3987270" y="2800134"/>
            <a:ext cx="4285873"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Hive permet l’analyse et le requêtage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des données via un langage proche syntaxiquement de SQL.</a:t>
            </a:r>
          </a:p>
        </p:txBody>
      </p:sp>
      <p:sp>
        <p:nvSpPr>
          <p:cNvPr id="56" name="Rectangle 55"/>
          <p:cNvSpPr/>
          <p:nvPr/>
        </p:nvSpPr>
        <p:spPr>
          <a:xfrm>
            <a:off x="1852169" y="4034335"/>
            <a:ext cx="6420974" cy="388696"/>
          </a:xfrm>
          <a:prstGeom prst="rect">
            <a:avLst/>
          </a:prstGeom>
        </p:spPr>
        <p:txBody>
          <a:bodyPr wrap="square">
            <a:spAutoFit/>
          </a:bodyPr>
          <a:lstStyle/>
          <a:p>
            <a:pPr lvl="0">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Langage(s) :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HIVEQL (très proche de SQL)</a:t>
            </a:r>
          </a:p>
        </p:txBody>
      </p:sp>
    </p:spTree>
    <p:extLst>
      <p:ext uri="{BB962C8B-B14F-4D97-AF65-F5344CB8AC3E}">
        <p14:creationId xmlns:p14="http://schemas.microsoft.com/office/powerpoint/2010/main" val="918493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à coins arrondis 40"/>
          <p:cNvSpPr/>
          <p:nvPr/>
        </p:nvSpPr>
        <p:spPr>
          <a:xfrm>
            <a:off x="1686900" y="2517588"/>
            <a:ext cx="6768778" cy="2489842"/>
          </a:xfrm>
          <a:prstGeom prst="roundRect">
            <a:avLst>
              <a:gd name="adj" fmla="val 5538"/>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Titre 46"/>
          <p:cNvSpPr>
            <a:spLocks noGrp="1"/>
          </p:cNvSpPr>
          <p:nvPr>
            <p:ph type="title"/>
          </p:nvPr>
        </p:nvSpPr>
        <p:spPr/>
        <p:txBody>
          <a:bodyPr/>
          <a:lstStyle/>
          <a:p>
            <a:r>
              <a:rPr lang="fr-FR" sz="2000" b="1" dirty="0">
                <a:latin typeface="+mn-lt"/>
              </a:rPr>
              <a:t>Ecran n°22</a:t>
            </a:r>
            <a:br>
              <a:rPr lang="fr-FR" sz="2000" dirty="0">
                <a:latin typeface="+mn-lt"/>
              </a:rPr>
            </a:br>
            <a:r>
              <a:rPr lang="fr-FR" sz="2000" dirty="0">
                <a:latin typeface="+mn-lt"/>
              </a:rPr>
              <a:t>Apache Spark – fiche d’identité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738664"/>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endParaRPr lang="fr-FR" sz="1400" dirty="0">
              <a:solidFill>
                <a:schemeClr val="bg1"/>
              </a:solidFill>
              <a:latin typeface="Calibri" panose="020F0502020204030204" pitchFamily="34" charset="0"/>
            </a:endParaRP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sp>
        <p:nvSpPr>
          <p:cNvPr id="26" name="Rectangle 25"/>
          <p:cNvSpPr/>
          <p:nvPr/>
        </p:nvSpPr>
        <p:spPr>
          <a:xfrm>
            <a:off x="1594076" y="1940940"/>
            <a:ext cx="6928220"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Noé me présente chacun de ces outils et les fonctions qu’ils offrent :</a:t>
            </a:r>
          </a:p>
        </p:txBody>
      </p:sp>
      <p:pic>
        <p:nvPicPr>
          <p:cNvPr id="25" name="Image 24"/>
          <p:cNvPicPr>
            <a:picLocks noChangeAspect="1"/>
          </p:cNvPicPr>
          <p:nvPr/>
        </p:nvPicPr>
        <p:blipFill rotWithShape="1">
          <a:blip r:embed="rId9">
            <a:extLst>
              <a:ext uri="{BEBA8EAE-BF5A-486C-A8C5-ECC9F3942E4B}">
                <a14:imgProps xmlns:a14="http://schemas.microsoft.com/office/drawing/2010/main">
                  <a14:imgLayer r:embed="rId10">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pic>
        <p:nvPicPr>
          <p:cNvPr id="38" name="Image 37"/>
          <p:cNvPicPr>
            <a:picLocks noChangeAspect="1"/>
          </p:cNvPicPr>
          <p:nvPr/>
        </p:nvPicPr>
        <p:blipFill>
          <a:blip r:embed="rId11"/>
          <a:stretch>
            <a:fillRect/>
          </a:stretch>
        </p:blipFill>
        <p:spPr>
          <a:xfrm>
            <a:off x="9330932" y="5814954"/>
            <a:ext cx="2255981" cy="932705"/>
          </a:xfrm>
          <a:prstGeom prst="rect">
            <a:avLst/>
          </a:prstGeom>
        </p:spPr>
      </p:pic>
      <p:grpSp>
        <p:nvGrpSpPr>
          <p:cNvPr id="35" name="Groupe 34"/>
          <p:cNvGrpSpPr/>
          <p:nvPr/>
        </p:nvGrpSpPr>
        <p:grpSpPr>
          <a:xfrm>
            <a:off x="1893864" y="2700458"/>
            <a:ext cx="2178868" cy="1121159"/>
            <a:chOff x="3824998" y="3986656"/>
            <a:chExt cx="2178868" cy="1121159"/>
          </a:xfrm>
        </p:grpSpPr>
        <p:sp>
          <p:nvSpPr>
            <p:cNvPr id="36" name="Rectangle à coins arrondis 35"/>
            <p:cNvSpPr/>
            <p:nvPr/>
          </p:nvSpPr>
          <p:spPr>
            <a:xfrm>
              <a:off x="3824998" y="3986656"/>
              <a:ext cx="2178868" cy="1121159"/>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7" name="Imag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69310" y="4097235"/>
              <a:ext cx="1690245" cy="900000"/>
            </a:xfrm>
            <a:prstGeom prst="rect">
              <a:avLst/>
            </a:prstGeom>
          </p:spPr>
        </p:pic>
      </p:grpSp>
      <p:sp>
        <p:nvSpPr>
          <p:cNvPr id="39" name="Rectangle 38"/>
          <p:cNvSpPr/>
          <p:nvPr/>
        </p:nvSpPr>
        <p:spPr>
          <a:xfrm>
            <a:off x="4235265" y="2800134"/>
            <a:ext cx="4139282"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Spark est un moteur de traitement permettant le traitement de large volumes de données, de manière distribuée.</a:t>
            </a:r>
          </a:p>
        </p:txBody>
      </p:sp>
      <p:sp>
        <p:nvSpPr>
          <p:cNvPr id="40" name="Rectangle 39"/>
          <p:cNvSpPr/>
          <p:nvPr/>
        </p:nvSpPr>
        <p:spPr>
          <a:xfrm>
            <a:off x="1852169" y="4034335"/>
            <a:ext cx="6420974" cy="787652"/>
          </a:xfrm>
          <a:prstGeom prst="rect">
            <a:avLst/>
          </a:prstGeom>
        </p:spPr>
        <p:txBody>
          <a:bodyPr wrap="square">
            <a:spAutoFit/>
          </a:bodyPr>
          <a:lstStyle/>
          <a:p>
            <a:pPr lvl="0">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Langage(s) :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R, Python, Scala, Java</a:t>
            </a:r>
          </a:p>
          <a:p>
            <a:pPr lvl="0">
              <a:lnSpc>
                <a:spcPct val="107000"/>
              </a:lnSpc>
              <a:spcAft>
                <a:spcPts val="800"/>
              </a:spcAft>
            </a:pPr>
            <a:r>
              <a:rPr lang="fr-FR" i="1" dirty="0">
                <a:solidFill>
                  <a:schemeClr val="tx1">
                    <a:lumMod val="75000"/>
                    <a:lumOff val="25000"/>
                  </a:schemeClr>
                </a:solidFill>
                <a:ea typeface="Yu Gothic Light" panose="020B0300000000000000" pitchFamily="34" charset="-128"/>
                <a:cs typeface="Times New Roman" panose="02020603050405020304" pitchFamily="18" charset="0"/>
              </a:rPr>
              <a:t>Spark propose aussi des bibliothèques de Machine Learning</a:t>
            </a:r>
          </a:p>
        </p:txBody>
      </p:sp>
    </p:spTree>
    <p:extLst>
      <p:ext uri="{BB962C8B-B14F-4D97-AF65-F5344CB8AC3E}">
        <p14:creationId xmlns:p14="http://schemas.microsoft.com/office/powerpoint/2010/main" val="3047721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à coins arrondis 40"/>
          <p:cNvSpPr/>
          <p:nvPr/>
        </p:nvSpPr>
        <p:spPr>
          <a:xfrm>
            <a:off x="1686900" y="2517586"/>
            <a:ext cx="6768778" cy="2831653"/>
          </a:xfrm>
          <a:prstGeom prst="roundRect">
            <a:avLst>
              <a:gd name="adj" fmla="val 5538"/>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Titre 46"/>
          <p:cNvSpPr>
            <a:spLocks noGrp="1"/>
          </p:cNvSpPr>
          <p:nvPr>
            <p:ph type="title"/>
          </p:nvPr>
        </p:nvSpPr>
        <p:spPr/>
        <p:txBody>
          <a:bodyPr/>
          <a:lstStyle/>
          <a:p>
            <a:r>
              <a:rPr lang="fr-FR" sz="2000" b="1" dirty="0">
                <a:latin typeface="+mn-lt"/>
              </a:rPr>
              <a:t>Ecran n°23</a:t>
            </a:r>
            <a:br>
              <a:rPr lang="fr-FR" sz="2000" dirty="0">
                <a:latin typeface="+mn-lt"/>
              </a:rPr>
            </a:br>
            <a:r>
              <a:rPr lang="fr-FR" sz="2000" dirty="0">
                <a:latin typeface="+mn-lt"/>
              </a:rPr>
              <a:t>Apache Zeppelin – fiche d’identité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sp>
        <p:nvSpPr>
          <p:cNvPr id="26" name="Rectangle 25"/>
          <p:cNvSpPr/>
          <p:nvPr/>
        </p:nvSpPr>
        <p:spPr>
          <a:xfrm>
            <a:off x="1594076" y="1940940"/>
            <a:ext cx="6928220"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Noé me présente chacun de ces outils et les fonctions qu’ils offrent :</a:t>
            </a:r>
          </a:p>
        </p:txBody>
      </p:sp>
      <p:pic>
        <p:nvPicPr>
          <p:cNvPr id="25" name="Image 24"/>
          <p:cNvPicPr>
            <a:picLocks noChangeAspect="1"/>
          </p:cNvPicPr>
          <p:nvPr/>
        </p:nvPicPr>
        <p:blipFill rotWithShape="1">
          <a:blip r:embed="rId9">
            <a:extLst>
              <a:ext uri="{BEBA8EAE-BF5A-486C-A8C5-ECC9F3942E4B}">
                <a14:imgProps xmlns:a14="http://schemas.microsoft.com/office/drawing/2010/main">
                  <a14:imgLayer r:embed="rId10">
                    <a14:imgEffect>
                      <a14:saturation sat="200000"/>
                    </a14:imgEffect>
                    <a14:imgEffect>
                      <a14:brightnessContrast bright="20000" contrast="-40000"/>
                    </a14:imgEffect>
                  </a14:imgLayer>
                </a14:imgProps>
              </a:ext>
            </a:extLst>
          </a:blip>
          <a:srcRect l="51977"/>
          <a:stretch/>
        </p:blipFill>
        <p:spPr>
          <a:xfrm>
            <a:off x="11251" y="1976432"/>
            <a:ext cx="1468381" cy="3199623"/>
          </a:xfrm>
          <a:prstGeom prst="rect">
            <a:avLst/>
          </a:prstGeom>
        </p:spPr>
      </p:pic>
      <p:grpSp>
        <p:nvGrpSpPr>
          <p:cNvPr id="9" name="Groupe 8"/>
          <p:cNvGrpSpPr/>
          <p:nvPr/>
        </p:nvGrpSpPr>
        <p:grpSpPr>
          <a:xfrm>
            <a:off x="1893863" y="3012299"/>
            <a:ext cx="2053108" cy="1121159"/>
            <a:chOff x="6311344" y="3986656"/>
            <a:chExt cx="2053108" cy="1121159"/>
          </a:xfrm>
        </p:grpSpPr>
        <p:sp>
          <p:nvSpPr>
            <p:cNvPr id="34" name="Rectangle à coins arrondis 33"/>
            <p:cNvSpPr/>
            <p:nvPr/>
          </p:nvSpPr>
          <p:spPr>
            <a:xfrm>
              <a:off x="6311344" y="3986656"/>
              <a:ext cx="2053108" cy="1121159"/>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p:nvPicPr>
          <p:blipFill rotWithShape="1">
            <a:blip r:embed="rId11">
              <a:extLst>
                <a:ext uri="{28A0092B-C50C-407E-A947-70E740481C1C}">
                  <a14:useLocalDpi xmlns:a14="http://schemas.microsoft.com/office/drawing/2010/main" val="0"/>
                </a:ext>
              </a:extLst>
            </a:blip>
            <a:srcRect b="4758"/>
            <a:stretch/>
          </p:blipFill>
          <p:spPr>
            <a:xfrm>
              <a:off x="6737125" y="4118644"/>
              <a:ext cx="1201547" cy="857182"/>
            </a:xfrm>
            <a:prstGeom prst="rect">
              <a:avLst/>
            </a:prstGeom>
          </p:spPr>
        </p:pic>
      </p:grpSp>
      <p:pic>
        <p:nvPicPr>
          <p:cNvPr id="38" name="Image 37"/>
          <p:cNvPicPr>
            <a:picLocks noChangeAspect="1"/>
          </p:cNvPicPr>
          <p:nvPr/>
        </p:nvPicPr>
        <p:blipFill>
          <a:blip r:embed="rId12"/>
          <a:stretch>
            <a:fillRect/>
          </a:stretch>
        </p:blipFill>
        <p:spPr>
          <a:xfrm>
            <a:off x="9330932" y="5814954"/>
            <a:ext cx="2255981" cy="932705"/>
          </a:xfrm>
          <a:prstGeom prst="rect">
            <a:avLst/>
          </a:prstGeom>
        </p:spPr>
      </p:pic>
      <p:sp>
        <p:nvSpPr>
          <p:cNvPr id="39" name="Rectangle 38"/>
          <p:cNvSpPr/>
          <p:nvPr/>
        </p:nvSpPr>
        <p:spPr>
          <a:xfrm>
            <a:off x="3987270" y="2662974"/>
            <a:ext cx="4430819" cy="2565831"/>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Zeppelin est une solution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open source proposant une interface graphique pour les services présentés précédemment. </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Elle propose un bloc note permettant de développer du code Spark et/ou Hive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mais aussi de bénéficier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 fonctionnalités de data visualisation.</a:t>
            </a:r>
          </a:p>
        </p:txBody>
      </p:sp>
    </p:spTree>
    <p:extLst>
      <p:ext uri="{BB962C8B-B14F-4D97-AF65-F5344CB8AC3E}">
        <p14:creationId xmlns:p14="http://schemas.microsoft.com/office/powerpoint/2010/main" val="295166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n°24</a:t>
            </a:r>
            <a:br>
              <a:rPr lang="fr-FR" sz="2000" dirty="0">
                <a:latin typeface="+mn-lt"/>
              </a:rPr>
            </a:br>
            <a:r>
              <a:rPr lang="fr-FR" sz="2000" dirty="0">
                <a:latin typeface="+mn-lt"/>
              </a:rPr>
              <a:t>Mise à disposition des outils sur le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38" name="Image 37"/>
          <p:cNvPicPr>
            <a:picLocks noChangeAspect="1"/>
          </p:cNvPicPr>
          <p:nvPr/>
        </p:nvPicPr>
        <p:blipFill>
          <a:blip r:embed="rId9"/>
          <a:stretch>
            <a:fillRect/>
          </a:stretch>
        </p:blipFill>
        <p:spPr>
          <a:xfrm>
            <a:off x="9330932" y="5814954"/>
            <a:ext cx="2255981" cy="932705"/>
          </a:xfrm>
          <a:prstGeom prst="rect">
            <a:avLst/>
          </a:prstGeom>
        </p:spPr>
      </p:pic>
      <p:sp>
        <p:nvSpPr>
          <p:cNvPr id="31" name="Rectangle 30"/>
          <p:cNvSpPr/>
          <p:nvPr/>
        </p:nvSpPr>
        <p:spPr>
          <a:xfrm>
            <a:off x="182989" y="5138033"/>
            <a:ext cx="8379325" cy="1367234"/>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me précise que les outils ne sont pas déployés par défaut sur les espaces DataLab. Lors de l’analyse de mes demandes, nous identifions les besoins d’outillages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réaliser l’expérimentation.</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Seuls les outils pertinents pour mes besoins sont ainsi mis à disposition.</a:t>
            </a:r>
          </a:p>
        </p:txBody>
      </p:sp>
      <p:pic>
        <p:nvPicPr>
          <p:cNvPr id="33" name="Image 32"/>
          <p:cNvPicPr>
            <a:picLocks noChangeAspect="1"/>
          </p:cNvPicPr>
          <p:nvPr/>
        </p:nvPicPr>
        <p:blipFill>
          <a:blip r:embed="rId10"/>
          <a:stretch>
            <a:fillRect/>
          </a:stretch>
        </p:blipFill>
        <p:spPr>
          <a:xfrm>
            <a:off x="5474154" y="2037574"/>
            <a:ext cx="1243692" cy="2938527"/>
          </a:xfrm>
          <a:prstGeom prst="rect">
            <a:avLst/>
          </a:prstGeom>
        </p:spPr>
      </p:pic>
      <p:pic>
        <p:nvPicPr>
          <p:cNvPr id="35" name="Image 3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27143" y="1949333"/>
            <a:ext cx="1697904" cy="2940771"/>
          </a:xfrm>
          <a:prstGeom prst="rect">
            <a:avLst/>
          </a:prstGeom>
        </p:spPr>
      </p:pic>
    </p:spTree>
    <p:extLst>
      <p:ext uri="{BB962C8B-B14F-4D97-AF65-F5344CB8AC3E}">
        <p14:creationId xmlns:p14="http://schemas.microsoft.com/office/powerpoint/2010/main" val="4183822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1486709" y="1651385"/>
            <a:ext cx="1694835" cy="3286029"/>
          </a:xfrm>
          <a:prstGeom prst="rect">
            <a:avLst/>
          </a:prstGeom>
        </p:spPr>
      </p:pic>
      <p:sp>
        <p:nvSpPr>
          <p:cNvPr id="47" name="Titre 46"/>
          <p:cNvSpPr>
            <a:spLocks noGrp="1"/>
          </p:cNvSpPr>
          <p:nvPr>
            <p:ph type="title"/>
          </p:nvPr>
        </p:nvSpPr>
        <p:spPr/>
        <p:txBody>
          <a:bodyPr/>
          <a:lstStyle/>
          <a:p>
            <a:r>
              <a:rPr lang="fr-FR" sz="2000" b="1" dirty="0">
                <a:latin typeface="+mn-lt"/>
              </a:rPr>
              <a:t>Ecran n°25</a:t>
            </a:r>
            <a:br>
              <a:rPr lang="fr-FR" sz="2000" dirty="0">
                <a:latin typeface="+mn-lt"/>
              </a:rPr>
            </a:br>
            <a:r>
              <a:rPr lang="fr-FR" sz="2000" dirty="0">
                <a:latin typeface="+mn-lt"/>
              </a:rPr>
              <a:t>Et mes outils habituels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3"/>
          <a:stretch>
            <a:fillRect/>
          </a:stretch>
        </p:blipFill>
        <p:spPr>
          <a:xfrm>
            <a:off x="9315912" y="5821650"/>
            <a:ext cx="2252149" cy="931121"/>
          </a:xfrm>
          <a:prstGeom prst="rect">
            <a:avLst/>
          </a:prstGeom>
        </p:spPr>
      </p:pic>
      <p:sp>
        <p:nvSpPr>
          <p:cNvPr id="57" name="Rectangle 56"/>
          <p:cNvSpPr/>
          <p:nvPr/>
        </p:nvSpPr>
        <p:spPr>
          <a:xfrm>
            <a:off x="182989" y="5138033"/>
            <a:ext cx="8379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décide de partager avec Noé une interrogation complémentaire.</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suis habitué à utiliser d’autres outils dans mes activités pour traiter et restituer certaines informations. Pourrai-je continuer de les utiliser ? </a:t>
            </a: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1"/>
          <a:stretch>
            <a:fillRect/>
          </a:stretch>
        </p:blipFill>
        <p:spPr>
          <a:xfrm>
            <a:off x="5474154" y="2037574"/>
            <a:ext cx="1243692" cy="2938527"/>
          </a:xfrm>
          <a:prstGeom prst="rect">
            <a:avLst/>
          </a:prstGeom>
        </p:spPr>
      </p:pic>
      <p:sp>
        <p:nvSpPr>
          <p:cNvPr id="3" name="Bulle ronde 2"/>
          <p:cNvSpPr/>
          <p:nvPr/>
        </p:nvSpPr>
        <p:spPr>
          <a:xfrm>
            <a:off x="3380931" y="1800848"/>
            <a:ext cx="1962463" cy="864178"/>
          </a:xfrm>
          <a:prstGeom prst="wedgeEllipseCallout">
            <a:avLst>
              <a:gd name="adj1" fmla="val -72162"/>
              <a:gd name="adj2" fmla="val 53611"/>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5" name="Image 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175148">
            <a:off x="3847314" y="1959469"/>
            <a:ext cx="595041" cy="595041"/>
          </a:xfrm>
          <a:prstGeom prst="rect">
            <a:avLst/>
          </a:prstGeom>
        </p:spPr>
      </p:pic>
      <p:pic>
        <p:nvPicPr>
          <p:cNvPr id="33" name="Image 32"/>
          <p:cNvPicPr>
            <a:picLocks noChangeAspect="1"/>
          </p:cNvPicPr>
          <p:nvPr/>
        </p:nvPicPr>
        <p:blipFill rotWithShape="1">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l="28015" t="16501" r="31144" b="17863"/>
          <a:stretch/>
        </p:blipFill>
        <p:spPr>
          <a:xfrm rot="319660">
            <a:off x="4530510" y="1908055"/>
            <a:ext cx="382138" cy="614149"/>
          </a:xfrm>
          <a:prstGeom prst="rect">
            <a:avLst/>
          </a:prstGeom>
        </p:spPr>
      </p:pic>
    </p:spTree>
    <p:extLst>
      <p:ext uri="{BB962C8B-B14F-4D97-AF65-F5344CB8AC3E}">
        <p14:creationId xmlns:p14="http://schemas.microsoft.com/office/powerpoint/2010/main" val="1635317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1516664" y="1535021"/>
            <a:ext cx="1694835" cy="3286029"/>
          </a:xfrm>
          <a:prstGeom prst="rect">
            <a:avLst/>
          </a:prstGeom>
        </p:spPr>
      </p:pic>
      <p:sp>
        <p:nvSpPr>
          <p:cNvPr id="47" name="Titre 46"/>
          <p:cNvSpPr>
            <a:spLocks noGrp="1"/>
          </p:cNvSpPr>
          <p:nvPr>
            <p:ph type="title"/>
          </p:nvPr>
        </p:nvSpPr>
        <p:spPr/>
        <p:txBody>
          <a:bodyPr/>
          <a:lstStyle/>
          <a:p>
            <a:r>
              <a:rPr lang="fr-FR" sz="2000" b="1" dirty="0">
                <a:latin typeface="+mn-lt"/>
              </a:rPr>
              <a:t>Ecran n°26</a:t>
            </a:r>
            <a:br>
              <a:rPr lang="fr-FR" sz="2000" dirty="0">
                <a:latin typeface="+mn-lt"/>
              </a:rPr>
            </a:br>
            <a:r>
              <a:rPr lang="fr-FR" sz="2000" dirty="0">
                <a:latin typeface="+mn-lt"/>
              </a:rPr>
              <a:t>2 situations possibles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310854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 </a:t>
            </a:r>
          </a:p>
          <a:p>
            <a:endParaRPr lang="fr-FR" sz="1400" b="1" dirty="0">
              <a:solidFill>
                <a:schemeClr val="bg1"/>
              </a:solidFill>
              <a:latin typeface="Calibri" panose="020F0502020204030204" pitchFamily="34" charset="0"/>
            </a:endParaRPr>
          </a:p>
          <a:p>
            <a:pPr marL="285750" indent="-285750">
              <a:buFontTx/>
              <a:buChar char="-"/>
            </a:pPr>
            <a:r>
              <a:rPr lang="fr-FR" sz="1400" b="1" dirty="0">
                <a:solidFill>
                  <a:schemeClr val="bg1"/>
                </a:solidFill>
                <a:latin typeface="Calibri" panose="020F0502020204030204" pitchFamily="34" charset="0"/>
              </a:rPr>
              <a:t>Afficher les deux personnages </a:t>
            </a:r>
          </a:p>
          <a:p>
            <a:pPr marL="285750" indent="-285750">
              <a:buFontTx/>
              <a:buChar char="-"/>
            </a:pPr>
            <a:r>
              <a:rPr lang="fr-FR" sz="1400" b="1" baseline="0" dirty="0">
                <a:solidFill>
                  <a:schemeClr val="bg1"/>
                </a:solidFill>
                <a:latin typeface="Calibri" panose="020F0502020204030204" pitchFamily="34" charset="0"/>
              </a:rPr>
              <a:t>Puis la bulle d’expression</a:t>
            </a:r>
          </a:p>
          <a:p>
            <a:pPr marL="285750" indent="-285750">
              <a:buFontTx/>
              <a:buChar char="-"/>
            </a:pPr>
            <a:r>
              <a:rPr lang="fr-FR" sz="1400" b="1" dirty="0">
                <a:solidFill>
                  <a:schemeClr val="bg1"/>
                </a:solidFill>
                <a:latin typeface="Calibri" panose="020F0502020204030204" pitchFamily="34" charset="0"/>
              </a:rPr>
              <a:t>Puis le texte sous les deux personnages </a:t>
            </a:r>
          </a:p>
          <a:p>
            <a:pPr marL="285750" indent="-285750">
              <a:buFontTx/>
              <a:buChar char="-"/>
            </a:pPr>
            <a:r>
              <a:rPr lang="fr-FR" sz="1400" b="1" baseline="0" dirty="0">
                <a:solidFill>
                  <a:schemeClr val="bg1"/>
                </a:solidFill>
                <a:latin typeface="Calibri" panose="020F0502020204030204" pitchFamily="34" charset="0"/>
              </a:rPr>
              <a:t>Puis</a:t>
            </a:r>
            <a:r>
              <a:rPr lang="fr-FR" sz="1400" b="1" dirty="0">
                <a:solidFill>
                  <a:schemeClr val="bg1"/>
                </a:solidFill>
                <a:latin typeface="Calibri" panose="020F0502020204030204" pitchFamily="34" charset="0"/>
              </a:rPr>
              <a:t> le cadre violet de gauche avec icône et texte associé, ainsi que l’icône de gauche dans la bulle</a:t>
            </a:r>
          </a:p>
          <a:p>
            <a:pPr marL="285750" indent="-285750">
              <a:buFontTx/>
              <a:buChar char="-"/>
            </a:pPr>
            <a:r>
              <a:rPr lang="fr-FR" sz="1400" b="1" dirty="0">
                <a:solidFill>
                  <a:schemeClr val="bg1"/>
                </a:solidFill>
                <a:latin typeface="Calibri" panose="020F0502020204030204" pitchFamily="34" charset="0"/>
              </a:rPr>
              <a:t>Puis le cadre gris de droit avec icône et texte associé, ainsi que l’icône de droite dans la bulle</a:t>
            </a:r>
          </a:p>
          <a:p>
            <a:pPr marL="285750" indent="-285750">
              <a:buFontTx/>
              <a:buChar char="-"/>
            </a:pP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3"/>
          <a:stretch>
            <a:fillRect/>
          </a:stretch>
        </p:blipFill>
        <p:spPr>
          <a:xfrm>
            <a:off x="9315912" y="5821650"/>
            <a:ext cx="2252149" cy="931121"/>
          </a:xfrm>
          <a:prstGeom prst="rect">
            <a:avLst/>
          </a:prstGeom>
        </p:spPr>
      </p:pic>
      <p:sp>
        <p:nvSpPr>
          <p:cNvPr id="57" name="Rectangle 56"/>
          <p:cNvSpPr/>
          <p:nvPr/>
        </p:nvSpPr>
        <p:spPr>
          <a:xfrm>
            <a:off x="182989" y="5007407"/>
            <a:ext cx="8379325"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Noé m’indique qu’il convient de distinguer deux situations : </a:t>
            </a:r>
          </a:p>
        </p:txBody>
      </p:sp>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1"/>
          <a:stretch>
            <a:fillRect/>
          </a:stretch>
        </p:blipFill>
        <p:spPr>
          <a:xfrm>
            <a:off x="5474154" y="1965004"/>
            <a:ext cx="1243692" cy="2938527"/>
          </a:xfrm>
          <a:prstGeom prst="rect">
            <a:avLst/>
          </a:prstGeom>
        </p:spPr>
      </p:pic>
      <p:sp>
        <p:nvSpPr>
          <p:cNvPr id="3" name="Bulle ronde 2"/>
          <p:cNvSpPr/>
          <p:nvPr/>
        </p:nvSpPr>
        <p:spPr>
          <a:xfrm flipH="1">
            <a:off x="3380931" y="1728278"/>
            <a:ext cx="1962463" cy="864178"/>
          </a:xfrm>
          <a:prstGeom prst="wedgeEllipseCallout">
            <a:avLst>
              <a:gd name="adj1" fmla="val -72162"/>
              <a:gd name="adj2" fmla="val 53611"/>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92167" y="1951843"/>
            <a:ext cx="468000" cy="468000"/>
          </a:xfrm>
          <a:prstGeom prst="rect">
            <a:avLst/>
          </a:prstGeom>
        </p:spPr>
      </p:pic>
      <p:pic>
        <p:nvPicPr>
          <p:cNvPr id="8" name="Image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20747" y="1951843"/>
            <a:ext cx="468000" cy="468000"/>
          </a:xfrm>
          <a:prstGeom prst="rect">
            <a:avLst/>
          </a:prstGeom>
        </p:spPr>
      </p:pic>
      <p:cxnSp>
        <p:nvCxnSpPr>
          <p:cNvPr id="10" name="Connecteur droit 9"/>
          <p:cNvCxnSpPr/>
          <p:nvPr/>
        </p:nvCxnSpPr>
        <p:spPr>
          <a:xfrm flipH="1">
            <a:off x="4178363" y="1896182"/>
            <a:ext cx="244415" cy="51958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1" name="Groupe 10"/>
          <p:cNvGrpSpPr/>
          <p:nvPr/>
        </p:nvGrpSpPr>
        <p:grpSpPr>
          <a:xfrm>
            <a:off x="252081" y="5492631"/>
            <a:ext cx="3980655" cy="724528"/>
            <a:chOff x="252081" y="5492631"/>
            <a:chExt cx="3980655" cy="724528"/>
          </a:xfrm>
        </p:grpSpPr>
        <p:sp>
          <p:nvSpPr>
            <p:cNvPr id="38" name="Rectangle à coins arrondis 37"/>
            <p:cNvSpPr/>
            <p:nvPr/>
          </p:nvSpPr>
          <p:spPr>
            <a:xfrm>
              <a:off x="252081" y="5492631"/>
              <a:ext cx="3980655" cy="724528"/>
            </a:xfrm>
            <a:prstGeom prst="roundRect">
              <a:avLst/>
            </a:prstGeom>
            <a:solidFill>
              <a:schemeClr val="accent6"/>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413192" y="5640861"/>
              <a:ext cx="468000" cy="468000"/>
            </a:xfrm>
            <a:prstGeom prst="rect">
              <a:avLst/>
            </a:prstGeom>
          </p:spPr>
        </p:pic>
        <p:sp>
          <p:nvSpPr>
            <p:cNvPr id="41" name="Rectangle 40"/>
            <p:cNvSpPr/>
            <p:nvPr/>
          </p:nvSpPr>
          <p:spPr>
            <a:xfrm>
              <a:off x="1055360" y="5550406"/>
              <a:ext cx="3158158"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La connexion avec un outil </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disponible sur le poste utilisateur</a:t>
              </a:r>
            </a:p>
          </p:txBody>
        </p:sp>
      </p:grpSp>
      <p:grpSp>
        <p:nvGrpSpPr>
          <p:cNvPr id="12" name="Groupe 11"/>
          <p:cNvGrpSpPr/>
          <p:nvPr/>
        </p:nvGrpSpPr>
        <p:grpSpPr>
          <a:xfrm>
            <a:off x="4422990" y="5486835"/>
            <a:ext cx="3980655" cy="724528"/>
            <a:chOff x="4422990" y="5486835"/>
            <a:chExt cx="3980655" cy="724528"/>
          </a:xfrm>
        </p:grpSpPr>
        <p:sp>
          <p:nvSpPr>
            <p:cNvPr id="40" name="Rectangle à coins arrondis 39"/>
            <p:cNvSpPr/>
            <p:nvPr/>
          </p:nvSpPr>
          <p:spPr>
            <a:xfrm>
              <a:off x="4422990" y="5486835"/>
              <a:ext cx="3980655" cy="724528"/>
            </a:xfrm>
            <a:prstGeom prst="roundRect">
              <a:avLst/>
            </a:prstGeom>
            <a:solidFill>
              <a:schemeClr val="accent5">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6" name="Image 35"/>
            <p:cNvPicPr>
              <a:picLocks noChangeAspect="1"/>
            </p:cNvPicPr>
            <p:nvPr/>
          </p:nvPicPr>
          <p:blipFill>
            <a:blip r:embed="rId16" cstate="print">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val="0"/>
                </a:ext>
              </a:extLst>
            </a:blip>
            <a:stretch>
              <a:fillRect/>
            </a:stretch>
          </p:blipFill>
          <p:spPr>
            <a:xfrm>
              <a:off x="7798743" y="5611833"/>
              <a:ext cx="468000" cy="468000"/>
            </a:xfrm>
            <a:prstGeom prst="rect">
              <a:avLst/>
            </a:prstGeom>
          </p:spPr>
        </p:pic>
        <p:sp>
          <p:nvSpPr>
            <p:cNvPr id="42" name="Rectangle 41"/>
            <p:cNvSpPr/>
            <p:nvPr/>
          </p:nvSpPr>
          <p:spPr>
            <a:xfrm>
              <a:off x="4458374" y="5550406"/>
              <a:ext cx="3393855"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L’installation d’outils complémentaires sur un espace DataLab</a:t>
              </a:r>
            </a:p>
          </p:txBody>
        </p:sp>
      </p:grpSp>
    </p:spTree>
    <p:extLst>
      <p:ext uri="{BB962C8B-B14F-4D97-AF65-F5344CB8AC3E}">
        <p14:creationId xmlns:p14="http://schemas.microsoft.com/office/powerpoint/2010/main" val="41818610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rc 42"/>
          <p:cNvSpPr/>
          <p:nvPr/>
        </p:nvSpPr>
        <p:spPr bwMode="auto">
          <a:xfrm rot="5751881">
            <a:off x="455958" y="819809"/>
            <a:ext cx="2155454" cy="2354405"/>
          </a:xfrm>
          <a:prstGeom prst="arc">
            <a:avLst>
              <a:gd name="adj1" fmla="val 17251552"/>
              <a:gd name="adj2" fmla="val 1306552"/>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47" name="Titre 46"/>
          <p:cNvSpPr>
            <a:spLocks noGrp="1"/>
          </p:cNvSpPr>
          <p:nvPr>
            <p:ph type="title"/>
          </p:nvPr>
        </p:nvSpPr>
        <p:spPr/>
        <p:txBody>
          <a:bodyPr/>
          <a:lstStyle/>
          <a:p>
            <a:r>
              <a:rPr lang="fr-FR" sz="2000" b="1" dirty="0">
                <a:latin typeface="+mn-lt"/>
              </a:rPr>
              <a:t>Ecran n°27</a:t>
            </a:r>
            <a:br>
              <a:rPr lang="fr-FR" sz="2000" dirty="0">
                <a:latin typeface="+mn-lt"/>
              </a:rPr>
            </a:br>
            <a:r>
              <a:rPr lang="fr-FR" sz="2000" dirty="0">
                <a:latin typeface="+mn-lt"/>
              </a:rPr>
              <a:t>Connecter mes outils à mon espace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0"/>
          <a:stretch>
            <a:fillRect/>
          </a:stretch>
        </p:blipFill>
        <p:spPr>
          <a:xfrm flipH="1">
            <a:off x="332136" y="2335209"/>
            <a:ext cx="1243692" cy="2938527"/>
          </a:xfrm>
          <a:prstGeom prst="rect">
            <a:avLst/>
          </a:prstGeom>
        </p:spPr>
      </p:pic>
      <p:grpSp>
        <p:nvGrpSpPr>
          <p:cNvPr id="11" name="Groupe 10"/>
          <p:cNvGrpSpPr/>
          <p:nvPr/>
        </p:nvGrpSpPr>
        <p:grpSpPr>
          <a:xfrm>
            <a:off x="1800529" y="1833739"/>
            <a:ext cx="3980655" cy="724528"/>
            <a:chOff x="252081" y="5492631"/>
            <a:chExt cx="3980655" cy="724528"/>
          </a:xfrm>
        </p:grpSpPr>
        <p:sp>
          <p:nvSpPr>
            <p:cNvPr id="38" name="Rectangle à coins arrondis 37"/>
            <p:cNvSpPr/>
            <p:nvPr/>
          </p:nvSpPr>
          <p:spPr>
            <a:xfrm>
              <a:off x="252081" y="5492631"/>
              <a:ext cx="3980655" cy="724528"/>
            </a:xfrm>
            <a:prstGeom prst="roundRect">
              <a:avLst/>
            </a:prstGeom>
            <a:solidFill>
              <a:schemeClr val="accent6"/>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413192" y="5640861"/>
              <a:ext cx="468000" cy="468000"/>
            </a:xfrm>
            <a:prstGeom prst="rect">
              <a:avLst/>
            </a:prstGeom>
          </p:spPr>
        </p:pic>
        <p:sp>
          <p:nvSpPr>
            <p:cNvPr id="41" name="Rectangle 40"/>
            <p:cNvSpPr/>
            <p:nvPr/>
          </p:nvSpPr>
          <p:spPr>
            <a:xfrm>
              <a:off x="1055360" y="5550406"/>
              <a:ext cx="3158158"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La connexion avec un outil </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disponible sur le poste utilisateur</a:t>
              </a:r>
            </a:p>
          </p:txBody>
        </p:sp>
      </p:grpSp>
      <p:pic>
        <p:nvPicPr>
          <p:cNvPr id="5" name="Imag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11269">
            <a:off x="5397713" y="1658295"/>
            <a:ext cx="601842" cy="601842"/>
          </a:xfrm>
          <a:prstGeom prst="rect">
            <a:avLst/>
          </a:prstGeom>
        </p:spPr>
      </p:pic>
      <p:grpSp>
        <p:nvGrpSpPr>
          <p:cNvPr id="9" name="Groupe 8"/>
          <p:cNvGrpSpPr/>
          <p:nvPr/>
        </p:nvGrpSpPr>
        <p:grpSpPr>
          <a:xfrm>
            <a:off x="2218745" y="3858928"/>
            <a:ext cx="5889824" cy="1414808"/>
            <a:chOff x="2062579" y="3587779"/>
            <a:chExt cx="5889824" cy="1414808"/>
          </a:xfrm>
        </p:grpSpPr>
        <p:sp>
          <p:nvSpPr>
            <p:cNvPr id="45" name="Rectangle à coins arrondis 44"/>
            <p:cNvSpPr/>
            <p:nvPr/>
          </p:nvSpPr>
          <p:spPr>
            <a:xfrm>
              <a:off x="2062579" y="3587779"/>
              <a:ext cx="5889824" cy="1414808"/>
            </a:xfrm>
            <a:prstGeom prst="round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Rectangle 43"/>
            <p:cNvSpPr/>
            <p:nvPr/>
          </p:nvSpPr>
          <p:spPr>
            <a:xfrm>
              <a:off x="2133758" y="3804472"/>
              <a:ext cx="5747466"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est possible de travailler avec des outils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déjà disponibles sur notre poste de travail,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et de connecter ceux-ci à notre espace DataLab.</a:t>
              </a:r>
            </a:p>
          </p:txBody>
        </p:sp>
      </p:grpSp>
    </p:spTree>
    <p:extLst>
      <p:ext uri="{BB962C8B-B14F-4D97-AF65-F5344CB8AC3E}">
        <p14:creationId xmlns:p14="http://schemas.microsoft.com/office/powerpoint/2010/main" val="1278974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rc 42"/>
          <p:cNvSpPr/>
          <p:nvPr/>
        </p:nvSpPr>
        <p:spPr bwMode="auto">
          <a:xfrm rot="5751881">
            <a:off x="455958" y="819809"/>
            <a:ext cx="2155454" cy="2354405"/>
          </a:xfrm>
          <a:prstGeom prst="arc">
            <a:avLst>
              <a:gd name="adj1" fmla="val 17251552"/>
              <a:gd name="adj2" fmla="val 1306552"/>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47" name="Titre 46"/>
          <p:cNvSpPr>
            <a:spLocks noGrp="1"/>
          </p:cNvSpPr>
          <p:nvPr>
            <p:ph type="title"/>
          </p:nvPr>
        </p:nvSpPr>
        <p:spPr/>
        <p:txBody>
          <a:bodyPr/>
          <a:lstStyle/>
          <a:p>
            <a:r>
              <a:rPr lang="fr-FR" sz="2000" b="1" dirty="0">
                <a:latin typeface="+mn-lt"/>
              </a:rPr>
              <a:t>Ecran n°28</a:t>
            </a:r>
            <a:br>
              <a:rPr lang="fr-FR" sz="2000" dirty="0">
                <a:latin typeface="+mn-lt"/>
              </a:rPr>
            </a:br>
            <a:r>
              <a:rPr lang="fr-FR" sz="2000" dirty="0">
                <a:latin typeface="+mn-lt"/>
              </a:rPr>
              <a:t>Toutes les connections ne sont pas possibles</a:t>
            </a:r>
          </a:p>
        </p:txBody>
      </p:sp>
      <p:sp>
        <p:nvSpPr>
          <p:cNvPr id="48" name="Espace réservé du texte 47"/>
          <p:cNvSpPr>
            <a:spLocks noGrp="1"/>
          </p:cNvSpPr>
          <p:nvPr>
            <p:ph type="body" sz="quarter" idx="13"/>
          </p:nvPr>
        </p:nvSpPr>
        <p:spPr/>
        <p:txBody>
          <a:bodyPr/>
          <a:lstStyle/>
          <a:p>
            <a:r>
              <a:rPr lang="fr-FR" b="1" dirty="0"/>
              <a:t>Message clé :</a:t>
            </a:r>
            <a:r>
              <a:rPr lang="fr-FR" dirty="0"/>
              <a:t> il est uniquement possible de connecter un outil local via une connexion JDBC à Hive ou Spark</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169551"/>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Afficher d’abord le bloc d’information (logo « i » + Trait gris + texte associé</a:t>
            </a:r>
          </a:p>
          <a:p>
            <a:pPr marL="285750" indent="-285750">
              <a:buFontTx/>
              <a:buChar char="-"/>
            </a:pPr>
            <a:r>
              <a:rPr lang="fr-FR" sz="1400" dirty="0">
                <a:solidFill>
                  <a:schemeClr val="bg1"/>
                </a:solidFill>
                <a:latin typeface="Calibri" panose="020F0502020204030204" pitchFamily="34" charset="0"/>
              </a:rPr>
              <a:t>Puis afficher le bloc </a:t>
            </a:r>
            <a:r>
              <a:rPr lang="fr-FR" sz="1400" dirty="0" err="1">
                <a:solidFill>
                  <a:schemeClr val="bg1"/>
                </a:solidFill>
                <a:latin typeface="Calibri" panose="020F0502020204030204" pitchFamily="34" charset="0"/>
              </a:rPr>
              <a:t>Warn</a:t>
            </a:r>
            <a:endParaRPr lang="fr-FR" sz="1400"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0"/>
          <a:stretch>
            <a:fillRect/>
          </a:stretch>
        </p:blipFill>
        <p:spPr>
          <a:xfrm flipH="1">
            <a:off x="332136" y="2335209"/>
            <a:ext cx="1243692" cy="2938527"/>
          </a:xfrm>
          <a:prstGeom prst="rect">
            <a:avLst/>
          </a:prstGeom>
        </p:spPr>
      </p:pic>
      <p:grpSp>
        <p:nvGrpSpPr>
          <p:cNvPr id="11" name="Groupe 10"/>
          <p:cNvGrpSpPr/>
          <p:nvPr/>
        </p:nvGrpSpPr>
        <p:grpSpPr>
          <a:xfrm>
            <a:off x="1800529" y="1833739"/>
            <a:ext cx="3980655" cy="724528"/>
            <a:chOff x="252081" y="5492631"/>
            <a:chExt cx="3980655" cy="724528"/>
          </a:xfrm>
        </p:grpSpPr>
        <p:sp>
          <p:nvSpPr>
            <p:cNvPr id="38" name="Rectangle à coins arrondis 37"/>
            <p:cNvSpPr/>
            <p:nvPr/>
          </p:nvSpPr>
          <p:spPr>
            <a:xfrm>
              <a:off x="252081" y="5492631"/>
              <a:ext cx="3980655" cy="724528"/>
            </a:xfrm>
            <a:prstGeom prst="roundRect">
              <a:avLst/>
            </a:prstGeom>
            <a:solidFill>
              <a:schemeClr val="accent6"/>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413192" y="5640861"/>
              <a:ext cx="468000" cy="468000"/>
            </a:xfrm>
            <a:prstGeom prst="rect">
              <a:avLst/>
            </a:prstGeom>
          </p:spPr>
        </p:pic>
        <p:sp>
          <p:nvSpPr>
            <p:cNvPr id="41" name="Rectangle 40"/>
            <p:cNvSpPr/>
            <p:nvPr/>
          </p:nvSpPr>
          <p:spPr>
            <a:xfrm>
              <a:off x="1055360" y="5550406"/>
              <a:ext cx="3158158"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La connexion avec un outil </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disponible sur le poste utilisateur</a:t>
              </a:r>
            </a:p>
          </p:txBody>
        </p:sp>
      </p:grpSp>
      <p:pic>
        <p:nvPicPr>
          <p:cNvPr id="5" name="Imag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11269">
            <a:off x="5397713" y="1658295"/>
            <a:ext cx="601842" cy="601842"/>
          </a:xfrm>
          <a:prstGeom prst="rect">
            <a:avLst/>
          </a:prstGeom>
        </p:spPr>
      </p:pic>
      <p:cxnSp>
        <p:nvCxnSpPr>
          <p:cNvPr id="37" name="Connecteur droit 36"/>
          <p:cNvCxnSpPr/>
          <p:nvPr/>
        </p:nvCxnSpPr>
        <p:spPr>
          <a:xfrm>
            <a:off x="2616858" y="3376163"/>
            <a:ext cx="0" cy="157074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953804" y="3385378"/>
            <a:ext cx="5366229" cy="1779333"/>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Plusieurs modalités de connexions de outils avec un espace DataLab sont possibles.</a:t>
            </a:r>
          </a:p>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Certaines connexions peuvent nécessiter l’installation de pilotes sur votre poste de travail (</a:t>
            </a:r>
            <a:r>
              <a:rPr lang="fr-FR" i="1" dirty="0">
                <a:solidFill>
                  <a:schemeClr val="tx1">
                    <a:lumMod val="75000"/>
                    <a:lumOff val="25000"/>
                  </a:schemeClr>
                </a:solidFill>
                <a:ea typeface="Yu Gothic Light" panose="020B0300000000000000" pitchFamily="34" charset="-128"/>
                <a:cs typeface="Times New Roman" panose="02020603050405020304" pitchFamily="18" charset="0"/>
              </a:rPr>
              <a:t>ex. ODBC, JDBC</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a:p>
            <a:pPr lvl="0">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33" name="Groupe 32"/>
          <p:cNvGrpSpPr/>
          <p:nvPr/>
        </p:nvGrpSpPr>
        <p:grpSpPr>
          <a:xfrm rot="21054998">
            <a:off x="1699254" y="3456316"/>
            <a:ext cx="1012503" cy="1012503"/>
            <a:chOff x="2610637" y="1665146"/>
            <a:chExt cx="1012503" cy="1012503"/>
          </a:xfrm>
        </p:grpSpPr>
        <p:sp>
          <p:nvSpPr>
            <p:cNvPr id="34" name="Ellipse 33"/>
            <p:cNvSpPr/>
            <p:nvPr/>
          </p:nvSpPr>
          <p:spPr>
            <a:xfrm>
              <a:off x="2610637" y="1665146"/>
              <a:ext cx="1012503" cy="1012503"/>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6" name="Image 35"/>
            <p:cNvPicPr>
              <a:picLocks noChangeAspect="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2779866" y="1816046"/>
              <a:ext cx="654545" cy="654545"/>
            </a:xfrm>
            <a:prstGeom prst="rect">
              <a:avLst/>
            </a:prstGeom>
          </p:spPr>
        </p:pic>
      </p:grpSp>
      <p:grpSp>
        <p:nvGrpSpPr>
          <p:cNvPr id="18" name="Groupe 17"/>
          <p:cNvGrpSpPr/>
          <p:nvPr/>
        </p:nvGrpSpPr>
        <p:grpSpPr>
          <a:xfrm>
            <a:off x="1921444" y="5390759"/>
            <a:ext cx="6786712" cy="1047651"/>
            <a:chOff x="1921444" y="5390759"/>
            <a:chExt cx="6786712" cy="1047651"/>
          </a:xfrm>
        </p:grpSpPr>
        <p:cxnSp>
          <p:nvCxnSpPr>
            <p:cNvPr id="42" name="Connecteur droit 41"/>
            <p:cNvCxnSpPr/>
            <p:nvPr/>
          </p:nvCxnSpPr>
          <p:spPr>
            <a:xfrm>
              <a:off x="2172008" y="5807728"/>
              <a:ext cx="238196" cy="356451"/>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914869" y="5459031"/>
              <a:ext cx="5410928" cy="685059"/>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Toute connexion nécessite de fournir vos informations d’identification et est tracée sur la plateforme Hadoop.</a:t>
              </a:r>
            </a:p>
          </p:txBody>
        </p:sp>
        <p:pic>
          <p:nvPicPr>
            <p:cNvPr id="7" name="Imag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21444" y="5390759"/>
              <a:ext cx="540000" cy="540000"/>
            </a:xfrm>
            <a:prstGeom prst="rect">
              <a:avLst/>
            </a:prstGeom>
          </p:spPr>
        </p:pic>
        <p:cxnSp>
          <p:nvCxnSpPr>
            <p:cNvPr id="45" name="Connecteur droit 44"/>
            <p:cNvCxnSpPr>
              <a:endCxn id="55" idx="6"/>
            </p:cNvCxnSpPr>
            <p:nvPr/>
          </p:nvCxnSpPr>
          <p:spPr>
            <a:xfrm flipV="1">
              <a:off x="2425245" y="6168941"/>
              <a:ext cx="5898510" cy="804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Ellipse 51"/>
            <p:cNvSpPr/>
            <p:nvPr/>
          </p:nvSpPr>
          <p:spPr>
            <a:xfrm>
              <a:off x="2360690" y="6110473"/>
              <a:ext cx="116935" cy="116935"/>
            </a:xfrm>
            <a:prstGeom prst="ellipse">
              <a:avLst/>
            </a:prstGeom>
            <a:solidFill>
              <a:schemeClr val="accent4">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4" name="Connecteur droit 53"/>
            <p:cNvCxnSpPr/>
            <p:nvPr/>
          </p:nvCxnSpPr>
          <p:spPr>
            <a:xfrm flipH="1" flipV="1">
              <a:off x="8279347" y="6164179"/>
              <a:ext cx="428809" cy="274231"/>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5" name="Ellipse 54"/>
            <p:cNvSpPr/>
            <p:nvPr/>
          </p:nvSpPr>
          <p:spPr>
            <a:xfrm>
              <a:off x="8206820" y="6110473"/>
              <a:ext cx="116935" cy="116935"/>
            </a:xfrm>
            <a:prstGeom prst="ellipse">
              <a:avLst/>
            </a:prstGeom>
            <a:solidFill>
              <a:schemeClr val="accent4">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278860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n°6</a:t>
            </a:r>
            <a:br>
              <a:rPr lang="fr-FR" sz="2000" b="1" dirty="0">
                <a:latin typeface="+mn-lt"/>
              </a:rPr>
            </a:br>
            <a:r>
              <a:rPr lang="fr-FR" sz="2000" dirty="0">
                <a:latin typeface="+mn-lt"/>
              </a:rPr>
              <a:t>Mise à disposition = conformité</a:t>
            </a:r>
          </a:p>
        </p:txBody>
      </p:sp>
      <p:sp>
        <p:nvSpPr>
          <p:cNvPr id="48" name="Espace réservé du texte 47"/>
          <p:cNvSpPr>
            <a:spLocks noGrp="1"/>
          </p:cNvSpPr>
          <p:nvPr>
            <p:ph type="body" sz="quarter" idx="13"/>
          </p:nvPr>
        </p:nvSpPr>
        <p:spPr/>
        <p:txBody>
          <a:bodyPr/>
          <a:lstStyle/>
          <a:p>
            <a:r>
              <a:rPr lang="fr-FR" b="1" dirty="0"/>
              <a:t>Message clé : </a:t>
            </a:r>
            <a:r>
              <a:rPr lang="fr-FR" dirty="0"/>
              <a:t>les données mise à disposition à partir du DataLake sont visées par la conformité</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fr-FR" sz="1400" dirty="0">
                <a:solidFill>
                  <a:schemeClr val="bg1"/>
                </a:solidFill>
              </a:rPr>
              <a:t>Afficher la vue DataLake. </a:t>
            </a:r>
          </a:p>
          <a:p>
            <a:pPr marL="285750" indent="-285750" algn="l">
              <a:buFont typeface="Arial" panose="020B0604020202020204" pitchFamily="34" charset="0"/>
              <a:buChar char="•"/>
            </a:pPr>
            <a:r>
              <a:rPr lang="fr-FR" sz="1400" dirty="0">
                <a:solidFill>
                  <a:schemeClr val="bg1"/>
                </a:solidFill>
              </a:rPr>
              <a:t>Faire apparaître le logo avec la main  puis le trait rouge et la flèche sur la droite et enfin le texte associé</a:t>
            </a:r>
          </a:p>
          <a:p>
            <a:pPr marL="285750" indent="-285750" algn="l">
              <a:buFont typeface="Arial" panose="020B0604020202020204" pitchFamily="34" charset="0"/>
              <a:buChar char="•"/>
            </a:pPr>
            <a:r>
              <a:rPr lang="fr-FR" sz="1400" dirty="0">
                <a:solidFill>
                  <a:schemeClr val="bg1"/>
                </a:solidFill>
              </a:rPr>
              <a:t>Faire apparaître ensuite le personnage puis la légende conformité et enfin le texte sur le référent conformité</a:t>
            </a: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4" name="Image 33"/>
          <p:cNvPicPr>
            <a:picLocks noChangeAspect="1"/>
          </p:cNvPicPr>
          <p:nvPr/>
        </p:nvPicPr>
        <p:blipFill>
          <a:blip r:embed="rId9"/>
          <a:stretch>
            <a:fillRect/>
          </a:stretch>
        </p:blipFill>
        <p:spPr>
          <a:xfrm>
            <a:off x="9315912" y="5821650"/>
            <a:ext cx="2252149" cy="931121"/>
          </a:xfrm>
          <a:prstGeom prst="rect">
            <a:avLst/>
          </a:prstGeom>
        </p:spPr>
      </p:pic>
      <p:pic>
        <p:nvPicPr>
          <p:cNvPr id="54" name="Image 53"/>
          <p:cNvPicPr>
            <a:picLocks noChangeAspect="1"/>
          </p:cNvPicPr>
          <p:nvPr/>
        </p:nvPicPr>
        <p:blipFill>
          <a:blip r:embed="rId10"/>
          <a:stretch>
            <a:fillRect/>
          </a:stretch>
        </p:blipFill>
        <p:spPr>
          <a:xfrm>
            <a:off x="123923" y="1769446"/>
            <a:ext cx="2994243" cy="3862493"/>
          </a:xfrm>
          <a:prstGeom prst="rect">
            <a:avLst/>
          </a:prstGeom>
        </p:spPr>
      </p:pic>
      <p:pic>
        <p:nvPicPr>
          <p:cNvPr id="52" name="Image 51"/>
          <p:cNvPicPr>
            <a:picLocks noChangeAspect="1"/>
          </p:cNvPicPr>
          <p:nvPr/>
        </p:nvPicPr>
        <p:blipFill rotWithShape="1">
          <a:blip r:embed="rId11"/>
          <a:srcRect l="45660" t="22723" r="39701" b="64905"/>
          <a:stretch/>
        </p:blipFill>
        <p:spPr>
          <a:xfrm>
            <a:off x="1023953" y="2351224"/>
            <a:ext cx="994760" cy="994773"/>
          </a:xfrm>
          <a:prstGeom prst="ellipse">
            <a:avLst/>
          </a:prstGeom>
        </p:spPr>
      </p:pic>
      <p:cxnSp>
        <p:nvCxnSpPr>
          <p:cNvPr id="55" name="Connecteur droit 54"/>
          <p:cNvCxnSpPr/>
          <p:nvPr/>
        </p:nvCxnSpPr>
        <p:spPr bwMode="auto">
          <a:xfrm>
            <a:off x="2436155" y="2657794"/>
            <a:ext cx="0" cy="439090"/>
          </a:xfrm>
          <a:prstGeom prst="line">
            <a:avLst/>
          </a:prstGeom>
          <a:solidFill>
            <a:schemeClr val="accent1"/>
          </a:solidFill>
          <a:ln w="57150" cap="flat" cmpd="sng" algn="ctr">
            <a:solidFill>
              <a:srgbClr val="EF262E"/>
            </a:solidFill>
            <a:prstDash val="solid"/>
            <a:round/>
            <a:headEnd type="none" w="med" len="med"/>
            <a:tailEnd type="none" w="med" len="med"/>
          </a:ln>
          <a:effectLst/>
        </p:spPr>
      </p:cxnSp>
      <p:sp>
        <p:nvSpPr>
          <p:cNvPr id="56" name="Arc 55"/>
          <p:cNvSpPr/>
          <p:nvPr/>
        </p:nvSpPr>
        <p:spPr bwMode="auto">
          <a:xfrm rot="17249539">
            <a:off x="2727633" y="2276948"/>
            <a:ext cx="1520198" cy="2529985"/>
          </a:xfrm>
          <a:prstGeom prst="arc">
            <a:avLst>
              <a:gd name="adj1" fmla="val 17372691"/>
              <a:gd name="adj2" fmla="val 0"/>
            </a:avLst>
          </a:prstGeom>
          <a:noFill/>
          <a:ln w="28575" cap="flat" cmpd="sng" algn="ctr">
            <a:solidFill>
              <a:srgbClr val="EF262E"/>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57" name="ZoneTexte 56"/>
          <p:cNvSpPr txBox="1"/>
          <p:nvPr/>
        </p:nvSpPr>
        <p:spPr>
          <a:xfrm>
            <a:off x="3778528" y="2351224"/>
            <a:ext cx="4350981" cy="923330"/>
          </a:xfrm>
          <a:prstGeom prst="rect">
            <a:avLst/>
          </a:prstGeom>
          <a:noFill/>
        </p:spPr>
        <p:txBody>
          <a:bodyPr wrap="square" rtlCol="0">
            <a:spAutoFit/>
          </a:bodyPr>
          <a:lstStyle/>
          <a:p>
            <a:r>
              <a:rPr lang="fr-FR" dirty="0">
                <a:solidFill>
                  <a:schemeClr val="accent4">
                    <a:lumMod val="65000"/>
                    <a:lumOff val="35000"/>
                  </a:schemeClr>
                </a:solidFill>
                <a:latin typeface="Calibri" panose="020F0502020204030204" pitchFamily="34" charset="0"/>
              </a:rPr>
              <a:t>Les </a:t>
            </a:r>
            <a:r>
              <a:rPr lang="fr-FR" b="1" dirty="0">
                <a:solidFill>
                  <a:schemeClr val="accent4">
                    <a:lumMod val="65000"/>
                    <a:lumOff val="35000"/>
                  </a:schemeClr>
                </a:solidFill>
                <a:latin typeface="Calibri" panose="020F0502020204030204" pitchFamily="34" charset="0"/>
              </a:rPr>
              <a:t>données</a:t>
            </a:r>
            <a:r>
              <a:rPr lang="fr-FR" dirty="0">
                <a:solidFill>
                  <a:schemeClr val="accent4">
                    <a:lumMod val="65000"/>
                    <a:lumOff val="35000"/>
                  </a:schemeClr>
                </a:solidFill>
                <a:latin typeface="Calibri" panose="020F0502020204030204" pitchFamily="34" charset="0"/>
              </a:rPr>
              <a:t> recopiées du DataLake pour mise à disposition sur le DataLab</a:t>
            </a:r>
            <a:br>
              <a:rPr lang="fr-FR" dirty="0">
                <a:solidFill>
                  <a:schemeClr val="accent4">
                    <a:lumMod val="65000"/>
                    <a:lumOff val="35000"/>
                  </a:schemeClr>
                </a:solidFill>
                <a:latin typeface="Calibri" panose="020F0502020204030204" pitchFamily="34" charset="0"/>
              </a:rPr>
            </a:br>
            <a:r>
              <a:rPr lang="fr-FR" dirty="0">
                <a:solidFill>
                  <a:schemeClr val="accent4">
                    <a:lumMod val="65000"/>
                    <a:lumOff val="35000"/>
                  </a:schemeClr>
                </a:solidFill>
                <a:latin typeface="Calibri" panose="020F0502020204030204" pitchFamily="34" charset="0"/>
              </a:rPr>
              <a:t>sont </a:t>
            </a:r>
            <a:r>
              <a:rPr lang="fr-FR" b="1" dirty="0">
                <a:solidFill>
                  <a:schemeClr val="accent4">
                    <a:lumMod val="65000"/>
                    <a:lumOff val="35000"/>
                  </a:schemeClr>
                </a:solidFill>
                <a:latin typeface="Calibri" panose="020F0502020204030204" pitchFamily="34" charset="0"/>
              </a:rPr>
              <a:t>mises en conformité </a:t>
            </a:r>
            <a:r>
              <a:rPr lang="fr-FR" dirty="0">
                <a:solidFill>
                  <a:schemeClr val="accent4">
                    <a:lumMod val="65000"/>
                    <a:lumOff val="35000"/>
                  </a:schemeClr>
                </a:solidFill>
                <a:latin typeface="Calibri" panose="020F0502020204030204" pitchFamily="34" charset="0"/>
              </a:rPr>
              <a:t>et </a:t>
            </a:r>
            <a:r>
              <a:rPr lang="fr-FR" b="1" dirty="0">
                <a:solidFill>
                  <a:schemeClr val="accent4">
                    <a:lumMod val="65000"/>
                    <a:lumOff val="35000"/>
                  </a:schemeClr>
                </a:solidFill>
                <a:latin typeface="Calibri" panose="020F0502020204030204" pitchFamily="34" charset="0"/>
              </a:rPr>
              <a:t>désensibilisées.</a:t>
            </a:r>
            <a:endParaRPr lang="fr-FR" dirty="0">
              <a:solidFill>
                <a:schemeClr val="accent4">
                  <a:lumMod val="65000"/>
                  <a:lumOff val="35000"/>
                </a:schemeClr>
              </a:solidFill>
              <a:latin typeface="Calibri" panose="020F0502020204030204" pitchFamily="34" charset="0"/>
            </a:endParaRPr>
          </a:p>
        </p:txBody>
      </p:sp>
      <p:pic>
        <p:nvPicPr>
          <p:cNvPr id="58" name="Image 57"/>
          <p:cNvPicPr>
            <a:picLocks noChangeAspect="1"/>
          </p:cNvPicPr>
          <p:nvPr/>
        </p:nvPicPr>
        <p:blipFill>
          <a:blip r:embed="rId12"/>
          <a:stretch>
            <a:fillRect/>
          </a:stretch>
        </p:blipFill>
        <p:spPr>
          <a:xfrm>
            <a:off x="7380917" y="3635626"/>
            <a:ext cx="786452" cy="2133785"/>
          </a:xfrm>
          <a:prstGeom prst="rect">
            <a:avLst/>
          </a:prstGeom>
        </p:spPr>
      </p:pic>
      <p:grpSp>
        <p:nvGrpSpPr>
          <p:cNvPr id="59" name="Groupe 58"/>
          <p:cNvGrpSpPr/>
          <p:nvPr/>
        </p:nvGrpSpPr>
        <p:grpSpPr>
          <a:xfrm rot="10800000" flipV="1">
            <a:off x="6986103" y="4328851"/>
            <a:ext cx="470395" cy="487758"/>
            <a:chOff x="4572000" y="4344768"/>
            <a:chExt cx="470395" cy="487758"/>
          </a:xfrm>
        </p:grpSpPr>
        <p:cxnSp>
          <p:nvCxnSpPr>
            <p:cNvPr id="60" name="Connecteur droit 59"/>
            <p:cNvCxnSpPr/>
            <p:nvPr/>
          </p:nvCxnSpPr>
          <p:spPr bwMode="auto">
            <a:xfrm flipV="1">
              <a:off x="4905276" y="4344768"/>
              <a:ext cx="137119" cy="487758"/>
            </a:xfrm>
            <a:prstGeom prst="line">
              <a:avLst/>
            </a:prstGeom>
            <a:solidFill>
              <a:schemeClr val="accent1"/>
            </a:solidFill>
            <a:ln w="9525" cap="flat" cmpd="sng" algn="ctr">
              <a:solidFill>
                <a:schemeClr val="accent5">
                  <a:lumMod val="75000"/>
                </a:schemeClr>
              </a:solidFill>
              <a:prstDash val="solid"/>
              <a:round/>
              <a:headEnd type="none" w="med" len="med"/>
              <a:tailEnd type="none" w="med" len="med"/>
            </a:ln>
            <a:effectLst/>
          </p:spPr>
        </p:cxnSp>
        <p:cxnSp>
          <p:nvCxnSpPr>
            <p:cNvPr id="64" name="Connecteur droit 63"/>
            <p:cNvCxnSpPr/>
            <p:nvPr/>
          </p:nvCxnSpPr>
          <p:spPr bwMode="auto">
            <a:xfrm>
              <a:off x="4572000" y="4832525"/>
              <a:ext cx="333276" cy="1"/>
            </a:xfrm>
            <a:prstGeom prst="line">
              <a:avLst/>
            </a:prstGeom>
            <a:solidFill>
              <a:schemeClr val="accent1"/>
            </a:solidFill>
            <a:ln w="9525" cap="flat" cmpd="sng" algn="ctr">
              <a:solidFill>
                <a:schemeClr val="accent5">
                  <a:lumMod val="75000"/>
                </a:schemeClr>
              </a:solidFill>
              <a:prstDash val="solid"/>
              <a:round/>
              <a:headEnd type="none" w="med" len="med"/>
              <a:tailEnd type="none" w="med" len="med"/>
            </a:ln>
            <a:effectLst/>
          </p:spPr>
        </p:cxnSp>
      </p:grpSp>
      <p:sp>
        <p:nvSpPr>
          <p:cNvPr id="65" name="ZoneTexte 64"/>
          <p:cNvSpPr txBox="1"/>
          <p:nvPr/>
        </p:nvSpPr>
        <p:spPr>
          <a:xfrm>
            <a:off x="5627300" y="4067241"/>
            <a:ext cx="1702834" cy="261610"/>
          </a:xfrm>
          <a:prstGeom prst="rect">
            <a:avLst/>
          </a:prstGeom>
          <a:noFill/>
        </p:spPr>
        <p:txBody>
          <a:bodyPr wrap="square" rtlCol="0">
            <a:spAutoFit/>
          </a:bodyPr>
          <a:lstStyle/>
          <a:p>
            <a:pPr algn="r"/>
            <a:r>
              <a:rPr lang="fr-FR" sz="1100" b="1" dirty="0">
                <a:solidFill>
                  <a:schemeClr val="accent4">
                    <a:lumMod val="65000"/>
                    <a:lumOff val="35000"/>
                  </a:schemeClr>
                </a:solidFill>
                <a:latin typeface="Calibri" panose="020F0502020204030204" pitchFamily="34" charset="0"/>
              </a:rPr>
              <a:t>Conformité</a:t>
            </a:r>
          </a:p>
        </p:txBody>
      </p:sp>
      <p:sp>
        <p:nvSpPr>
          <p:cNvPr id="66" name="ZoneTexte 65"/>
          <p:cNvSpPr txBox="1"/>
          <p:nvPr/>
        </p:nvSpPr>
        <p:spPr>
          <a:xfrm>
            <a:off x="3456218" y="5670593"/>
            <a:ext cx="4837288" cy="923330"/>
          </a:xfrm>
          <a:prstGeom prst="rect">
            <a:avLst/>
          </a:prstGeom>
          <a:noFill/>
        </p:spPr>
        <p:txBody>
          <a:bodyPr wrap="square" rtlCol="0">
            <a:spAutoFit/>
          </a:bodyPr>
          <a:lstStyle/>
          <a:p>
            <a:pPr algn="r"/>
            <a:r>
              <a:rPr lang="fr-FR" dirty="0">
                <a:solidFill>
                  <a:schemeClr val="accent4">
                    <a:lumMod val="65000"/>
                    <a:lumOff val="35000"/>
                  </a:schemeClr>
                </a:solidFill>
                <a:latin typeface="Calibri" panose="020F0502020204030204" pitchFamily="34" charset="0"/>
              </a:rPr>
              <a:t>Le </a:t>
            </a:r>
            <a:r>
              <a:rPr lang="fr-FR" b="1" dirty="0">
                <a:solidFill>
                  <a:schemeClr val="accent4">
                    <a:lumMod val="65000"/>
                    <a:lumOff val="35000"/>
                  </a:schemeClr>
                </a:solidFill>
                <a:latin typeface="Calibri" panose="020F0502020204030204" pitchFamily="34" charset="0"/>
              </a:rPr>
              <a:t>référent Data Management </a:t>
            </a:r>
            <a:r>
              <a:rPr lang="fr-FR" dirty="0">
                <a:solidFill>
                  <a:schemeClr val="accent4">
                    <a:lumMod val="65000"/>
                    <a:lumOff val="35000"/>
                  </a:schemeClr>
                </a:solidFill>
                <a:latin typeface="Calibri" panose="020F0502020204030204" pitchFamily="34" charset="0"/>
              </a:rPr>
              <a:t>accompagne cette étape pour identifier et vérifier l’application des traitements adéquats sur les données. </a:t>
            </a:r>
          </a:p>
        </p:txBody>
      </p:sp>
    </p:spTree>
    <p:extLst>
      <p:ext uri="{BB962C8B-B14F-4D97-AF65-F5344CB8AC3E}">
        <p14:creationId xmlns:p14="http://schemas.microsoft.com/office/powerpoint/2010/main" val="4195667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rc 42"/>
          <p:cNvSpPr/>
          <p:nvPr/>
        </p:nvSpPr>
        <p:spPr bwMode="auto">
          <a:xfrm rot="5751881">
            <a:off x="455958" y="819809"/>
            <a:ext cx="2155454" cy="2354405"/>
          </a:xfrm>
          <a:prstGeom prst="arc">
            <a:avLst>
              <a:gd name="adj1" fmla="val 18239200"/>
              <a:gd name="adj2" fmla="val 1306552"/>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47" name="Titre 46"/>
          <p:cNvSpPr>
            <a:spLocks noGrp="1"/>
          </p:cNvSpPr>
          <p:nvPr>
            <p:ph type="title"/>
          </p:nvPr>
        </p:nvSpPr>
        <p:spPr/>
        <p:txBody>
          <a:bodyPr/>
          <a:lstStyle/>
          <a:p>
            <a:r>
              <a:rPr lang="fr-FR" sz="2000" b="1" dirty="0">
                <a:latin typeface="+mn-lt"/>
              </a:rPr>
              <a:t>Ecran n°29</a:t>
            </a:r>
            <a:br>
              <a:rPr lang="fr-FR" sz="2000" dirty="0">
                <a:latin typeface="+mn-lt"/>
              </a:rPr>
            </a:br>
            <a:r>
              <a:rPr lang="fr-FR" sz="2000" dirty="0">
                <a:latin typeface="+mn-lt"/>
              </a:rPr>
              <a:t>Connecter mon tableur à mon espace DataLab</a:t>
            </a:r>
          </a:p>
        </p:txBody>
      </p:sp>
      <p:sp>
        <p:nvSpPr>
          <p:cNvPr id="48" name="Espace réservé du texte 47"/>
          <p:cNvSpPr>
            <a:spLocks noGrp="1"/>
          </p:cNvSpPr>
          <p:nvPr>
            <p:ph type="body" sz="quarter" idx="13"/>
          </p:nvPr>
        </p:nvSpPr>
        <p:spPr/>
        <p:txBody>
          <a:bodyPr/>
          <a:lstStyle/>
          <a:p>
            <a:r>
              <a:rPr lang="fr-FR" b="1" dirty="0"/>
              <a:t>Message clé :</a:t>
            </a:r>
            <a:endParaRPr lang="fr-FR"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0"/>
          <a:stretch>
            <a:fillRect/>
          </a:stretch>
        </p:blipFill>
        <p:spPr>
          <a:xfrm flipH="1">
            <a:off x="332136" y="2335209"/>
            <a:ext cx="1243692" cy="2938527"/>
          </a:xfrm>
          <a:prstGeom prst="rect">
            <a:avLst/>
          </a:prstGeom>
        </p:spPr>
      </p:pic>
      <p:grpSp>
        <p:nvGrpSpPr>
          <p:cNvPr id="11" name="Groupe 10"/>
          <p:cNvGrpSpPr/>
          <p:nvPr/>
        </p:nvGrpSpPr>
        <p:grpSpPr>
          <a:xfrm>
            <a:off x="1800529" y="1833739"/>
            <a:ext cx="3980655" cy="724528"/>
            <a:chOff x="252081" y="5492631"/>
            <a:chExt cx="3980655" cy="724528"/>
          </a:xfrm>
        </p:grpSpPr>
        <p:sp>
          <p:nvSpPr>
            <p:cNvPr id="38" name="Rectangle à coins arrondis 37"/>
            <p:cNvSpPr/>
            <p:nvPr/>
          </p:nvSpPr>
          <p:spPr>
            <a:xfrm>
              <a:off x="252081" y="5492631"/>
              <a:ext cx="3980655" cy="724528"/>
            </a:xfrm>
            <a:prstGeom prst="roundRect">
              <a:avLst/>
            </a:prstGeom>
            <a:solidFill>
              <a:schemeClr val="accent6"/>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413192" y="5640861"/>
              <a:ext cx="468000" cy="468000"/>
            </a:xfrm>
            <a:prstGeom prst="rect">
              <a:avLst/>
            </a:prstGeom>
          </p:spPr>
        </p:pic>
        <p:sp>
          <p:nvSpPr>
            <p:cNvPr id="41" name="Rectangle 40"/>
            <p:cNvSpPr/>
            <p:nvPr/>
          </p:nvSpPr>
          <p:spPr>
            <a:xfrm>
              <a:off x="1055360" y="5550406"/>
              <a:ext cx="3158158"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La connexion avec un outil </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disponible sur le poste utilisateur</a:t>
              </a:r>
            </a:p>
          </p:txBody>
        </p:sp>
      </p:grpSp>
      <p:pic>
        <p:nvPicPr>
          <p:cNvPr id="5" name="Imag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11269">
            <a:off x="5397713" y="1658295"/>
            <a:ext cx="601842" cy="601842"/>
          </a:xfrm>
          <a:prstGeom prst="rect">
            <a:avLst/>
          </a:prstGeom>
        </p:spPr>
      </p:pic>
      <p:sp>
        <p:nvSpPr>
          <p:cNvPr id="34" name="Rectangle 33"/>
          <p:cNvSpPr/>
          <p:nvPr/>
        </p:nvSpPr>
        <p:spPr>
          <a:xfrm>
            <a:off x="1864143" y="3241069"/>
            <a:ext cx="1571674" cy="388696"/>
          </a:xfrm>
          <a:prstGeom prst="rect">
            <a:avLst/>
          </a:prstGeom>
        </p:spPr>
        <p:txBody>
          <a:bodyPr wrap="square">
            <a:spAutoFit/>
          </a:bodyPr>
          <a:lstStyle/>
          <a:p>
            <a:pPr lvl="0">
              <a:lnSpc>
                <a:spcPct val="107000"/>
              </a:lnSpc>
              <a:spcAft>
                <a:spcPts val="800"/>
              </a:spcAft>
            </a:pPr>
            <a:r>
              <a:rPr lang="fr-FR" i="1" u="sng" dirty="0">
                <a:solidFill>
                  <a:schemeClr val="bg2">
                    <a:lumMod val="50000"/>
                  </a:schemeClr>
                </a:solidFill>
                <a:ea typeface="Yu Gothic Light" panose="020B0300000000000000" pitchFamily="34" charset="-128"/>
                <a:cs typeface="Times New Roman" panose="02020603050405020304" pitchFamily="18" charset="0"/>
              </a:rPr>
              <a:t>Exemple :</a:t>
            </a:r>
          </a:p>
        </p:txBody>
      </p:sp>
      <p:grpSp>
        <p:nvGrpSpPr>
          <p:cNvPr id="17" name="Groupe 16"/>
          <p:cNvGrpSpPr/>
          <p:nvPr/>
        </p:nvGrpSpPr>
        <p:grpSpPr>
          <a:xfrm>
            <a:off x="3322912" y="3391884"/>
            <a:ext cx="3577983" cy="1613306"/>
            <a:chOff x="2579983" y="3342890"/>
            <a:chExt cx="3577983" cy="1613306"/>
          </a:xfrm>
        </p:grpSpPr>
        <p:cxnSp>
          <p:nvCxnSpPr>
            <p:cNvPr id="40" name="Connecteur droit 39"/>
            <p:cNvCxnSpPr/>
            <p:nvPr/>
          </p:nvCxnSpPr>
          <p:spPr>
            <a:xfrm flipH="1" flipV="1">
              <a:off x="4094701" y="3724099"/>
              <a:ext cx="692800" cy="160745"/>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flipV="1">
              <a:off x="3371576" y="3688487"/>
              <a:ext cx="675205" cy="589516"/>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Image 2"/>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1153733">
              <a:off x="2579983" y="4056196"/>
              <a:ext cx="900000" cy="900000"/>
            </a:xfrm>
            <a:prstGeom prst="rect">
              <a:avLst/>
            </a:prstGeom>
            <a:solidFill>
              <a:schemeClr val="bg1"/>
            </a:solidFill>
          </p:spPr>
        </p:pic>
        <p:sp>
          <p:nvSpPr>
            <p:cNvPr id="9" name="Ellipse 8"/>
            <p:cNvSpPr/>
            <p:nvPr/>
          </p:nvSpPr>
          <p:spPr>
            <a:xfrm>
              <a:off x="3936348" y="3619725"/>
              <a:ext cx="188325" cy="188325"/>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5966" y="4001730"/>
              <a:ext cx="792000" cy="792000"/>
            </a:xfrm>
            <a:prstGeom prst="rect">
              <a:avLst/>
            </a:prstGeom>
          </p:spPr>
        </p:pic>
        <p:sp>
          <p:nvSpPr>
            <p:cNvPr id="45" name="Ellipse 44"/>
            <p:cNvSpPr/>
            <p:nvPr/>
          </p:nvSpPr>
          <p:spPr>
            <a:xfrm>
              <a:off x="4743416" y="3813405"/>
              <a:ext cx="188325" cy="188325"/>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3884" y="3635392"/>
              <a:ext cx="418148" cy="418148"/>
            </a:xfrm>
            <a:prstGeom prst="rect">
              <a:avLst/>
            </a:prstGeom>
          </p:spPr>
        </p:pic>
        <p:pic>
          <p:nvPicPr>
            <p:cNvPr id="15" name="Image 1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793440" y="4206862"/>
              <a:ext cx="561831" cy="299157"/>
            </a:xfrm>
            <a:prstGeom prst="rect">
              <a:avLst/>
            </a:prstGeom>
          </p:spPr>
        </p:pic>
        <p:sp>
          <p:nvSpPr>
            <p:cNvPr id="52" name="Ellipse 51"/>
            <p:cNvSpPr/>
            <p:nvPr/>
          </p:nvSpPr>
          <p:spPr>
            <a:xfrm>
              <a:off x="3360881" y="4112699"/>
              <a:ext cx="188325" cy="188325"/>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ZoneTexte 15"/>
            <p:cNvSpPr txBox="1"/>
            <p:nvPr/>
          </p:nvSpPr>
          <p:spPr>
            <a:xfrm rot="21275987">
              <a:off x="3747497" y="3342890"/>
              <a:ext cx="566024" cy="307777"/>
            </a:xfrm>
            <a:prstGeom prst="rect">
              <a:avLst/>
            </a:prstGeom>
            <a:noFill/>
          </p:spPr>
          <p:txBody>
            <a:bodyPr wrap="square" rtlCol="0">
              <a:spAutoFit/>
            </a:bodyPr>
            <a:lstStyle/>
            <a:p>
              <a:r>
                <a:rPr lang="fr-FR" sz="1400" b="1" i="1" dirty="0">
                  <a:solidFill>
                    <a:schemeClr val="bg2">
                      <a:lumMod val="50000"/>
                    </a:schemeClr>
                  </a:solidFill>
                </a:rPr>
                <a:t>JDBC</a:t>
              </a:r>
            </a:p>
          </p:txBody>
        </p:sp>
      </p:grpSp>
      <p:sp>
        <p:nvSpPr>
          <p:cNvPr id="53" name="Rectangle 52"/>
          <p:cNvSpPr/>
          <p:nvPr/>
        </p:nvSpPr>
        <p:spPr>
          <a:xfrm>
            <a:off x="2238170" y="5326943"/>
            <a:ext cx="5747466"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Si je travaille habituellement avec mon tableur pour croiser mes données et calculer mes indicateurs. Je peux aussi le faire en connectant mon tableur à mon espace DataLab.</a:t>
            </a:r>
          </a:p>
        </p:txBody>
      </p:sp>
    </p:spTree>
    <p:extLst>
      <p:ext uri="{BB962C8B-B14F-4D97-AF65-F5344CB8AC3E}">
        <p14:creationId xmlns:p14="http://schemas.microsoft.com/office/powerpoint/2010/main" val="3833389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rc 42"/>
          <p:cNvSpPr/>
          <p:nvPr/>
        </p:nvSpPr>
        <p:spPr bwMode="auto">
          <a:xfrm rot="5751881">
            <a:off x="455958" y="819809"/>
            <a:ext cx="2155454" cy="2354405"/>
          </a:xfrm>
          <a:prstGeom prst="arc">
            <a:avLst>
              <a:gd name="adj1" fmla="val 18239200"/>
              <a:gd name="adj2" fmla="val 1306552"/>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47" name="Titre 46"/>
          <p:cNvSpPr>
            <a:spLocks noGrp="1"/>
          </p:cNvSpPr>
          <p:nvPr>
            <p:ph type="title"/>
          </p:nvPr>
        </p:nvSpPr>
        <p:spPr/>
        <p:txBody>
          <a:bodyPr/>
          <a:lstStyle/>
          <a:p>
            <a:r>
              <a:rPr lang="fr-FR" sz="2000" b="1" dirty="0">
                <a:latin typeface="+mn-lt"/>
              </a:rPr>
              <a:t>Ecran n°29 bis</a:t>
            </a:r>
            <a:br>
              <a:rPr lang="fr-FR" sz="2000" dirty="0">
                <a:latin typeface="+mn-lt"/>
              </a:rPr>
            </a:br>
            <a:r>
              <a:rPr lang="fr-FR" sz="2000" dirty="0">
                <a:latin typeface="+mn-lt"/>
              </a:rPr>
              <a:t>Connecter mon tableur à mon espace DataLab</a:t>
            </a:r>
          </a:p>
        </p:txBody>
      </p:sp>
      <p:sp>
        <p:nvSpPr>
          <p:cNvPr id="48" name="Espace réservé du texte 47"/>
          <p:cNvSpPr>
            <a:spLocks noGrp="1"/>
          </p:cNvSpPr>
          <p:nvPr>
            <p:ph type="body" sz="quarter" idx="13"/>
          </p:nvPr>
        </p:nvSpPr>
        <p:spPr/>
        <p:txBody>
          <a:bodyPr/>
          <a:lstStyle/>
          <a:p>
            <a:r>
              <a:rPr lang="fr-FR" b="1" dirty="0"/>
              <a:t>Message clé :</a:t>
            </a:r>
            <a:endParaRPr lang="fr-FR"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0"/>
          <a:stretch>
            <a:fillRect/>
          </a:stretch>
        </p:blipFill>
        <p:spPr>
          <a:xfrm flipH="1">
            <a:off x="332136" y="2335209"/>
            <a:ext cx="1243692" cy="2938527"/>
          </a:xfrm>
          <a:prstGeom prst="rect">
            <a:avLst/>
          </a:prstGeom>
        </p:spPr>
      </p:pic>
      <p:grpSp>
        <p:nvGrpSpPr>
          <p:cNvPr id="11" name="Groupe 10"/>
          <p:cNvGrpSpPr/>
          <p:nvPr/>
        </p:nvGrpSpPr>
        <p:grpSpPr>
          <a:xfrm>
            <a:off x="1800529" y="1833739"/>
            <a:ext cx="3980655" cy="724528"/>
            <a:chOff x="252081" y="5492631"/>
            <a:chExt cx="3980655" cy="724528"/>
          </a:xfrm>
        </p:grpSpPr>
        <p:sp>
          <p:nvSpPr>
            <p:cNvPr id="38" name="Rectangle à coins arrondis 37"/>
            <p:cNvSpPr/>
            <p:nvPr/>
          </p:nvSpPr>
          <p:spPr>
            <a:xfrm>
              <a:off x="252081" y="5492631"/>
              <a:ext cx="3980655" cy="724528"/>
            </a:xfrm>
            <a:prstGeom prst="roundRect">
              <a:avLst/>
            </a:prstGeom>
            <a:solidFill>
              <a:schemeClr val="accent6"/>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5" name="Image 34"/>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413192" y="5640861"/>
              <a:ext cx="468000" cy="468000"/>
            </a:xfrm>
            <a:prstGeom prst="rect">
              <a:avLst/>
            </a:prstGeom>
          </p:spPr>
        </p:pic>
        <p:sp>
          <p:nvSpPr>
            <p:cNvPr id="41" name="Rectangle 40"/>
            <p:cNvSpPr/>
            <p:nvPr/>
          </p:nvSpPr>
          <p:spPr>
            <a:xfrm>
              <a:off x="1055360" y="5550406"/>
              <a:ext cx="3158158"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La connexion avec un outil </a:t>
              </a:r>
              <a:br>
                <a:rPr lang="fr-FR" sz="1600" dirty="0">
                  <a:solidFill>
                    <a:schemeClr val="bg1"/>
                  </a:solidFill>
                  <a:ea typeface="Yu Gothic Light" panose="020B0300000000000000" pitchFamily="34" charset="-128"/>
                  <a:cs typeface="Times New Roman" panose="02020603050405020304" pitchFamily="18" charset="0"/>
                </a:rPr>
              </a:br>
              <a:r>
                <a:rPr lang="fr-FR" sz="1600" dirty="0">
                  <a:solidFill>
                    <a:schemeClr val="bg1"/>
                  </a:solidFill>
                  <a:ea typeface="Yu Gothic Light" panose="020B0300000000000000" pitchFamily="34" charset="-128"/>
                  <a:cs typeface="Times New Roman" panose="02020603050405020304" pitchFamily="18" charset="0"/>
                </a:rPr>
                <a:t>disponible sur le poste utilisateur</a:t>
              </a:r>
            </a:p>
          </p:txBody>
        </p:sp>
      </p:grpSp>
      <p:pic>
        <p:nvPicPr>
          <p:cNvPr id="5" name="Imag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11269">
            <a:off x="5397713" y="1658295"/>
            <a:ext cx="601842" cy="601842"/>
          </a:xfrm>
          <a:prstGeom prst="rect">
            <a:avLst/>
          </a:prstGeom>
        </p:spPr>
      </p:pic>
      <p:sp>
        <p:nvSpPr>
          <p:cNvPr id="34" name="Rectangle 33"/>
          <p:cNvSpPr/>
          <p:nvPr/>
        </p:nvSpPr>
        <p:spPr>
          <a:xfrm>
            <a:off x="1864143" y="3241069"/>
            <a:ext cx="1571674" cy="388696"/>
          </a:xfrm>
          <a:prstGeom prst="rect">
            <a:avLst/>
          </a:prstGeom>
        </p:spPr>
        <p:txBody>
          <a:bodyPr wrap="square">
            <a:spAutoFit/>
          </a:bodyPr>
          <a:lstStyle/>
          <a:p>
            <a:pPr lvl="0">
              <a:lnSpc>
                <a:spcPct val="107000"/>
              </a:lnSpc>
              <a:spcAft>
                <a:spcPts val="800"/>
              </a:spcAft>
            </a:pPr>
            <a:r>
              <a:rPr lang="fr-FR" i="1" u="sng" dirty="0">
                <a:solidFill>
                  <a:schemeClr val="bg2">
                    <a:lumMod val="50000"/>
                  </a:schemeClr>
                </a:solidFill>
                <a:ea typeface="Yu Gothic Light" panose="020B0300000000000000" pitchFamily="34" charset="-128"/>
                <a:cs typeface="Times New Roman" panose="02020603050405020304" pitchFamily="18" charset="0"/>
              </a:rPr>
              <a:t>Exemple :</a:t>
            </a:r>
          </a:p>
        </p:txBody>
      </p:sp>
      <p:grpSp>
        <p:nvGrpSpPr>
          <p:cNvPr id="17" name="Groupe 16"/>
          <p:cNvGrpSpPr/>
          <p:nvPr/>
        </p:nvGrpSpPr>
        <p:grpSpPr>
          <a:xfrm>
            <a:off x="3322912" y="3391884"/>
            <a:ext cx="3577983" cy="1613306"/>
            <a:chOff x="2579983" y="3342890"/>
            <a:chExt cx="3577983" cy="1613306"/>
          </a:xfrm>
        </p:grpSpPr>
        <p:cxnSp>
          <p:nvCxnSpPr>
            <p:cNvPr id="40" name="Connecteur droit 39"/>
            <p:cNvCxnSpPr/>
            <p:nvPr/>
          </p:nvCxnSpPr>
          <p:spPr>
            <a:xfrm flipH="1" flipV="1">
              <a:off x="4094701" y="3724099"/>
              <a:ext cx="692800" cy="160745"/>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flipV="1">
              <a:off x="3371576" y="3688487"/>
              <a:ext cx="675205" cy="589516"/>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Image 2"/>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21153733">
              <a:off x="2579983" y="4056196"/>
              <a:ext cx="900000" cy="900000"/>
            </a:xfrm>
            <a:prstGeom prst="rect">
              <a:avLst/>
            </a:prstGeom>
            <a:solidFill>
              <a:schemeClr val="bg1"/>
            </a:solidFill>
          </p:spPr>
        </p:pic>
        <p:sp>
          <p:nvSpPr>
            <p:cNvPr id="9" name="Ellipse 8"/>
            <p:cNvSpPr/>
            <p:nvPr/>
          </p:nvSpPr>
          <p:spPr>
            <a:xfrm>
              <a:off x="3936348" y="3619725"/>
              <a:ext cx="188325" cy="188325"/>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5966" y="4001730"/>
              <a:ext cx="792000" cy="792000"/>
            </a:xfrm>
            <a:prstGeom prst="rect">
              <a:avLst/>
            </a:prstGeom>
          </p:spPr>
        </p:pic>
        <p:sp>
          <p:nvSpPr>
            <p:cNvPr id="45" name="Ellipse 44"/>
            <p:cNvSpPr/>
            <p:nvPr/>
          </p:nvSpPr>
          <p:spPr>
            <a:xfrm>
              <a:off x="4743416" y="3813405"/>
              <a:ext cx="188325" cy="188325"/>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3884" y="3635392"/>
              <a:ext cx="418148" cy="418148"/>
            </a:xfrm>
            <a:prstGeom prst="rect">
              <a:avLst/>
            </a:prstGeom>
          </p:spPr>
        </p:pic>
        <p:pic>
          <p:nvPicPr>
            <p:cNvPr id="15" name="Image 1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793440" y="4206862"/>
              <a:ext cx="561831" cy="299157"/>
            </a:xfrm>
            <a:prstGeom prst="rect">
              <a:avLst/>
            </a:prstGeom>
          </p:spPr>
        </p:pic>
        <p:sp>
          <p:nvSpPr>
            <p:cNvPr id="52" name="Ellipse 51"/>
            <p:cNvSpPr/>
            <p:nvPr/>
          </p:nvSpPr>
          <p:spPr>
            <a:xfrm>
              <a:off x="3360881" y="4112699"/>
              <a:ext cx="188325" cy="188325"/>
            </a:xfrm>
            <a:prstGeom prst="ellipse">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ZoneTexte 15"/>
            <p:cNvSpPr txBox="1"/>
            <p:nvPr/>
          </p:nvSpPr>
          <p:spPr>
            <a:xfrm rot="21275987">
              <a:off x="3747497" y="3342890"/>
              <a:ext cx="566024" cy="307777"/>
            </a:xfrm>
            <a:prstGeom prst="rect">
              <a:avLst/>
            </a:prstGeom>
            <a:noFill/>
          </p:spPr>
          <p:txBody>
            <a:bodyPr wrap="square" rtlCol="0">
              <a:spAutoFit/>
            </a:bodyPr>
            <a:lstStyle/>
            <a:p>
              <a:r>
                <a:rPr lang="fr-FR" sz="1400" b="1" i="1" dirty="0">
                  <a:solidFill>
                    <a:schemeClr val="bg2">
                      <a:lumMod val="50000"/>
                    </a:schemeClr>
                  </a:solidFill>
                </a:rPr>
                <a:t>JDBC</a:t>
              </a:r>
            </a:p>
          </p:txBody>
        </p:sp>
      </p:grpSp>
      <p:sp>
        <p:nvSpPr>
          <p:cNvPr id="53" name="Rectangle 52"/>
          <p:cNvSpPr/>
          <p:nvPr/>
        </p:nvSpPr>
        <p:spPr>
          <a:xfrm>
            <a:off x="2238170" y="5326943"/>
            <a:ext cx="5747466"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Si je travaille habituellement avec mon tableur pour croiser mes données et calculer mes indicateurs. Je peux aussi le faire en connectant mon tableur à mon espace DataLab.</a:t>
            </a:r>
          </a:p>
        </p:txBody>
      </p:sp>
      <p:grpSp>
        <p:nvGrpSpPr>
          <p:cNvPr id="44" name="Groupe 43"/>
          <p:cNvGrpSpPr/>
          <p:nvPr/>
        </p:nvGrpSpPr>
        <p:grpSpPr>
          <a:xfrm>
            <a:off x="468568" y="5235842"/>
            <a:ext cx="7897464" cy="1304471"/>
            <a:chOff x="332136" y="5448300"/>
            <a:chExt cx="7897464" cy="1304471"/>
          </a:xfrm>
        </p:grpSpPr>
        <p:sp>
          <p:nvSpPr>
            <p:cNvPr id="46" name="Rectangle à coins arrondis 45"/>
            <p:cNvSpPr/>
            <p:nvPr/>
          </p:nvSpPr>
          <p:spPr>
            <a:xfrm>
              <a:off x="332136" y="5448300"/>
              <a:ext cx="7897464" cy="1304471"/>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4" name="Groupe 53"/>
            <p:cNvGrpSpPr/>
            <p:nvPr/>
          </p:nvGrpSpPr>
          <p:grpSpPr>
            <a:xfrm>
              <a:off x="618399" y="5549404"/>
              <a:ext cx="7330138" cy="1203367"/>
              <a:chOff x="1654744" y="5390759"/>
              <a:chExt cx="7330138" cy="1203367"/>
            </a:xfrm>
          </p:grpSpPr>
          <p:cxnSp>
            <p:nvCxnSpPr>
              <p:cNvPr id="55" name="Connecteur droit 54"/>
              <p:cNvCxnSpPr/>
              <p:nvPr/>
            </p:nvCxnSpPr>
            <p:spPr>
              <a:xfrm>
                <a:off x="1905308" y="5807728"/>
                <a:ext cx="238196" cy="356451"/>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2389336" y="5439981"/>
                <a:ext cx="6299587" cy="685059"/>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suis conscient que les performances de mon poste sont bien moindres que celles offertes par un outil intégré à la plateforme</a:t>
                </a:r>
              </a:p>
            </p:txBody>
          </p:sp>
          <p:pic>
            <p:nvPicPr>
              <p:cNvPr id="57" name="Image 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654744" y="5390759"/>
                <a:ext cx="540000" cy="540000"/>
              </a:xfrm>
              <a:prstGeom prst="rect">
                <a:avLst/>
              </a:prstGeom>
            </p:spPr>
          </p:pic>
          <p:cxnSp>
            <p:nvCxnSpPr>
              <p:cNvPr id="58" name="Connecteur droit 57"/>
              <p:cNvCxnSpPr>
                <a:stCxn id="59" idx="6"/>
                <a:endCxn id="61" idx="6"/>
              </p:cNvCxnSpPr>
              <p:nvPr/>
            </p:nvCxnSpPr>
            <p:spPr>
              <a:xfrm>
                <a:off x="2220450" y="6168941"/>
                <a:ext cx="6512880"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103515" y="6110473"/>
                <a:ext cx="116935" cy="116935"/>
              </a:xfrm>
              <a:prstGeom prst="ellipse">
                <a:avLst/>
              </a:prstGeom>
              <a:solidFill>
                <a:schemeClr val="accent4">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0" name="Connecteur droit 59"/>
              <p:cNvCxnSpPr/>
              <p:nvPr/>
            </p:nvCxnSpPr>
            <p:spPr>
              <a:xfrm flipH="1" flipV="1">
                <a:off x="8688923" y="6164182"/>
                <a:ext cx="295959" cy="429944"/>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8616395" y="6110473"/>
                <a:ext cx="116935" cy="116935"/>
              </a:xfrm>
              <a:prstGeom prst="ellipse">
                <a:avLst/>
              </a:prstGeom>
              <a:solidFill>
                <a:schemeClr val="accent4">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Tree>
    <p:extLst>
      <p:ext uri="{BB962C8B-B14F-4D97-AF65-F5344CB8AC3E}">
        <p14:creationId xmlns:p14="http://schemas.microsoft.com/office/powerpoint/2010/main" val="4123063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n°30</a:t>
            </a:r>
            <a:br>
              <a:rPr lang="fr-FR" sz="2000" dirty="0">
                <a:latin typeface="+mn-lt"/>
              </a:rPr>
            </a:br>
            <a:r>
              <a:rPr lang="fr-FR" sz="2000" dirty="0">
                <a:latin typeface="+mn-lt"/>
              </a:rPr>
              <a:t>Formaliser le besoin de connexion avec mes outils</a:t>
            </a:r>
          </a:p>
        </p:txBody>
      </p:sp>
      <p:sp>
        <p:nvSpPr>
          <p:cNvPr id="48" name="Espace réservé du texte 47"/>
          <p:cNvSpPr>
            <a:spLocks noGrp="1"/>
          </p:cNvSpPr>
          <p:nvPr>
            <p:ph type="body" sz="quarter" idx="13"/>
          </p:nvPr>
        </p:nvSpPr>
        <p:spPr/>
        <p:txBody>
          <a:bodyPr/>
          <a:lstStyle/>
          <a:p>
            <a:r>
              <a:rPr lang="fr-FR" b="1" dirty="0"/>
              <a:t>Message clé : </a:t>
            </a:r>
            <a:r>
              <a:rPr lang="fr-FR" dirty="0"/>
              <a:t>bien identifier et formaliser ce besoin pour permettre l’ouverture de cette connexion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44" name="Image 4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4666" y="3185679"/>
            <a:ext cx="1697904" cy="2940771"/>
          </a:xfrm>
          <a:prstGeom prst="rect">
            <a:avLst/>
          </a:prstGeom>
        </p:spPr>
      </p:pic>
      <p:sp>
        <p:nvSpPr>
          <p:cNvPr id="46" name="Arc 45"/>
          <p:cNvSpPr/>
          <p:nvPr/>
        </p:nvSpPr>
        <p:spPr bwMode="auto">
          <a:xfrm rot="5751881">
            <a:off x="511504" y="1784616"/>
            <a:ext cx="2155454" cy="2354405"/>
          </a:xfrm>
          <a:prstGeom prst="arc">
            <a:avLst>
              <a:gd name="adj1" fmla="val 17251552"/>
              <a:gd name="adj2" fmla="val 20101725"/>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54" name="Rectangle 53"/>
          <p:cNvSpPr/>
          <p:nvPr/>
        </p:nvSpPr>
        <p:spPr>
          <a:xfrm>
            <a:off x="2301287" y="2204256"/>
            <a:ext cx="5747466" cy="127778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Si je souhaite connecter mes outils avec mon espace DataLab, je dois penser à formaliser cette demande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à aborder ce point avec mon responsable DataLab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au moment de mon expression de besoin initiale.</a:t>
            </a:r>
          </a:p>
        </p:txBody>
      </p:sp>
    </p:spTree>
    <p:extLst>
      <p:ext uri="{BB962C8B-B14F-4D97-AF65-F5344CB8AC3E}">
        <p14:creationId xmlns:p14="http://schemas.microsoft.com/office/powerpoint/2010/main" val="872252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n°31</a:t>
            </a:r>
            <a:br>
              <a:rPr lang="fr-FR" sz="2000" dirty="0">
                <a:latin typeface="+mn-lt"/>
              </a:rPr>
            </a:br>
            <a:r>
              <a:rPr lang="fr-FR" sz="2000" dirty="0">
                <a:latin typeface="+mn-lt"/>
              </a:rPr>
              <a:t>Disposer d’outils complémentaires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sp>
        <p:nvSpPr>
          <p:cNvPr id="44" name="Arc 43"/>
          <p:cNvSpPr/>
          <p:nvPr/>
        </p:nvSpPr>
        <p:spPr bwMode="auto">
          <a:xfrm rot="5751881">
            <a:off x="455958" y="935921"/>
            <a:ext cx="2155454" cy="2354405"/>
          </a:xfrm>
          <a:prstGeom prst="arc">
            <a:avLst>
              <a:gd name="adj1" fmla="val 17251552"/>
              <a:gd name="adj2" fmla="val 1306552"/>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pic>
        <p:nvPicPr>
          <p:cNvPr id="25" name="Image 24"/>
          <p:cNvPicPr>
            <a:picLocks noChangeAspect="1"/>
          </p:cNvPicPr>
          <p:nvPr/>
        </p:nvPicPr>
        <p:blipFill>
          <a:blip r:embed="rId10"/>
          <a:stretch>
            <a:fillRect/>
          </a:stretch>
        </p:blipFill>
        <p:spPr>
          <a:xfrm flipH="1">
            <a:off x="332136" y="2335209"/>
            <a:ext cx="1243692" cy="2938527"/>
          </a:xfrm>
          <a:prstGeom prst="rect">
            <a:avLst/>
          </a:prstGeom>
        </p:spPr>
      </p:pic>
      <p:grpSp>
        <p:nvGrpSpPr>
          <p:cNvPr id="40" name="Groupe 39"/>
          <p:cNvGrpSpPr/>
          <p:nvPr/>
        </p:nvGrpSpPr>
        <p:grpSpPr>
          <a:xfrm>
            <a:off x="1648193" y="1868520"/>
            <a:ext cx="4053019" cy="724528"/>
            <a:chOff x="4422990" y="5486835"/>
            <a:chExt cx="4053019" cy="724528"/>
          </a:xfrm>
        </p:grpSpPr>
        <p:sp>
          <p:nvSpPr>
            <p:cNvPr id="41" name="Rectangle à coins arrondis 40"/>
            <p:cNvSpPr/>
            <p:nvPr/>
          </p:nvSpPr>
          <p:spPr>
            <a:xfrm>
              <a:off x="4422990" y="5486835"/>
              <a:ext cx="3980655" cy="724528"/>
            </a:xfrm>
            <a:prstGeom prst="roundRect">
              <a:avLst/>
            </a:prstGeom>
            <a:solidFill>
              <a:schemeClr val="accent5">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2" name="Image 41"/>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4560538" y="5626042"/>
              <a:ext cx="468000" cy="468000"/>
            </a:xfrm>
            <a:prstGeom prst="rect">
              <a:avLst/>
            </a:prstGeom>
          </p:spPr>
        </p:pic>
        <p:sp>
          <p:nvSpPr>
            <p:cNvPr id="43" name="Rectangle 42"/>
            <p:cNvSpPr/>
            <p:nvPr/>
          </p:nvSpPr>
          <p:spPr>
            <a:xfrm>
              <a:off x="5064720" y="5550406"/>
              <a:ext cx="3411289"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L’installation d’outils complémentaires sur un espace DataLab</a:t>
              </a:r>
            </a:p>
          </p:txBody>
        </p:sp>
      </p:grpSp>
      <p:sp>
        <p:nvSpPr>
          <p:cNvPr id="53" name="Rectangle 52"/>
          <p:cNvSpPr/>
          <p:nvPr/>
        </p:nvSpPr>
        <p:spPr>
          <a:xfrm>
            <a:off x="2484054" y="3218851"/>
            <a:ext cx="5359206"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Plusieurs scénarii sont à distinguer dans ce cas :</a:t>
            </a:r>
          </a:p>
        </p:txBody>
      </p:sp>
      <p:sp>
        <p:nvSpPr>
          <p:cNvPr id="60" name="Rectangle à coins arrondis 59"/>
          <p:cNvSpPr/>
          <p:nvPr/>
        </p:nvSpPr>
        <p:spPr>
          <a:xfrm>
            <a:off x="1753518" y="3796279"/>
            <a:ext cx="6621225" cy="761207"/>
          </a:xfrm>
          <a:prstGeom prst="roundRect">
            <a:avLst>
              <a:gd name="adj" fmla="val 17129"/>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t>Cas 1</a:t>
            </a:r>
          </a:p>
        </p:txBody>
      </p:sp>
      <p:sp>
        <p:nvSpPr>
          <p:cNvPr id="61" name="Rectangle à coins arrondis 60"/>
          <p:cNvSpPr/>
          <p:nvPr/>
        </p:nvSpPr>
        <p:spPr>
          <a:xfrm>
            <a:off x="1753518" y="4648216"/>
            <a:ext cx="6621225" cy="761207"/>
          </a:xfrm>
          <a:prstGeom prst="roundRect">
            <a:avLst>
              <a:gd name="adj" fmla="val 11409"/>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lumMod val="50000"/>
                    <a:lumOff val="50000"/>
                  </a:schemeClr>
                </a:solidFill>
              </a:rPr>
              <a:t>Cas 2</a:t>
            </a:r>
          </a:p>
        </p:txBody>
      </p:sp>
      <p:sp>
        <p:nvSpPr>
          <p:cNvPr id="62" name="Rectangle à coins arrondis 61"/>
          <p:cNvSpPr/>
          <p:nvPr/>
        </p:nvSpPr>
        <p:spPr>
          <a:xfrm>
            <a:off x="1753518" y="5500153"/>
            <a:ext cx="6621225" cy="761207"/>
          </a:xfrm>
          <a:prstGeom prst="roundRect">
            <a:avLst>
              <a:gd name="adj" fmla="val 17129"/>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fr-FR" dirty="0">
                <a:solidFill>
                  <a:schemeClr val="tx1">
                    <a:lumMod val="50000"/>
                    <a:lumOff val="50000"/>
                  </a:schemeClr>
                </a:solidFill>
              </a:rPr>
              <a:t>Cas 3</a:t>
            </a:r>
          </a:p>
        </p:txBody>
      </p:sp>
      <p:sp>
        <p:nvSpPr>
          <p:cNvPr id="63" name="Rectangle à coins arrondis 62"/>
          <p:cNvSpPr/>
          <p:nvPr/>
        </p:nvSpPr>
        <p:spPr>
          <a:xfrm>
            <a:off x="1764773" y="3804472"/>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Je dispose d’un outil « privatif » de manipulation </a:t>
            </a:r>
            <a:br>
              <a:rPr lang="fr-FR" dirty="0">
                <a:solidFill>
                  <a:schemeClr val="bg1"/>
                </a:solidFill>
              </a:rPr>
            </a:br>
            <a:r>
              <a:rPr lang="fr-FR" dirty="0">
                <a:solidFill>
                  <a:schemeClr val="bg1"/>
                </a:solidFill>
              </a:rPr>
              <a:t>des données et souhaite l’utiliser sur mon espace DataLab.</a:t>
            </a:r>
          </a:p>
        </p:txBody>
      </p:sp>
    </p:spTree>
    <p:extLst>
      <p:ext uri="{BB962C8B-B14F-4D97-AF65-F5344CB8AC3E}">
        <p14:creationId xmlns:p14="http://schemas.microsoft.com/office/powerpoint/2010/main" val="79819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n°32</a:t>
            </a:r>
            <a:br>
              <a:rPr lang="fr-FR" sz="2000" dirty="0">
                <a:latin typeface="+mn-lt"/>
              </a:rPr>
            </a:br>
            <a:r>
              <a:rPr lang="fr-FR" sz="2000" dirty="0">
                <a:latin typeface="+mn-lt"/>
              </a:rPr>
              <a:t>Disposer d’outils complémentaires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sp>
        <p:nvSpPr>
          <p:cNvPr id="44" name="Arc 43"/>
          <p:cNvSpPr/>
          <p:nvPr/>
        </p:nvSpPr>
        <p:spPr bwMode="auto">
          <a:xfrm rot="5751881">
            <a:off x="455958" y="935921"/>
            <a:ext cx="2155454" cy="2354405"/>
          </a:xfrm>
          <a:prstGeom prst="arc">
            <a:avLst>
              <a:gd name="adj1" fmla="val 17251552"/>
              <a:gd name="adj2" fmla="val 1306552"/>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pic>
        <p:nvPicPr>
          <p:cNvPr id="25" name="Image 24"/>
          <p:cNvPicPr>
            <a:picLocks noChangeAspect="1"/>
          </p:cNvPicPr>
          <p:nvPr/>
        </p:nvPicPr>
        <p:blipFill>
          <a:blip r:embed="rId10"/>
          <a:stretch>
            <a:fillRect/>
          </a:stretch>
        </p:blipFill>
        <p:spPr>
          <a:xfrm flipH="1">
            <a:off x="332136" y="2335209"/>
            <a:ext cx="1243692" cy="2938527"/>
          </a:xfrm>
          <a:prstGeom prst="rect">
            <a:avLst/>
          </a:prstGeom>
        </p:spPr>
      </p:pic>
      <p:grpSp>
        <p:nvGrpSpPr>
          <p:cNvPr id="40" name="Groupe 39"/>
          <p:cNvGrpSpPr/>
          <p:nvPr/>
        </p:nvGrpSpPr>
        <p:grpSpPr>
          <a:xfrm>
            <a:off x="1648193" y="1868520"/>
            <a:ext cx="4053019" cy="724528"/>
            <a:chOff x="4422990" y="5486835"/>
            <a:chExt cx="4053019" cy="724528"/>
          </a:xfrm>
        </p:grpSpPr>
        <p:sp>
          <p:nvSpPr>
            <p:cNvPr id="41" name="Rectangle à coins arrondis 40"/>
            <p:cNvSpPr/>
            <p:nvPr/>
          </p:nvSpPr>
          <p:spPr>
            <a:xfrm>
              <a:off x="4422990" y="5486835"/>
              <a:ext cx="3980655" cy="724528"/>
            </a:xfrm>
            <a:prstGeom prst="roundRect">
              <a:avLst/>
            </a:prstGeom>
            <a:solidFill>
              <a:schemeClr val="accent5">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2" name="Image 41"/>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4560538" y="5626042"/>
              <a:ext cx="468000" cy="468000"/>
            </a:xfrm>
            <a:prstGeom prst="rect">
              <a:avLst/>
            </a:prstGeom>
          </p:spPr>
        </p:pic>
        <p:sp>
          <p:nvSpPr>
            <p:cNvPr id="43" name="Rectangle 42"/>
            <p:cNvSpPr/>
            <p:nvPr/>
          </p:nvSpPr>
          <p:spPr>
            <a:xfrm>
              <a:off x="5064720" y="5550406"/>
              <a:ext cx="3411289"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L’installation d’outils complémentaires sur un espace DataLab</a:t>
              </a:r>
            </a:p>
          </p:txBody>
        </p:sp>
      </p:grpSp>
      <p:sp>
        <p:nvSpPr>
          <p:cNvPr id="53" name="Rectangle 52"/>
          <p:cNvSpPr/>
          <p:nvPr/>
        </p:nvSpPr>
        <p:spPr>
          <a:xfrm>
            <a:off x="2484054" y="3218851"/>
            <a:ext cx="5359206"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Plusieurs scénarii sont à distinguer dans ce cas :</a:t>
            </a:r>
          </a:p>
        </p:txBody>
      </p:sp>
      <p:sp>
        <p:nvSpPr>
          <p:cNvPr id="60" name="Rectangle à coins arrondis 59"/>
          <p:cNvSpPr/>
          <p:nvPr/>
        </p:nvSpPr>
        <p:spPr>
          <a:xfrm>
            <a:off x="1753518" y="3796279"/>
            <a:ext cx="6621225" cy="761207"/>
          </a:xfrm>
          <a:prstGeom prst="roundRect">
            <a:avLst>
              <a:gd name="adj" fmla="val 17129"/>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lumMod val="50000"/>
                    <a:lumOff val="50000"/>
                  </a:schemeClr>
                </a:solidFill>
              </a:rPr>
              <a:t>Cas 1</a:t>
            </a:r>
          </a:p>
        </p:txBody>
      </p:sp>
      <p:sp>
        <p:nvSpPr>
          <p:cNvPr id="62" name="Rectangle à coins arrondis 61"/>
          <p:cNvSpPr/>
          <p:nvPr/>
        </p:nvSpPr>
        <p:spPr>
          <a:xfrm>
            <a:off x="1753518" y="5500153"/>
            <a:ext cx="6621225" cy="761207"/>
          </a:xfrm>
          <a:prstGeom prst="roundRect">
            <a:avLst>
              <a:gd name="adj" fmla="val 17129"/>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fr-FR" dirty="0">
                <a:solidFill>
                  <a:schemeClr val="tx1">
                    <a:lumMod val="50000"/>
                    <a:lumOff val="50000"/>
                  </a:schemeClr>
                </a:solidFill>
              </a:rPr>
              <a:t>Cas 3</a:t>
            </a:r>
          </a:p>
        </p:txBody>
      </p:sp>
      <p:sp>
        <p:nvSpPr>
          <p:cNvPr id="63" name="Rectangle à coins arrondis 62"/>
          <p:cNvSpPr/>
          <p:nvPr/>
        </p:nvSpPr>
        <p:spPr>
          <a:xfrm>
            <a:off x="1764773" y="3804472"/>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3">
                    <a:lumMod val="50000"/>
                  </a:schemeClr>
                </a:solidFill>
              </a:rPr>
              <a:t>Je dispose d’un outil « privatif » de manipulation </a:t>
            </a:r>
            <a:br>
              <a:rPr lang="fr-FR" dirty="0">
                <a:solidFill>
                  <a:schemeClr val="accent3">
                    <a:lumMod val="50000"/>
                  </a:schemeClr>
                </a:solidFill>
              </a:rPr>
            </a:br>
            <a:r>
              <a:rPr lang="fr-FR" dirty="0">
                <a:solidFill>
                  <a:schemeClr val="accent3">
                    <a:lumMod val="50000"/>
                  </a:schemeClr>
                </a:solidFill>
              </a:rPr>
              <a:t>des données et souhaite l’utiliser sur mon espace DataLab.</a:t>
            </a:r>
          </a:p>
        </p:txBody>
      </p:sp>
      <p:grpSp>
        <p:nvGrpSpPr>
          <p:cNvPr id="2" name="Groupe 1"/>
          <p:cNvGrpSpPr/>
          <p:nvPr/>
        </p:nvGrpSpPr>
        <p:grpSpPr>
          <a:xfrm>
            <a:off x="1753517" y="4648216"/>
            <a:ext cx="6621226" cy="769400"/>
            <a:chOff x="1753517" y="4648216"/>
            <a:chExt cx="6621226" cy="769400"/>
          </a:xfrm>
        </p:grpSpPr>
        <p:sp>
          <p:nvSpPr>
            <p:cNvPr id="61" name="Rectangle à coins arrondis 60"/>
            <p:cNvSpPr/>
            <p:nvPr/>
          </p:nvSpPr>
          <p:spPr>
            <a:xfrm>
              <a:off x="1753518" y="4648216"/>
              <a:ext cx="6621225" cy="761207"/>
            </a:xfrm>
            <a:prstGeom prst="roundRect">
              <a:avLst>
                <a:gd name="adj" fmla="val 11409"/>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t>Cas 2</a:t>
              </a:r>
            </a:p>
          </p:txBody>
        </p:sp>
        <p:sp>
          <p:nvSpPr>
            <p:cNvPr id="35" name="Rectangle à coins arrondis 34"/>
            <p:cNvSpPr/>
            <p:nvPr/>
          </p:nvSpPr>
          <p:spPr>
            <a:xfrm>
              <a:off x="1753517" y="4656409"/>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Je souhaite déployer l’un de mes outils </a:t>
              </a:r>
              <a:br>
                <a:rPr lang="fr-FR" dirty="0">
                  <a:solidFill>
                    <a:schemeClr val="bg1"/>
                  </a:solidFill>
                </a:rPr>
              </a:br>
              <a:r>
                <a:rPr lang="fr-FR" dirty="0">
                  <a:solidFill>
                    <a:schemeClr val="bg1"/>
                  </a:solidFill>
                </a:rPr>
                <a:t>« privatif » sur l’espace DataLab.</a:t>
              </a:r>
            </a:p>
          </p:txBody>
        </p:sp>
      </p:grpSp>
    </p:spTree>
    <p:extLst>
      <p:ext uri="{BB962C8B-B14F-4D97-AF65-F5344CB8AC3E}">
        <p14:creationId xmlns:p14="http://schemas.microsoft.com/office/powerpoint/2010/main" val="30682307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n°33</a:t>
            </a:r>
            <a:br>
              <a:rPr lang="fr-FR" sz="2000" dirty="0">
                <a:latin typeface="+mn-lt"/>
              </a:rPr>
            </a:br>
            <a:r>
              <a:rPr lang="fr-FR" sz="2000" dirty="0">
                <a:latin typeface="+mn-lt"/>
              </a:rPr>
              <a:t>Disposer d’outils complémentaires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sp>
        <p:nvSpPr>
          <p:cNvPr id="44" name="Arc 43"/>
          <p:cNvSpPr/>
          <p:nvPr/>
        </p:nvSpPr>
        <p:spPr bwMode="auto">
          <a:xfrm rot="5751881">
            <a:off x="455958" y="935921"/>
            <a:ext cx="2155454" cy="2354405"/>
          </a:xfrm>
          <a:prstGeom prst="arc">
            <a:avLst>
              <a:gd name="adj1" fmla="val 17251552"/>
              <a:gd name="adj2" fmla="val 1306552"/>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pic>
        <p:nvPicPr>
          <p:cNvPr id="25" name="Image 24"/>
          <p:cNvPicPr>
            <a:picLocks noChangeAspect="1"/>
          </p:cNvPicPr>
          <p:nvPr/>
        </p:nvPicPr>
        <p:blipFill>
          <a:blip r:embed="rId10"/>
          <a:stretch>
            <a:fillRect/>
          </a:stretch>
        </p:blipFill>
        <p:spPr>
          <a:xfrm flipH="1">
            <a:off x="332136" y="2335209"/>
            <a:ext cx="1243692" cy="2938527"/>
          </a:xfrm>
          <a:prstGeom prst="rect">
            <a:avLst/>
          </a:prstGeom>
        </p:spPr>
      </p:pic>
      <p:grpSp>
        <p:nvGrpSpPr>
          <p:cNvPr id="40" name="Groupe 39"/>
          <p:cNvGrpSpPr/>
          <p:nvPr/>
        </p:nvGrpSpPr>
        <p:grpSpPr>
          <a:xfrm>
            <a:off x="1648193" y="1868520"/>
            <a:ext cx="4053019" cy="724528"/>
            <a:chOff x="4422990" y="5486835"/>
            <a:chExt cx="4053019" cy="724528"/>
          </a:xfrm>
        </p:grpSpPr>
        <p:sp>
          <p:nvSpPr>
            <p:cNvPr id="41" name="Rectangle à coins arrondis 40"/>
            <p:cNvSpPr/>
            <p:nvPr/>
          </p:nvSpPr>
          <p:spPr>
            <a:xfrm>
              <a:off x="4422990" y="5486835"/>
              <a:ext cx="3980655" cy="724528"/>
            </a:xfrm>
            <a:prstGeom prst="roundRect">
              <a:avLst/>
            </a:prstGeom>
            <a:solidFill>
              <a:schemeClr val="accent5">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2" name="Image 41"/>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4560538" y="5626042"/>
              <a:ext cx="468000" cy="468000"/>
            </a:xfrm>
            <a:prstGeom prst="rect">
              <a:avLst/>
            </a:prstGeom>
          </p:spPr>
        </p:pic>
        <p:sp>
          <p:nvSpPr>
            <p:cNvPr id="43" name="Rectangle 42"/>
            <p:cNvSpPr/>
            <p:nvPr/>
          </p:nvSpPr>
          <p:spPr>
            <a:xfrm>
              <a:off x="5064720" y="5550406"/>
              <a:ext cx="3411289"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L’installation d’outils complémentaires sur un espace DataLab</a:t>
              </a:r>
            </a:p>
          </p:txBody>
        </p:sp>
      </p:grpSp>
      <p:sp>
        <p:nvSpPr>
          <p:cNvPr id="53" name="Rectangle 52"/>
          <p:cNvSpPr/>
          <p:nvPr/>
        </p:nvSpPr>
        <p:spPr>
          <a:xfrm>
            <a:off x="2484054" y="3218851"/>
            <a:ext cx="5359206"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Plusieurs scénarii sont à distinguer dans ce cas :</a:t>
            </a:r>
          </a:p>
        </p:txBody>
      </p:sp>
      <p:sp>
        <p:nvSpPr>
          <p:cNvPr id="60" name="Rectangle à coins arrondis 59"/>
          <p:cNvSpPr/>
          <p:nvPr/>
        </p:nvSpPr>
        <p:spPr>
          <a:xfrm>
            <a:off x="1753518" y="3796279"/>
            <a:ext cx="6621225" cy="761207"/>
          </a:xfrm>
          <a:prstGeom prst="roundRect">
            <a:avLst>
              <a:gd name="adj" fmla="val 17129"/>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lumMod val="50000"/>
                    <a:lumOff val="50000"/>
                  </a:schemeClr>
                </a:solidFill>
              </a:rPr>
              <a:t>Cas 1</a:t>
            </a:r>
          </a:p>
        </p:txBody>
      </p:sp>
      <p:sp>
        <p:nvSpPr>
          <p:cNvPr id="61" name="Rectangle à coins arrondis 60"/>
          <p:cNvSpPr/>
          <p:nvPr/>
        </p:nvSpPr>
        <p:spPr>
          <a:xfrm>
            <a:off x="1753518" y="4648216"/>
            <a:ext cx="6621225" cy="761207"/>
          </a:xfrm>
          <a:prstGeom prst="roundRect">
            <a:avLst>
              <a:gd name="adj" fmla="val 11409"/>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dirty="0">
                <a:solidFill>
                  <a:schemeClr val="tx1">
                    <a:lumMod val="50000"/>
                    <a:lumOff val="50000"/>
                  </a:schemeClr>
                </a:solidFill>
              </a:rPr>
              <a:t>Cas 2</a:t>
            </a:r>
          </a:p>
        </p:txBody>
      </p:sp>
      <p:sp>
        <p:nvSpPr>
          <p:cNvPr id="63" name="Rectangle à coins arrondis 62"/>
          <p:cNvSpPr/>
          <p:nvPr/>
        </p:nvSpPr>
        <p:spPr>
          <a:xfrm>
            <a:off x="1764773" y="3804472"/>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3">
                    <a:lumMod val="50000"/>
                  </a:schemeClr>
                </a:solidFill>
              </a:rPr>
              <a:t>Je dispose d’un outil « privatif » de manipulation </a:t>
            </a:r>
            <a:br>
              <a:rPr lang="fr-FR" dirty="0">
                <a:solidFill>
                  <a:schemeClr val="accent3">
                    <a:lumMod val="50000"/>
                  </a:schemeClr>
                </a:solidFill>
              </a:rPr>
            </a:br>
            <a:r>
              <a:rPr lang="fr-FR" dirty="0">
                <a:solidFill>
                  <a:schemeClr val="accent3">
                    <a:lumMod val="50000"/>
                  </a:schemeClr>
                </a:solidFill>
              </a:rPr>
              <a:t>des données et souhaite l’utiliser sur mon espace DataLab.</a:t>
            </a:r>
          </a:p>
        </p:txBody>
      </p:sp>
      <p:sp>
        <p:nvSpPr>
          <p:cNvPr id="35" name="Rectangle à coins arrondis 34"/>
          <p:cNvSpPr/>
          <p:nvPr/>
        </p:nvSpPr>
        <p:spPr>
          <a:xfrm>
            <a:off x="1753517" y="4656409"/>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3">
                    <a:lumMod val="50000"/>
                  </a:schemeClr>
                </a:solidFill>
              </a:rPr>
              <a:t>Je souhaite déployer l’un de mes outils </a:t>
            </a:r>
            <a:br>
              <a:rPr lang="fr-FR" dirty="0">
                <a:solidFill>
                  <a:schemeClr val="accent3">
                    <a:lumMod val="50000"/>
                  </a:schemeClr>
                </a:solidFill>
              </a:rPr>
            </a:br>
            <a:r>
              <a:rPr lang="fr-FR" dirty="0">
                <a:solidFill>
                  <a:schemeClr val="accent3">
                    <a:lumMod val="50000"/>
                  </a:schemeClr>
                </a:solidFill>
              </a:rPr>
              <a:t>« privatif » sur l’espace DataLab.</a:t>
            </a:r>
          </a:p>
        </p:txBody>
      </p:sp>
      <p:grpSp>
        <p:nvGrpSpPr>
          <p:cNvPr id="2" name="Groupe 1"/>
          <p:cNvGrpSpPr/>
          <p:nvPr/>
        </p:nvGrpSpPr>
        <p:grpSpPr>
          <a:xfrm>
            <a:off x="1753516" y="5500153"/>
            <a:ext cx="6621227" cy="777593"/>
            <a:chOff x="1753516" y="5500153"/>
            <a:chExt cx="6621227" cy="777593"/>
          </a:xfrm>
        </p:grpSpPr>
        <p:sp>
          <p:nvSpPr>
            <p:cNvPr id="62" name="Rectangle à coins arrondis 61"/>
            <p:cNvSpPr/>
            <p:nvPr/>
          </p:nvSpPr>
          <p:spPr>
            <a:xfrm>
              <a:off x="1753518" y="5500153"/>
              <a:ext cx="6621225" cy="761207"/>
            </a:xfrm>
            <a:prstGeom prst="roundRect">
              <a:avLst>
                <a:gd name="adj" fmla="val 17129"/>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fr-FR" b="1" dirty="0"/>
                <a:t>Cas 3</a:t>
              </a:r>
            </a:p>
          </p:txBody>
        </p:sp>
        <p:sp>
          <p:nvSpPr>
            <p:cNvPr id="36" name="Rectangle à coins arrondis 35"/>
            <p:cNvSpPr/>
            <p:nvPr/>
          </p:nvSpPr>
          <p:spPr>
            <a:xfrm>
              <a:off x="1753516" y="5516539"/>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Je souhaite disposer d’un nouvel outil fourni </a:t>
              </a:r>
              <a:br>
                <a:rPr lang="fr-FR" dirty="0">
                  <a:solidFill>
                    <a:schemeClr val="bg1"/>
                  </a:solidFill>
                </a:rPr>
              </a:br>
              <a:r>
                <a:rPr lang="fr-FR" dirty="0">
                  <a:solidFill>
                    <a:schemeClr val="bg1"/>
                  </a:solidFill>
                </a:rPr>
                <a:t>avec l’espace DataLab, en mode « communautaire ».</a:t>
              </a:r>
            </a:p>
          </p:txBody>
        </p:sp>
      </p:grpSp>
    </p:spTree>
    <p:extLst>
      <p:ext uri="{BB962C8B-B14F-4D97-AF65-F5344CB8AC3E}">
        <p14:creationId xmlns:p14="http://schemas.microsoft.com/office/powerpoint/2010/main" val="810193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Connecteur droit 35"/>
          <p:cNvCxnSpPr/>
          <p:nvPr/>
        </p:nvCxnSpPr>
        <p:spPr>
          <a:xfrm>
            <a:off x="2616858" y="3477761"/>
            <a:ext cx="0" cy="274143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0" name="Groupe 39"/>
          <p:cNvGrpSpPr/>
          <p:nvPr/>
        </p:nvGrpSpPr>
        <p:grpSpPr>
          <a:xfrm>
            <a:off x="1648193" y="1868520"/>
            <a:ext cx="4053019" cy="724528"/>
            <a:chOff x="4422990" y="5486835"/>
            <a:chExt cx="4053019" cy="724528"/>
          </a:xfrm>
        </p:grpSpPr>
        <p:sp>
          <p:nvSpPr>
            <p:cNvPr id="41" name="Rectangle à coins arrondis 40"/>
            <p:cNvSpPr/>
            <p:nvPr/>
          </p:nvSpPr>
          <p:spPr>
            <a:xfrm>
              <a:off x="4422990" y="5486835"/>
              <a:ext cx="3980655" cy="724528"/>
            </a:xfrm>
            <a:prstGeom prst="roundRect">
              <a:avLst/>
            </a:prstGeom>
            <a:solidFill>
              <a:schemeClr val="accent5">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2" name="Image 41"/>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560538" y="5626042"/>
              <a:ext cx="468000" cy="468000"/>
            </a:xfrm>
            <a:prstGeom prst="rect">
              <a:avLst/>
            </a:prstGeom>
          </p:spPr>
        </p:pic>
        <p:sp>
          <p:nvSpPr>
            <p:cNvPr id="43" name="Rectangle 42"/>
            <p:cNvSpPr/>
            <p:nvPr/>
          </p:nvSpPr>
          <p:spPr>
            <a:xfrm>
              <a:off x="5064720" y="5550406"/>
              <a:ext cx="3411289"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L’installation d’outils complémentaires sur un espace DataLab</a:t>
              </a:r>
            </a:p>
          </p:txBody>
        </p:sp>
      </p:grpSp>
      <p:grpSp>
        <p:nvGrpSpPr>
          <p:cNvPr id="2" name="Groupe 1"/>
          <p:cNvGrpSpPr/>
          <p:nvPr/>
        </p:nvGrpSpPr>
        <p:grpSpPr>
          <a:xfrm>
            <a:off x="1913544" y="2056699"/>
            <a:ext cx="6632480" cy="769400"/>
            <a:chOff x="1753518" y="3796279"/>
            <a:chExt cx="6632480" cy="769400"/>
          </a:xfrm>
        </p:grpSpPr>
        <p:sp>
          <p:nvSpPr>
            <p:cNvPr id="60" name="Rectangle à coins arrondis 59"/>
            <p:cNvSpPr/>
            <p:nvPr/>
          </p:nvSpPr>
          <p:spPr>
            <a:xfrm>
              <a:off x="1753518" y="3796279"/>
              <a:ext cx="6621225" cy="761207"/>
            </a:xfrm>
            <a:prstGeom prst="roundRect">
              <a:avLst>
                <a:gd name="adj" fmla="val 17129"/>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t>Cas 1</a:t>
              </a:r>
            </a:p>
          </p:txBody>
        </p:sp>
        <p:sp>
          <p:nvSpPr>
            <p:cNvPr id="63" name="Rectangle à coins arrondis 62"/>
            <p:cNvSpPr/>
            <p:nvPr/>
          </p:nvSpPr>
          <p:spPr>
            <a:xfrm>
              <a:off x="1764773" y="3804472"/>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Je dispose d’un outil « privatif » de manipulation </a:t>
              </a:r>
              <a:br>
                <a:rPr lang="fr-FR" dirty="0">
                  <a:solidFill>
                    <a:schemeClr val="bg1"/>
                  </a:solidFill>
                </a:rPr>
              </a:br>
              <a:r>
                <a:rPr lang="fr-FR" dirty="0">
                  <a:solidFill>
                    <a:schemeClr val="bg1"/>
                  </a:solidFill>
                </a:rPr>
                <a:t>des données et souhaite l’utiliser sur mon espace DataLab.</a:t>
              </a:r>
            </a:p>
          </p:txBody>
        </p:sp>
      </p:grpSp>
      <p:sp>
        <p:nvSpPr>
          <p:cNvPr id="47" name="Titre 46"/>
          <p:cNvSpPr>
            <a:spLocks noGrp="1"/>
          </p:cNvSpPr>
          <p:nvPr>
            <p:ph type="title"/>
          </p:nvPr>
        </p:nvSpPr>
        <p:spPr/>
        <p:txBody>
          <a:bodyPr/>
          <a:lstStyle/>
          <a:p>
            <a:r>
              <a:rPr lang="fr-FR" sz="2000" b="1" dirty="0">
                <a:latin typeface="+mn-lt"/>
              </a:rPr>
              <a:t>Ecran n°34</a:t>
            </a:r>
            <a:br>
              <a:rPr lang="fr-FR" sz="2000" dirty="0">
                <a:latin typeface="+mn-lt"/>
              </a:rPr>
            </a:br>
            <a:r>
              <a:rPr lang="fr-FR" sz="2000" dirty="0">
                <a:latin typeface="+mn-lt"/>
              </a:rPr>
              <a:t>Connecter mon outil à un espace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2"/>
          <a:stretch>
            <a:fillRect/>
          </a:stretch>
        </p:blipFill>
        <p:spPr>
          <a:xfrm flipH="1">
            <a:off x="332136" y="2335209"/>
            <a:ext cx="1243692" cy="2938527"/>
          </a:xfrm>
          <a:prstGeom prst="rect">
            <a:avLst/>
          </a:prstGeom>
        </p:spPr>
      </p:pic>
      <p:pic>
        <p:nvPicPr>
          <p:cNvPr id="3" name="Imag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33459" y="3929684"/>
            <a:ext cx="1196928" cy="1196928"/>
          </a:xfrm>
          <a:prstGeom prst="rect">
            <a:avLst/>
          </a:prstGeom>
        </p:spPr>
      </p:pic>
      <p:sp>
        <p:nvSpPr>
          <p:cNvPr id="37" name="Rectangle 36"/>
          <p:cNvSpPr/>
          <p:nvPr/>
        </p:nvSpPr>
        <p:spPr>
          <a:xfrm>
            <a:off x="2986454" y="3399089"/>
            <a:ext cx="5366229" cy="2873607"/>
          </a:xfrm>
          <a:prstGeom prst="rect">
            <a:avLst/>
          </a:prstGeom>
        </p:spPr>
        <p:txBody>
          <a:bodyPr wrap="square">
            <a:spAutoFit/>
          </a:bodyPr>
          <a:lstStyle/>
          <a:p>
            <a:pPr lvl="0">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C’est possible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en respectant les conditions suivantes :</a:t>
            </a:r>
          </a:p>
          <a:p>
            <a:pPr marL="285750" lvl="0" indent="-285750">
              <a:lnSpc>
                <a:spcPct val="107000"/>
              </a:lnSpc>
              <a:spcAft>
                <a:spcPts val="800"/>
              </a:spcAft>
              <a:buFont typeface="Arial" panose="020B0604020202020204" pitchFamily="34" charset="0"/>
              <a:buChar char="•"/>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J’installe mon outil sur des machines sur lesquelles j’ai la main (hors PHG),</a:t>
            </a:r>
          </a:p>
          <a:p>
            <a:pPr marL="285750" lvl="0" indent="-285750">
              <a:lnSpc>
                <a:spcPct val="107000"/>
              </a:lnSpc>
              <a:spcAft>
                <a:spcPts val="800"/>
              </a:spcAft>
              <a:buFont typeface="Arial" panose="020B0604020202020204" pitchFamily="34" charset="0"/>
              <a:buChar char="•"/>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connecte mon outil à l’espace DataLab via l’un des modes de connexion autorisés.</a:t>
            </a:r>
          </a:p>
          <a:p>
            <a:pPr marL="285750" lvl="0" indent="-285750">
              <a:lnSpc>
                <a:spcPct val="107000"/>
              </a:lnSpc>
              <a:spcAft>
                <a:spcPts val="800"/>
              </a:spcAft>
              <a:buFont typeface="Arial" panose="020B0604020202020204" pitchFamily="34" charset="0"/>
              <a:buChar char="•"/>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fais une demande pour ouverture de la connexion adéquate en précisant l’outil utilisé,</a:t>
            </a:r>
          </a:p>
          <a:p>
            <a:pPr marL="285750" lvl="0" indent="-285750">
              <a:lnSpc>
                <a:spcPct val="107000"/>
              </a:lnSpc>
              <a:spcAft>
                <a:spcPts val="800"/>
              </a:spcAft>
              <a:buFont typeface="Arial" panose="020B0604020202020204" pitchFamily="34" charset="0"/>
              <a:buChar char="•"/>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respecte les règles des services DataLab.</a:t>
            </a:r>
          </a:p>
        </p:txBody>
      </p:sp>
    </p:spTree>
    <p:extLst>
      <p:ext uri="{BB962C8B-B14F-4D97-AF65-F5344CB8AC3E}">
        <p14:creationId xmlns:p14="http://schemas.microsoft.com/office/powerpoint/2010/main" val="3358700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Connecteur droit 35"/>
          <p:cNvCxnSpPr/>
          <p:nvPr/>
        </p:nvCxnSpPr>
        <p:spPr>
          <a:xfrm>
            <a:off x="2616858" y="3477761"/>
            <a:ext cx="0" cy="274143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0" name="Groupe 39"/>
          <p:cNvGrpSpPr/>
          <p:nvPr/>
        </p:nvGrpSpPr>
        <p:grpSpPr>
          <a:xfrm>
            <a:off x="1648193" y="1868520"/>
            <a:ext cx="4053019" cy="724528"/>
            <a:chOff x="4422990" y="5486835"/>
            <a:chExt cx="4053019" cy="724528"/>
          </a:xfrm>
        </p:grpSpPr>
        <p:sp>
          <p:nvSpPr>
            <p:cNvPr id="41" name="Rectangle à coins arrondis 40"/>
            <p:cNvSpPr/>
            <p:nvPr/>
          </p:nvSpPr>
          <p:spPr>
            <a:xfrm>
              <a:off x="4422990" y="5486835"/>
              <a:ext cx="3980655" cy="724528"/>
            </a:xfrm>
            <a:prstGeom prst="roundRect">
              <a:avLst/>
            </a:prstGeom>
            <a:solidFill>
              <a:schemeClr val="accent5">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2" name="Image 41"/>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560538" y="5626042"/>
              <a:ext cx="468000" cy="468000"/>
            </a:xfrm>
            <a:prstGeom prst="rect">
              <a:avLst/>
            </a:prstGeom>
          </p:spPr>
        </p:pic>
        <p:sp>
          <p:nvSpPr>
            <p:cNvPr id="43" name="Rectangle 42"/>
            <p:cNvSpPr/>
            <p:nvPr/>
          </p:nvSpPr>
          <p:spPr>
            <a:xfrm>
              <a:off x="5064720" y="5550406"/>
              <a:ext cx="3411289"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L’installation d’outils complémentaires sur un espace DataLab</a:t>
              </a:r>
            </a:p>
          </p:txBody>
        </p:sp>
      </p:grpSp>
      <p:grpSp>
        <p:nvGrpSpPr>
          <p:cNvPr id="2" name="Groupe 1"/>
          <p:cNvGrpSpPr/>
          <p:nvPr/>
        </p:nvGrpSpPr>
        <p:grpSpPr>
          <a:xfrm>
            <a:off x="1913544" y="2056699"/>
            <a:ext cx="6632480" cy="769400"/>
            <a:chOff x="1753518" y="3796279"/>
            <a:chExt cx="6632480" cy="769400"/>
          </a:xfrm>
        </p:grpSpPr>
        <p:sp>
          <p:nvSpPr>
            <p:cNvPr id="60" name="Rectangle à coins arrondis 59"/>
            <p:cNvSpPr/>
            <p:nvPr/>
          </p:nvSpPr>
          <p:spPr>
            <a:xfrm>
              <a:off x="1753518" y="3796279"/>
              <a:ext cx="6621225" cy="761207"/>
            </a:xfrm>
            <a:prstGeom prst="roundRect">
              <a:avLst>
                <a:gd name="adj" fmla="val 17129"/>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t>Cas 1</a:t>
              </a:r>
            </a:p>
          </p:txBody>
        </p:sp>
        <p:sp>
          <p:nvSpPr>
            <p:cNvPr id="63" name="Rectangle à coins arrondis 62"/>
            <p:cNvSpPr/>
            <p:nvPr/>
          </p:nvSpPr>
          <p:spPr>
            <a:xfrm>
              <a:off x="1764773" y="3804472"/>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Je dispose d’un outil « privatif » de manipulation </a:t>
              </a:r>
              <a:br>
                <a:rPr lang="fr-FR" dirty="0">
                  <a:solidFill>
                    <a:schemeClr val="bg1"/>
                  </a:solidFill>
                </a:rPr>
              </a:br>
              <a:r>
                <a:rPr lang="fr-FR" dirty="0">
                  <a:solidFill>
                    <a:schemeClr val="bg1"/>
                  </a:solidFill>
                </a:rPr>
                <a:t>des données et souhaite l’utiliser sur mon espace DataLab.</a:t>
              </a:r>
            </a:p>
          </p:txBody>
        </p:sp>
      </p:grpSp>
      <p:sp>
        <p:nvSpPr>
          <p:cNvPr id="47" name="Titre 46"/>
          <p:cNvSpPr>
            <a:spLocks noGrp="1"/>
          </p:cNvSpPr>
          <p:nvPr>
            <p:ph type="title"/>
          </p:nvPr>
        </p:nvSpPr>
        <p:spPr/>
        <p:txBody>
          <a:bodyPr/>
          <a:lstStyle/>
          <a:p>
            <a:r>
              <a:rPr lang="fr-FR" sz="2000" b="1" dirty="0">
                <a:latin typeface="+mn-lt"/>
              </a:rPr>
              <a:t>Ecran n°34 bis</a:t>
            </a:r>
            <a:br>
              <a:rPr lang="fr-FR" sz="2000" dirty="0">
                <a:latin typeface="+mn-lt"/>
              </a:rPr>
            </a:br>
            <a:r>
              <a:rPr lang="fr-FR" sz="2000" dirty="0">
                <a:latin typeface="+mn-lt"/>
              </a:rPr>
              <a:t>Connecter mon outil à un espace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2"/>
          <a:stretch>
            <a:fillRect/>
          </a:stretch>
        </p:blipFill>
        <p:spPr>
          <a:xfrm flipH="1">
            <a:off x="332136" y="2335209"/>
            <a:ext cx="1243692" cy="2938527"/>
          </a:xfrm>
          <a:prstGeom prst="rect">
            <a:avLst/>
          </a:prstGeom>
        </p:spPr>
      </p:pic>
      <p:pic>
        <p:nvPicPr>
          <p:cNvPr id="3" name="Image 2"/>
          <p:cNvPicPr>
            <a:picLocks noChangeAspect="1"/>
          </p:cNvPicPr>
          <p:nvPr/>
        </p:nvPicPr>
        <p:blipFill>
          <a:blip r:embed="rId1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633459" y="3929684"/>
            <a:ext cx="1196928" cy="1196928"/>
          </a:xfrm>
          <a:prstGeom prst="rect">
            <a:avLst/>
          </a:prstGeom>
        </p:spPr>
      </p:pic>
      <p:sp>
        <p:nvSpPr>
          <p:cNvPr id="37" name="Rectangle 36"/>
          <p:cNvSpPr/>
          <p:nvPr/>
        </p:nvSpPr>
        <p:spPr>
          <a:xfrm>
            <a:off x="2986454" y="3399089"/>
            <a:ext cx="5366229" cy="2873607"/>
          </a:xfrm>
          <a:prstGeom prst="rect">
            <a:avLst/>
          </a:prstGeom>
        </p:spPr>
        <p:txBody>
          <a:bodyPr wrap="square">
            <a:spAutoFit/>
          </a:bodyPr>
          <a:lstStyle/>
          <a:p>
            <a:pPr lvl="0">
              <a:lnSpc>
                <a:spcPct val="107000"/>
              </a:lnSpc>
              <a:spcAft>
                <a:spcPts val="800"/>
              </a:spcAft>
            </a:pPr>
            <a:r>
              <a:rPr lang="fr-FR" b="1" dirty="0">
                <a:solidFill>
                  <a:schemeClr val="bg1">
                    <a:lumMod val="85000"/>
                  </a:schemeClr>
                </a:solidFill>
                <a:ea typeface="Yu Gothic Light" panose="020B0300000000000000" pitchFamily="34" charset="-128"/>
                <a:cs typeface="Times New Roman" panose="02020603050405020304" pitchFamily="18" charset="0"/>
              </a:rPr>
              <a:t>C’est possible </a:t>
            </a:r>
            <a:r>
              <a:rPr lang="fr-FR" dirty="0">
                <a:solidFill>
                  <a:schemeClr val="bg1">
                    <a:lumMod val="85000"/>
                  </a:schemeClr>
                </a:solidFill>
                <a:ea typeface="Yu Gothic Light" panose="020B0300000000000000" pitchFamily="34" charset="-128"/>
                <a:cs typeface="Times New Roman" panose="02020603050405020304" pitchFamily="18" charset="0"/>
              </a:rPr>
              <a:t>en respectant les conditions suivantes :</a:t>
            </a:r>
          </a:p>
          <a:p>
            <a:pPr marL="285750" lvl="0" indent="-285750">
              <a:lnSpc>
                <a:spcPct val="107000"/>
              </a:lnSpc>
              <a:spcAft>
                <a:spcPts val="800"/>
              </a:spcAft>
              <a:buFont typeface="Arial" panose="020B0604020202020204" pitchFamily="34" charset="0"/>
              <a:buChar char="•"/>
            </a:pPr>
            <a:r>
              <a:rPr lang="fr-FR" dirty="0">
                <a:solidFill>
                  <a:schemeClr val="bg1">
                    <a:lumMod val="85000"/>
                  </a:schemeClr>
                </a:solidFill>
                <a:ea typeface="Yu Gothic Light" panose="020B0300000000000000" pitchFamily="34" charset="-128"/>
                <a:cs typeface="Times New Roman" panose="02020603050405020304" pitchFamily="18" charset="0"/>
              </a:rPr>
              <a:t>J’installe mon outil sur des machines sur lesquelles j’ai la main (hors PHG),</a:t>
            </a:r>
          </a:p>
          <a:p>
            <a:pPr marL="285750" lvl="0" indent="-285750">
              <a:lnSpc>
                <a:spcPct val="107000"/>
              </a:lnSpc>
              <a:spcAft>
                <a:spcPts val="800"/>
              </a:spcAft>
              <a:buFont typeface="Arial" panose="020B0604020202020204" pitchFamily="34" charset="0"/>
              <a:buChar char="•"/>
            </a:pPr>
            <a:r>
              <a:rPr lang="fr-FR" dirty="0">
                <a:solidFill>
                  <a:schemeClr val="bg1">
                    <a:lumMod val="85000"/>
                  </a:schemeClr>
                </a:solidFill>
                <a:ea typeface="Yu Gothic Light" panose="020B0300000000000000" pitchFamily="34" charset="-128"/>
                <a:cs typeface="Times New Roman" panose="02020603050405020304" pitchFamily="18" charset="0"/>
              </a:rPr>
              <a:t>Je connecte mon outil à l’espace DataLab via l’un des modes de connexion autorisés.</a:t>
            </a:r>
          </a:p>
          <a:p>
            <a:pPr marL="285750" lvl="0" indent="-285750">
              <a:lnSpc>
                <a:spcPct val="107000"/>
              </a:lnSpc>
              <a:spcAft>
                <a:spcPts val="800"/>
              </a:spcAft>
              <a:buFont typeface="Arial" panose="020B0604020202020204" pitchFamily="34" charset="0"/>
              <a:buChar char="•"/>
            </a:pPr>
            <a:r>
              <a:rPr lang="fr-FR" dirty="0">
                <a:solidFill>
                  <a:schemeClr val="bg1">
                    <a:lumMod val="85000"/>
                  </a:schemeClr>
                </a:solidFill>
                <a:ea typeface="Yu Gothic Light" panose="020B0300000000000000" pitchFamily="34" charset="-128"/>
                <a:cs typeface="Times New Roman" panose="02020603050405020304" pitchFamily="18" charset="0"/>
              </a:rPr>
              <a:t>Je fais une demande pour ouverture de la connexion adéquate en précisant l’outil utilisé,</a:t>
            </a:r>
          </a:p>
          <a:p>
            <a:pPr marL="285750" lvl="0" indent="-285750">
              <a:lnSpc>
                <a:spcPct val="107000"/>
              </a:lnSpc>
              <a:spcAft>
                <a:spcPts val="800"/>
              </a:spcAft>
              <a:buFont typeface="Arial" panose="020B0604020202020204" pitchFamily="34" charset="0"/>
              <a:buChar char="•"/>
            </a:pPr>
            <a:r>
              <a:rPr lang="fr-FR" dirty="0">
                <a:solidFill>
                  <a:schemeClr val="bg1">
                    <a:lumMod val="85000"/>
                  </a:schemeClr>
                </a:solidFill>
                <a:ea typeface="Yu Gothic Light" panose="020B0300000000000000" pitchFamily="34" charset="-128"/>
                <a:cs typeface="Times New Roman" panose="02020603050405020304" pitchFamily="18" charset="0"/>
              </a:rPr>
              <a:t>Je respecte les règles des services DataLab.</a:t>
            </a:r>
          </a:p>
        </p:txBody>
      </p:sp>
      <p:grpSp>
        <p:nvGrpSpPr>
          <p:cNvPr id="53" name="Groupe 52"/>
          <p:cNvGrpSpPr/>
          <p:nvPr/>
        </p:nvGrpSpPr>
        <p:grpSpPr>
          <a:xfrm>
            <a:off x="468568" y="5235842"/>
            <a:ext cx="7897464" cy="1304471"/>
            <a:chOff x="332136" y="5448300"/>
            <a:chExt cx="7897464" cy="1304471"/>
          </a:xfrm>
        </p:grpSpPr>
        <p:sp>
          <p:nvSpPr>
            <p:cNvPr id="54" name="Rectangle à coins arrondis 53"/>
            <p:cNvSpPr/>
            <p:nvPr/>
          </p:nvSpPr>
          <p:spPr>
            <a:xfrm>
              <a:off x="332136" y="5448300"/>
              <a:ext cx="7897464" cy="1304471"/>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5" name="Groupe 54"/>
            <p:cNvGrpSpPr/>
            <p:nvPr/>
          </p:nvGrpSpPr>
          <p:grpSpPr>
            <a:xfrm>
              <a:off x="618399" y="5549404"/>
              <a:ext cx="7330138" cy="1203367"/>
              <a:chOff x="1654744" y="5390759"/>
              <a:chExt cx="7330138" cy="1203367"/>
            </a:xfrm>
          </p:grpSpPr>
          <p:cxnSp>
            <p:nvCxnSpPr>
              <p:cNvPr id="56" name="Connecteur droit 55"/>
              <p:cNvCxnSpPr/>
              <p:nvPr/>
            </p:nvCxnSpPr>
            <p:spPr>
              <a:xfrm>
                <a:off x="1905308" y="5807728"/>
                <a:ext cx="238196" cy="356451"/>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389336" y="5439981"/>
                <a:ext cx="6299587" cy="685059"/>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suis conscient que les performances de mon poste sont bien moindres que celles offertes par un outil intégré à la plateforme</a:t>
                </a:r>
              </a:p>
            </p:txBody>
          </p:sp>
          <p:pic>
            <p:nvPicPr>
              <p:cNvPr id="58" name="Image 5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54744" y="5390759"/>
                <a:ext cx="540000" cy="540000"/>
              </a:xfrm>
              <a:prstGeom prst="rect">
                <a:avLst/>
              </a:prstGeom>
            </p:spPr>
          </p:pic>
          <p:cxnSp>
            <p:nvCxnSpPr>
              <p:cNvPr id="59" name="Connecteur droit 58"/>
              <p:cNvCxnSpPr>
                <a:stCxn id="61" idx="6"/>
                <a:endCxn id="64" idx="6"/>
              </p:cNvCxnSpPr>
              <p:nvPr/>
            </p:nvCxnSpPr>
            <p:spPr>
              <a:xfrm>
                <a:off x="2220450" y="6168941"/>
                <a:ext cx="6512880"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2103515" y="6110473"/>
                <a:ext cx="116935" cy="116935"/>
              </a:xfrm>
              <a:prstGeom prst="ellipse">
                <a:avLst/>
              </a:prstGeom>
              <a:solidFill>
                <a:schemeClr val="accent4">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2" name="Connecteur droit 61"/>
              <p:cNvCxnSpPr/>
              <p:nvPr/>
            </p:nvCxnSpPr>
            <p:spPr>
              <a:xfrm flipH="1" flipV="1">
                <a:off x="8688923" y="6164182"/>
                <a:ext cx="295959" cy="429944"/>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4" name="Ellipse 63"/>
              <p:cNvSpPr/>
              <p:nvPr/>
            </p:nvSpPr>
            <p:spPr>
              <a:xfrm>
                <a:off x="8616395" y="6110473"/>
                <a:ext cx="116935" cy="116935"/>
              </a:xfrm>
              <a:prstGeom prst="ellipse">
                <a:avLst/>
              </a:prstGeom>
              <a:solidFill>
                <a:schemeClr val="accent4">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spTree>
    <p:extLst>
      <p:ext uri="{BB962C8B-B14F-4D97-AF65-F5344CB8AC3E}">
        <p14:creationId xmlns:p14="http://schemas.microsoft.com/office/powerpoint/2010/main" val="2331058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e 39"/>
          <p:cNvGrpSpPr/>
          <p:nvPr/>
        </p:nvGrpSpPr>
        <p:grpSpPr>
          <a:xfrm>
            <a:off x="1648193" y="1868520"/>
            <a:ext cx="4053019" cy="724528"/>
            <a:chOff x="4422990" y="5486835"/>
            <a:chExt cx="4053019" cy="724528"/>
          </a:xfrm>
        </p:grpSpPr>
        <p:sp>
          <p:nvSpPr>
            <p:cNvPr id="41" name="Rectangle à coins arrondis 40"/>
            <p:cNvSpPr/>
            <p:nvPr/>
          </p:nvSpPr>
          <p:spPr>
            <a:xfrm>
              <a:off x="4422990" y="5486835"/>
              <a:ext cx="3980655" cy="724528"/>
            </a:xfrm>
            <a:prstGeom prst="roundRect">
              <a:avLst/>
            </a:prstGeom>
            <a:solidFill>
              <a:schemeClr val="accent5">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2" name="Image 41"/>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560538" y="5626042"/>
              <a:ext cx="468000" cy="468000"/>
            </a:xfrm>
            <a:prstGeom prst="rect">
              <a:avLst/>
            </a:prstGeom>
          </p:spPr>
        </p:pic>
        <p:sp>
          <p:nvSpPr>
            <p:cNvPr id="43" name="Rectangle 42"/>
            <p:cNvSpPr/>
            <p:nvPr/>
          </p:nvSpPr>
          <p:spPr>
            <a:xfrm>
              <a:off x="5064720" y="5550406"/>
              <a:ext cx="3411289"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L’installation d’outils complémentaires sur un espace DataLab</a:t>
              </a:r>
            </a:p>
          </p:txBody>
        </p:sp>
      </p:grpSp>
      <p:sp>
        <p:nvSpPr>
          <p:cNvPr id="47" name="Titre 46"/>
          <p:cNvSpPr>
            <a:spLocks noGrp="1"/>
          </p:cNvSpPr>
          <p:nvPr>
            <p:ph type="title"/>
          </p:nvPr>
        </p:nvSpPr>
        <p:spPr/>
        <p:txBody>
          <a:bodyPr/>
          <a:lstStyle/>
          <a:p>
            <a:r>
              <a:rPr lang="fr-FR" sz="2000" b="1" dirty="0">
                <a:latin typeface="+mn-lt"/>
              </a:rPr>
              <a:t>Ecran n°35</a:t>
            </a:r>
            <a:br>
              <a:rPr lang="fr-FR" sz="2000" dirty="0">
                <a:latin typeface="+mn-lt"/>
              </a:rPr>
            </a:br>
            <a:r>
              <a:rPr lang="fr-FR" sz="2000" dirty="0">
                <a:latin typeface="+mn-lt"/>
              </a:rPr>
              <a:t>Déployer mon outil sur un espace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2"/>
          <a:stretch>
            <a:fillRect/>
          </a:stretch>
        </p:blipFill>
        <p:spPr>
          <a:xfrm flipH="1">
            <a:off x="332136" y="2335209"/>
            <a:ext cx="1243692" cy="2938527"/>
          </a:xfrm>
          <a:prstGeom prst="rect">
            <a:avLst/>
          </a:prstGeom>
        </p:spPr>
      </p:pic>
      <p:grpSp>
        <p:nvGrpSpPr>
          <p:cNvPr id="33" name="Groupe 32"/>
          <p:cNvGrpSpPr/>
          <p:nvPr/>
        </p:nvGrpSpPr>
        <p:grpSpPr>
          <a:xfrm>
            <a:off x="1926618" y="2064892"/>
            <a:ext cx="6621226" cy="769400"/>
            <a:chOff x="1753517" y="4648216"/>
            <a:chExt cx="6621226" cy="769400"/>
          </a:xfrm>
        </p:grpSpPr>
        <p:sp>
          <p:nvSpPr>
            <p:cNvPr id="34" name="Rectangle à coins arrondis 33"/>
            <p:cNvSpPr/>
            <p:nvPr/>
          </p:nvSpPr>
          <p:spPr>
            <a:xfrm>
              <a:off x="1753518" y="4648216"/>
              <a:ext cx="6621225" cy="761207"/>
            </a:xfrm>
            <a:prstGeom prst="roundRect">
              <a:avLst>
                <a:gd name="adj" fmla="val 11409"/>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a:t>Cas 2</a:t>
              </a:r>
            </a:p>
          </p:txBody>
        </p:sp>
        <p:sp>
          <p:nvSpPr>
            <p:cNvPr id="35" name="Rectangle à coins arrondis 34"/>
            <p:cNvSpPr/>
            <p:nvPr/>
          </p:nvSpPr>
          <p:spPr>
            <a:xfrm>
              <a:off x="1753517" y="4656409"/>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Je souhaite déployer l’un de mes outils </a:t>
              </a:r>
              <a:br>
                <a:rPr lang="fr-FR" dirty="0">
                  <a:solidFill>
                    <a:schemeClr val="bg1"/>
                  </a:solidFill>
                </a:rPr>
              </a:br>
              <a:r>
                <a:rPr lang="fr-FR" dirty="0">
                  <a:solidFill>
                    <a:schemeClr val="bg1"/>
                  </a:solidFill>
                </a:rPr>
                <a:t>« privatif » sur l’espace DataLab.</a:t>
              </a:r>
            </a:p>
          </p:txBody>
        </p:sp>
      </p:grpSp>
      <p:cxnSp>
        <p:nvCxnSpPr>
          <p:cNvPr id="36" name="Connecteur droit 35"/>
          <p:cNvCxnSpPr/>
          <p:nvPr/>
        </p:nvCxnSpPr>
        <p:spPr>
          <a:xfrm>
            <a:off x="2616858" y="3283801"/>
            <a:ext cx="0" cy="336374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824616" y="3283801"/>
            <a:ext cx="5704390" cy="3067378"/>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Seuls les outils communautaires sont validés et déployés sur les espaces de la Plateforme Hadoop Groupe.</a:t>
            </a:r>
          </a:p>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Si je souhaite disposer d’un nouvel outil dans ce cadre, je dois :</a:t>
            </a:r>
          </a:p>
          <a:p>
            <a:pPr marL="285750" lvl="0" indent="-285750">
              <a:lnSpc>
                <a:spcPct val="107000"/>
              </a:lnSpc>
              <a:spcAft>
                <a:spcPts val="800"/>
              </a:spcAft>
              <a:buFont typeface="Arial" panose="020B0604020202020204" pitchFamily="34" charset="0"/>
              <a:buChar char="•"/>
            </a:pPr>
            <a:r>
              <a:rPr lang="fr-FR" i="1" dirty="0">
                <a:solidFill>
                  <a:schemeClr val="accent1"/>
                </a:solidFill>
                <a:ea typeface="Yu Gothic Light" panose="020B0300000000000000" pitchFamily="34" charset="-128"/>
                <a:cs typeface="Times New Roman" panose="02020603050405020304" pitchFamily="18" charset="0"/>
              </a:rPr>
              <a:t>Solution 1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m’orienter vers le scénario 3 et demander l’intégration de l’outil privatif souhaité dans le catalogue de solutions communautaires, </a:t>
            </a:r>
          </a:p>
          <a:p>
            <a:pPr marL="285750" lvl="0" indent="-285750">
              <a:lnSpc>
                <a:spcPct val="107000"/>
              </a:lnSpc>
              <a:spcAft>
                <a:spcPts val="800"/>
              </a:spcAft>
              <a:buFont typeface="Arial" panose="020B0604020202020204" pitchFamily="34" charset="0"/>
              <a:buChar char="•"/>
            </a:pPr>
            <a:r>
              <a:rPr lang="fr-FR" i="1" dirty="0">
                <a:solidFill>
                  <a:schemeClr val="accent6"/>
                </a:solidFill>
                <a:ea typeface="Yu Gothic Light" panose="020B0300000000000000" pitchFamily="34" charset="-128"/>
                <a:cs typeface="Times New Roman" panose="02020603050405020304" pitchFamily="18" charset="0"/>
              </a:rPr>
              <a:t>Solution 2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installer le logiciel sur mes propres infrastructures et connecter celui-ci à l’espace DataLab</a:t>
            </a:r>
          </a:p>
        </p:txBody>
      </p:sp>
      <p:pic>
        <p:nvPicPr>
          <p:cNvPr id="3" name="Imag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13646" y="3968290"/>
            <a:ext cx="880189" cy="880189"/>
          </a:xfrm>
          <a:prstGeom prst="rect">
            <a:avLst/>
          </a:prstGeom>
        </p:spPr>
      </p:pic>
    </p:spTree>
    <p:extLst>
      <p:ext uri="{BB962C8B-B14F-4D97-AF65-F5344CB8AC3E}">
        <p14:creationId xmlns:p14="http://schemas.microsoft.com/office/powerpoint/2010/main" val="2819851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e 39"/>
          <p:cNvGrpSpPr/>
          <p:nvPr/>
        </p:nvGrpSpPr>
        <p:grpSpPr>
          <a:xfrm>
            <a:off x="1648193" y="1868520"/>
            <a:ext cx="4053019" cy="724528"/>
            <a:chOff x="4422990" y="5486835"/>
            <a:chExt cx="4053019" cy="724528"/>
          </a:xfrm>
        </p:grpSpPr>
        <p:sp>
          <p:nvSpPr>
            <p:cNvPr id="41" name="Rectangle à coins arrondis 40"/>
            <p:cNvSpPr/>
            <p:nvPr/>
          </p:nvSpPr>
          <p:spPr>
            <a:xfrm>
              <a:off x="4422990" y="5486835"/>
              <a:ext cx="3980655" cy="724528"/>
            </a:xfrm>
            <a:prstGeom prst="roundRect">
              <a:avLst/>
            </a:prstGeom>
            <a:solidFill>
              <a:schemeClr val="accent5">
                <a:lumMod val="75000"/>
              </a:schemeClr>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2" name="Image 41"/>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560538" y="5626042"/>
              <a:ext cx="468000" cy="468000"/>
            </a:xfrm>
            <a:prstGeom prst="rect">
              <a:avLst/>
            </a:prstGeom>
          </p:spPr>
        </p:pic>
        <p:sp>
          <p:nvSpPr>
            <p:cNvPr id="43" name="Rectangle 42"/>
            <p:cNvSpPr/>
            <p:nvPr/>
          </p:nvSpPr>
          <p:spPr>
            <a:xfrm>
              <a:off x="5064720" y="5550406"/>
              <a:ext cx="3411289" cy="619272"/>
            </a:xfrm>
            <a:prstGeom prst="rect">
              <a:avLst/>
            </a:prstGeom>
          </p:spPr>
          <p:txBody>
            <a:bodyPr wrap="square">
              <a:spAutoFit/>
            </a:bodyPr>
            <a:lstStyle/>
            <a:p>
              <a:pPr lvl="0">
                <a:lnSpc>
                  <a:spcPct val="107000"/>
                </a:lnSpc>
                <a:spcAft>
                  <a:spcPts val="800"/>
                </a:spcAft>
              </a:pPr>
              <a:r>
                <a:rPr lang="fr-FR" sz="1600" dirty="0">
                  <a:solidFill>
                    <a:schemeClr val="bg1"/>
                  </a:solidFill>
                  <a:ea typeface="Yu Gothic Light" panose="020B0300000000000000" pitchFamily="34" charset="-128"/>
                  <a:cs typeface="Times New Roman" panose="02020603050405020304" pitchFamily="18" charset="0"/>
                </a:rPr>
                <a:t>L’installation d’outils complémentaires sur un espace DataLab</a:t>
              </a:r>
            </a:p>
          </p:txBody>
        </p:sp>
      </p:grpSp>
      <p:sp>
        <p:nvSpPr>
          <p:cNvPr id="47" name="Titre 46"/>
          <p:cNvSpPr>
            <a:spLocks noGrp="1"/>
          </p:cNvSpPr>
          <p:nvPr>
            <p:ph type="title"/>
          </p:nvPr>
        </p:nvSpPr>
        <p:spPr/>
        <p:txBody>
          <a:bodyPr/>
          <a:lstStyle/>
          <a:p>
            <a:r>
              <a:rPr lang="fr-FR" sz="2000" b="1" dirty="0">
                <a:latin typeface="+mn-lt"/>
              </a:rPr>
              <a:t>Ecran n°36</a:t>
            </a:r>
            <a:br>
              <a:rPr lang="fr-FR" sz="2000" dirty="0">
                <a:latin typeface="+mn-lt"/>
              </a:rPr>
            </a:br>
            <a:r>
              <a:rPr lang="fr-FR" sz="2000" dirty="0">
                <a:latin typeface="+mn-lt"/>
              </a:rPr>
              <a:t>Intégrer mon outil au catalogue communautaire</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pic>
        <p:nvPicPr>
          <p:cNvPr id="25" name="Image 24"/>
          <p:cNvPicPr>
            <a:picLocks noChangeAspect="1"/>
          </p:cNvPicPr>
          <p:nvPr/>
        </p:nvPicPr>
        <p:blipFill>
          <a:blip r:embed="rId12"/>
          <a:stretch>
            <a:fillRect/>
          </a:stretch>
        </p:blipFill>
        <p:spPr>
          <a:xfrm flipH="1">
            <a:off x="332136" y="2335209"/>
            <a:ext cx="1243692" cy="2938527"/>
          </a:xfrm>
          <a:prstGeom prst="rect">
            <a:avLst/>
          </a:prstGeom>
        </p:spPr>
      </p:pic>
      <p:grpSp>
        <p:nvGrpSpPr>
          <p:cNvPr id="33" name="Groupe 32"/>
          <p:cNvGrpSpPr/>
          <p:nvPr/>
        </p:nvGrpSpPr>
        <p:grpSpPr>
          <a:xfrm>
            <a:off x="1924799" y="2056699"/>
            <a:ext cx="6621227" cy="777593"/>
            <a:chOff x="1753516" y="5500153"/>
            <a:chExt cx="6621227" cy="777593"/>
          </a:xfrm>
        </p:grpSpPr>
        <p:sp>
          <p:nvSpPr>
            <p:cNvPr id="34" name="Rectangle à coins arrondis 33"/>
            <p:cNvSpPr/>
            <p:nvPr/>
          </p:nvSpPr>
          <p:spPr>
            <a:xfrm>
              <a:off x="1753518" y="5500153"/>
              <a:ext cx="6621225" cy="761207"/>
            </a:xfrm>
            <a:prstGeom prst="roundRect">
              <a:avLst>
                <a:gd name="adj" fmla="val 17129"/>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fr-FR" b="1" dirty="0"/>
                <a:t>Cas 3</a:t>
              </a:r>
            </a:p>
          </p:txBody>
        </p:sp>
        <p:sp>
          <p:nvSpPr>
            <p:cNvPr id="35" name="Rectangle à coins arrondis 34"/>
            <p:cNvSpPr/>
            <p:nvPr/>
          </p:nvSpPr>
          <p:spPr>
            <a:xfrm>
              <a:off x="1753516" y="5516539"/>
              <a:ext cx="6621225" cy="761207"/>
            </a:xfrm>
            <a:prstGeom prst="roundRect">
              <a:avLst>
                <a:gd name="adj" fmla="val 1712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Je souhaite disposer d’un nouvel outil fourni </a:t>
              </a:r>
              <a:br>
                <a:rPr lang="fr-FR" dirty="0">
                  <a:solidFill>
                    <a:schemeClr val="bg1"/>
                  </a:solidFill>
                </a:rPr>
              </a:br>
              <a:r>
                <a:rPr lang="fr-FR" dirty="0">
                  <a:solidFill>
                    <a:schemeClr val="bg1"/>
                  </a:solidFill>
                </a:rPr>
                <a:t>avec l’espace DataLab, en mode « communautaire ».</a:t>
              </a:r>
            </a:p>
          </p:txBody>
        </p:sp>
      </p:grpSp>
      <p:cxnSp>
        <p:nvCxnSpPr>
          <p:cNvPr id="36" name="Connecteur droit 35"/>
          <p:cNvCxnSpPr/>
          <p:nvPr/>
        </p:nvCxnSpPr>
        <p:spPr>
          <a:xfrm>
            <a:off x="2616858" y="3376163"/>
            <a:ext cx="0" cy="274143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953804" y="3385378"/>
            <a:ext cx="5366229" cy="2862194"/>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L’enrichissement d’un catalogue de solutions communautaires est envisageable, mais nécessite une durée importante.</a:t>
            </a:r>
          </a:p>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est important de noter qu’une telle demande doit suivre un processus de validation impliquant l’ensemble des parties prenantes (groupe et éditeurs), validant la faisabilité d’intégration de la solution de la plateforme, sa conformité avec ses règles, anticipant les coûts induits et leur financement.</a:t>
            </a:r>
          </a:p>
        </p:txBody>
      </p:sp>
      <p:grpSp>
        <p:nvGrpSpPr>
          <p:cNvPr id="38" name="Groupe 37"/>
          <p:cNvGrpSpPr/>
          <p:nvPr/>
        </p:nvGrpSpPr>
        <p:grpSpPr>
          <a:xfrm rot="21054998">
            <a:off x="1721777" y="3747248"/>
            <a:ext cx="1012503" cy="1012503"/>
            <a:chOff x="2610637" y="1665146"/>
            <a:chExt cx="1012503" cy="1012503"/>
          </a:xfrm>
        </p:grpSpPr>
        <p:sp>
          <p:nvSpPr>
            <p:cNvPr id="39" name="Ellipse 38"/>
            <p:cNvSpPr/>
            <p:nvPr/>
          </p:nvSpPr>
          <p:spPr>
            <a:xfrm>
              <a:off x="2610637" y="1665146"/>
              <a:ext cx="1012503" cy="1012503"/>
            </a:xfrm>
            <a:prstGeom prst="ellipse">
              <a:avLst/>
            </a:prstGeom>
            <a:solidFill>
              <a:srgbClr val="00B0F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4" name="Image 43"/>
            <p:cNvPicPr>
              <a:picLocks noChangeAspect="1"/>
            </p:cNvPicPr>
            <p:nvPr/>
          </p:nvPicPr>
          <p:blipFill>
            <a:blip r:embed="rId13" cstate="print">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tretch>
              <a:fillRect/>
            </a:stretch>
          </p:blipFill>
          <p:spPr>
            <a:xfrm>
              <a:off x="2779866" y="1816046"/>
              <a:ext cx="654545" cy="654545"/>
            </a:xfrm>
            <a:prstGeom prst="rect">
              <a:avLst/>
            </a:prstGeom>
          </p:spPr>
        </p:pic>
      </p:grpSp>
    </p:spTree>
    <p:extLst>
      <p:ext uri="{BB962C8B-B14F-4D97-AF65-F5344CB8AC3E}">
        <p14:creationId xmlns:p14="http://schemas.microsoft.com/office/powerpoint/2010/main" val="2215122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it-IT" sz="2000" b="1" dirty="0">
                <a:latin typeface="+mn-lt"/>
              </a:rPr>
              <a:t>Ecran n°7</a:t>
            </a:r>
            <a:br>
              <a:rPr lang="it-IT" sz="2000" b="1" dirty="0">
                <a:latin typeface="+mn-lt"/>
              </a:rPr>
            </a:br>
            <a:r>
              <a:rPr lang="it-IT" sz="2000" dirty="0">
                <a:latin typeface="+mn-lt"/>
              </a:rPr>
              <a:t>DataLab – La zone accessible</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 </a:t>
            </a:r>
            <a:r>
              <a:rPr lang="fr-FR" dirty="0"/>
              <a:t>des espaces existent pour offrir l’accès aux données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fr-FR" sz="1400" dirty="0">
                <a:solidFill>
                  <a:schemeClr val="bg1"/>
                </a:solidFill>
              </a:rPr>
              <a:t>A l’affichage,  le cadre autour du DataLab est visible mais masque l’image</a:t>
            </a:r>
          </a:p>
          <a:p>
            <a:pPr marL="285750" indent="-285750" algn="l">
              <a:buFont typeface="Arial" panose="020B0604020202020204" pitchFamily="34" charset="0"/>
              <a:buChar char="•"/>
            </a:pPr>
            <a:r>
              <a:rPr lang="fr-FR" sz="1400" dirty="0">
                <a:solidFill>
                  <a:schemeClr val="bg1"/>
                </a:solidFill>
              </a:rPr>
              <a:t>Faire apparaître le texte en haut avec le cadre</a:t>
            </a:r>
          </a:p>
          <a:p>
            <a:pPr marL="285750" indent="-285750" algn="l">
              <a:buFont typeface="Arial" panose="020B0604020202020204" pitchFamily="34" charset="0"/>
              <a:buChar char="•"/>
            </a:pPr>
            <a:r>
              <a:rPr lang="fr-FR" sz="1400" dirty="0">
                <a:solidFill>
                  <a:schemeClr val="bg1"/>
                </a:solidFill>
              </a:rPr>
              <a:t>Faire apparaître la flèche et rendre progressivement transparent le fond du cadre autour du DataLab</a:t>
            </a:r>
          </a:p>
          <a:p>
            <a:pPr marL="285750" indent="-285750" algn="l">
              <a:buFont typeface="Arial" panose="020B0604020202020204" pitchFamily="34" charset="0"/>
              <a:buChar char="•"/>
            </a:pPr>
            <a:r>
              <a:rPr lang="fr-FR" sz="1400" dirty="0">
                <a:solidFill>
                  <a:schemeClr val="bg1"/>
                </a:solidFill>
              </a:rPr>
              <a:t>Afficher le texte DataLab</a:t>
            </a: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4" name="Image 33"/>
          <p:cNvPicPr>
            <a:picLocks noChangeAspect="1"/>
          </p:cNvPicPr>
          <p:nvPr/>
        </p:nvPicPr>
        <p:blipFill>
          <a:blip r:embed="rId9"/>
          <a:stretch>
            <a:fillRect/>
          </a:stretch>
        </p:blipFill>
        <p:spPr>
          <a:xfrm>
            <a:off x="9315912" y="5821650"/>
            <a:ext cx="2252149" cy="931121"/>
          </a:xfrm>
          <a:prstGeom prst="rect">
            <a:avLst/>
          </a:prstGeom>
        </p:spPr>
      </p:pic>
      <p:pic>
        <p:nvPicPr>
          <p:cNvPr id="10" name="Image 9"/>
          <p:cNvPicPr>
            <a:picLocks noChangeAspect="1"/>
          </p:cNvPicPr>
          <p:nvPr/>
        </p:nvPicPr>
        <p:blipFill>
          <a:blip r:embed="rId10"/>
          <a:stretch>
            <a:fillRect/>
          </a:stretch>
        </p:blipFill>
        <p:spPr>
          <a:xfrm>
            <a:off x="1474843" y="2730609"/>
            <a:ext cx="6155700" cy="3846327"/>
          </a:xfrm>
          <a:prstGeom prst="rect">
            <a:avLst/>
          </a:prstGeom>
        </p:spPr>
      </p:pic>
      <p:sp>
        <p:nvSpPr>
          <p:cNvPr id="61" name="ZoneTexte 60"/>
          <p:cNvSpPr txBox="1"/>
          <p:nvPr/>
        </p:nvSpPr>
        <p:spPr>
          <a:xfrm>
            <a:off x="5033432" y="6150114"/>
            <a:ext cx="2146223" cy="707886"/>
          </a:xfrm>
          <a:prstGeom prst="rect">
            <a:avLst/>
          </a:prstGeom>
          <a:noFill/>
        </p:spPr>
        <p:txBody>
          <a:bodyPr wrap="square" rtlCol="0">
            <a:spAutoFit/>
          </a:bodyPr>
          <a:lstStyle/>
          <a:p>
            <a:pPr algn="ctr"/>
            <a:r>
              <a:rPr lang="fr-FR" sz="2000" b="1" dirty="0">
                <a:solidFill>
                  <a:schemeClr val="accent1"/>
                </a:solidFill>
                <a:latin typeface="Calibri" panose="020F0502020204030204" pitchFamily="34" charset="0"/>
              </a:rPr>
              <a:t>Espace d’accès aux données</a:t>
            </a:r>
          </a:p>
        </p:txBody>
      </p:sp>
      <p:sp>
        <p:nvSpPr>
          <p:cNvPr id="62" name="Rectangle à coins arrondis 61"/>
          <p:cNvSpPr/>
          <p:nvPr/>
        </p:nvSpPr>
        <p:spPr bwMode="auto">
          <a:xfrm>
            <a:off x="420914" y="1758443"/>
            <a:ext cx="7561943" cy="792088"/>
          </a:xfrm>
          <a:prstGeom prst="roundRect">
            <a:avLst/>
          </a:prstGeom>
          <a:solidFill>
            <a:schemeClr val="bg1"/>
          </a:solid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a:r>
              <a:rPr lang="fr-FR" dirty="0">
                <a:solidFill>
                  <a:srgbClr val="000000">
                    <a:lumMod val="65000"/>
                    <a:lumOff val="35000"/>
                  </a:srgbClr>
                </a:solidFill>
                <a:latin typeface="Calibri" panose="020F0502020204030204" pitchFamily="34" charset="0"/>
              </a:rPr>
              <a:t>Un </a:t>
            </a:r>
            <a:r>
              <a:rPr lang="fr-FR" b="1" dirty="0">
                <a:solidFill>
                  <a:srgbClr val="000000">
                    <a:lumMod val="65000"/>
                    <a:lumOff val="35000"/>
                  </a:srgbClr>
                </a:solidFill>
                <a:latin typeface="Calibri" panose="020F0502020204030204" pitchFamily="34" charset="0"/>
              </a:rPr>
              <a:t>sous-ensemble des données </a:t>
            </a:r>
            <a:r>
              <a:rPr lang="fr-FR" dirty="0">
                <a:solidFill>
                  <a:srgbClr val="000000">
                    <a:lumMod val="65000"/>
                    <a:lumOff val="35000"/>
                  </a:srgbClr>
                </a:solidFill>
                <a:latin typeface="Calibri" panose="020F0502020204030204" pitchFamily="34" charset="0"/>
              </a:rPr>
              <a:t>du DataLake peut m’être </a:t>
            </a:r>
            <a:br>
              <a:rPr lang="fr-FR" dirty="0">
                <a:solidFill>
                  <a:srgbClr val="000000">
                    <a:lumMod val="65000"/>
                    <a:lumOff val="35000"/>
                  </a:srgbClr>
                </a:solidFill>
                <a:latin typeface="Calibri" panose="020F0502020204030204" pitchFamily="34" charset="0"/>
              </a:rPr>
            </a:br>
            <a:r>
              <a:rPr lang="fr-FR" dirty="0">
                <a:solidFill>
                  <a:srgbClr val="000000">
                    <a:lumMod val="65000"/>
                    <a:lumOff val="35000"/>
                  </a:srgbClr>
                </a:solidFill>
                <a:latin typeface="Calibri" panose="020F0502020204030204" pitchFamily="34" charset="0"/>
              </a:rPr>
              <a:t>mis à disposition sur des </a:t>
            </a:r>
            <a:r>
              <a:rPr lang="fr-FR" sz="2000" b="1" dirty="0">
                <a:solidFill>
                  <a:schemeClr val="accent1"/>
                </a:solidFill>
                <a:latin typeface="Calibri" panose="020F0502020204030204" pitchFamily="34" charset="0"/>
              </a:rPr>
              <a:t>espaces</a:t>
            </a:r>
            <a:r>
              <a:rPr lang="fr-FR" dirty="0">
                <a:solidFill>
                  <a:srgbClr val="000000">
                    <a:lumMod val="65000"/>
                    <a:lumOff val="35000"/>
                  </a:srgbClr>
                </a:solidFill>
                <a:latin typeface="Calibri" panose="020F0502020204030204" pitchFamily="34" charset="0"/>
              </a:rPr>
              <a:t> accessibles et sécurisés</a:t>
            </a:r>
          </a:p>
        </p:txBody>
      </p:sp>
      <p:sp>
        <p:nvSpPr>
          <p:cNvPr id="63" name="Arc 62"/>
          <p:cNvSpPr/>
          <p:nvPr/>
        </p:nvSpPr>
        <p:spPr bwMode="auto">
          <a:xfrm rot="1446137">
            <a:off x="5729241" y="2561250"/>
            <a:ext cx="983563" cy="1231112"/>
          </a:xfrm>
          <a:prstGeom prst="arc">
            <a:avLst>
              <a:gd name="adj1" fmla="val 16731593"/>
              <a:gd name="adj2" fmla="val 0"/>
            </a:avLst>
          </a:prstGeom>
          <a:noFill/>
          <a:ln w="28575" cap="flat" cmpd="sng" algn="ctr">
            <a:solidFill>
              <a:schemeClr val="accent4">
                <a:lumMod val="50000"/>
                <a:lumOff val="50000"/>
              </a:schemeClr>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329651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n°37</a:t>
            </a:r>
            <a:br>
              <a:rPr lang="fr-FR" sz="2000" dirty="0">
                <a:latin typeface="+mn-lt"/>
              </a:rPr>
            </a:br>
            <a:r>
              <a:rPr lang="fr-FR" sz="2000" dirty="0">
                <a:latin typeface="+mn-lt"/>
              </a:rPr>
              <a:t>Bien choisir mon approche</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sp>
        <p:nvSpPr>
          <p:cNvPr id="52" name="Rectangle 51"/>
          <p:cNvSpPr/>
          <p:nvPr/>
        </p:nvSpPr>
        <p:spPr>
          <a:xfrm>
            <a:off x="182989" y="5138033"/>
            <a:ext cx="8379325" cy="127778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Quelque soit le scénario dans lequel je m’inscris,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peut m’accompagner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opter pour l’orientation la plus pertinente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cohérente avec les délais liés à mon besoin.</a:t>
            </a:r>
          </a:p>
        </p:txBody>
      </p:sp>
      <p:pic>
        <p:nvPicPr>
          <p:cNvPr id="53" name="Image 52"/>
          <p:cNvPicPr>
            <a:picLocks noChangeAspect="1"/>
          </p:cNvPicPr>
          <p:nvPr/>
        </p:nvPicPr>
        <p:blipFill>
          <a:blip r:embed="rId10"/>
          <a:stretch>
            <a:fillRect/>
          </a:stretch>
        </p:blipFill>
        <p:spPr>
          <a:xfrm>
            <a:off x="4586423" y="2074029"/>
            <a:ext cx="1243692" cy="2938527"/>
          </a:xfrm>
          <a:prstGeom prst="rect">
            <a:avLst/>
          </a:prstGeom>
        </p:spPr>
      </p:pic>
      <p:pic>
        <p:nvPicPr>
          <p:cNvPr id="54" name="Image 5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9186" y="2035330"/>
            <a:ext cx="1697904" cy="2940771"/>
          </a:xfrm>
          <a:prstGeom prst="rect">
            <a:avLst/>
          </a:prstGeom>
        </p:spPr>
      </p:pic>
    </p:spTree>
    <p:extLst>
      <p:ext uri="{BB962C8B-B14F-4D97-AF65-F5344CB8AC3E}">
        <p14:creationId xmlns:p14="http://schemas.microsoft.com/office/powerpoint/2010/main" val="3851786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n°38</a:t>
            </a:r>
            <a:br>
              <a:rPr lang="fr-FR" sz="2000" dirty="0">
                <a:latin typeface="+mn-lt"/>
              </a:rPr>
            </a:br>
            <a:r>
              <a:rPr lang="fr-FR" sz="2000" dirty="0">
                <a:latin typeface="+mn-lt"/>
              </a:rPr>
              <a:t>Time to quizz</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grpSp>
        <p:nvGrpSpPr>
          <p:cNvPr id="2" name="Groupe 1"/>
          <p:cNvGrpSpPr/>
          <p:nvPr/>
        </p:nvGrpSpPr>
        <p:grpSpPr>
          <a:xfrm>
            <a:off x="745442" y="986685"/>
            <a:ext cx="7066026" cy="552080"/>
            <a:chOff x="745442" y="986685"/>
            <a:chExt cx="7066026" cy="552080"/>
          </a:xfrm>
        </p:grpSpPr>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9" name="Ellipse 11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6" name="Image 115"/>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27" name="Image 2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28" name="Image 2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29" name="Image 28"/>
            <p:cNvPicPr>
              <a:picLocks noChangeAspect="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30" name="Image 2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32" name="Image 31"/>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grpSp>
      <p:pic>
        <p:nvPicPr>
          <p:cNvPr id="25" name="Image 2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435817" y="2629304"/>
            <a:ext cx="1904633" cy="3298825"/>
          </a:xfrm>
          <a:prstGeom prst="rect">
            <a:avLst/>
          </a:prstGeom>
        </p:spPr>
      </p:pic>
      <p:sp>
        <p:nvSpPr>
          <p:cNvPr id="26" name="Sous-titre 2"/>
          <p:cNvSpPr txBox="1">
            <a:spLocks/>
          </p:cNvSpPr>
          <p:nvPr/>
        </p:nvSpPr>
        <p:spPr>
          <a:xfrm>
            <a:off x="939102" y="2130865"/>
            <a:ext cx="2496715"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800" cap="all" dirty="0">
                <a:solidFill>
                  <a:schemeClr val="bg2">
                    <a:lumMod val="25000"/>
                  </a:schemeClr>
                </a:solidFill>
              </a:rPr>
              <a:t>à</a:t>
            </a:r>
            <a:r>
              <a:rPr lang="fr-FR" sz="2800" dirty="0">
                <a:solidFill>
                  <a:schemeClr val="bg2">
                    <a:lumMod val="25000"/>
                  </a:schemeClr>
                </a:solidFill>
              </a:rPr>
              <a:t> vous de jouer</a:t>
            </a:r>
          </a:p>
        </p:txBody>
      </p:sp>
      <p:sp>
        <p:nvSpPr>
          <p:cNvPr id="33" name="ZoneTexte 32"/>
          <p:cNvSpPr txBox="1"/>
          <p:nvPr/>
        </p:nvSpPr>
        <p:spPr>
          <a:xfrm>
            <a:off x="4196033" y="5934670"/>
            <a:ext cx="4176464" cy="923330"/>
          </a:xfrm>
          <a:prstGeom prst="rect">
            <a:avLst/>
          </a:prstGeom>
          <a:noFill/>
        </p:spPr>
        <p:txBody>
          <a:bodyPr wrap="square" rtlCol="0">
            <a:spAutoFit/>
          </a:bodyPr>
          <a:lstStyle/>
          <a:p>
            <a:pPr algn="r"/>
            <a:r>
              <a:rPr lang="fr-FR" sz="1800" dirty="0">
                <a:solidFill>
                  <a:schemeClr val="accent4">
                    <a:lumMod val="75000"/>
                    <a:lumOff val="25000"/>
                  </a:schemeClr>
                </a:solidFill>
                <a:latin typeface="Calibri" panose="020F0502020204030204" pitchFamily="34" charset="0"/>
              </a:rPr>
              <a:t>Questionnaire de 5 questions</a:t>
            </a:r>
          </a:p>
          <a:p>
            <a:pPr algn="r"/>
            <a:r>
              <a:rPr lang="fr-FR" sz="1800" dirty="0">
                <a:solidFill>
                  <a:schemeClr val="accent4">
                    <a:lumMod val="75000"/>
                    <a:lumOff val="25000"/>
                  </a:schemeClr>
                </a:solidFill>
                <a:latin typeface="Calibri" panose="020F0502020204030204" pitchFamily="34" charset="0"/>
              </a:rPr>
              <a:t>Score cible : 80% de réussite</a:t>
            </a:r>
          </a:p>
          <a:p>
            <a:pPr algn="r"/>
            <a:endParaRPr lang="fr-FR" sz="1800" dirty="0">
              <a:solidFill>
                <a:schemeClr val="accent4">
                  <a:lumMod val="75000"/>
                  <a:lumOff val="25000"/>
                </a:schemeClr>
              </a:solidFill>
              <a:latin typeface="Calibri" panose="020F0502020204030204" pitchFamily="34" charset="0"/>
            </a:endParaRPr>
          </a:p>
        </p:txBody>
      </p:sp>
      <p:sp>
        <p:nvSpPr>
          <p:cNvPr id="34" name="Arc 33"/>
          <p:cNvSpPr/>
          <p:nvPr/>
        </p:nvSpPr>
        <p:spPr bwMode="auto">
          <a:xfrm rot="16405421" flipH="1">
            <a:off x="2925410" y="1118225"/>
            <a:ext cx="1659769" cy="3247457"/>
          </a:xfrm>
          <a:prstGeom prst="arc">
            <a:avLst>
              <a:gd name="adj1" fmla="val 1631773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83205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n°39</a:t>
            </a:r>
            <a:br>
              <a:rPr lang="fr-FR" sz="2000" b="1" dirty="0">
                <a:latin typeface="+mn-lt"/>
              </a:rPr>
            </a:br>
            <a:r>
              <a:rPr lang="fr-FR" sz="2000" dirty="0">
                <a:latin typeface="+mn-lt"/>
              </a:rPr>
              <a:t>Quizz – Question 1</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630453"/>
            <a:ext cx="1736187" cy="3007077"/>
          </a:xfrm>
          <a:prstGeom prst="rect">
            <a:avLst/>
          </a:prstGeom>
        </p:spPr>
      </p:pic>
      <p:sp>
        <p:nvSpPr>
          <p:cNvPr id="54" name="Sous-titre 2"/>
          <p:cNvSpPr txBox="1">
            <a:spLocks/>
          </p:cNvSpPr>
          <p:nvPr/>
        </p:nvSpPr>
        <p:spPr>
          <a:xfrm>
            <a:off x="848624" y="1884287"/>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Parmi les besoins suivants, pour lesquels il est pertinent </a:t>
            </a:r>
            <a:br>
              <a:rPr lang="fr-FR" sz="1800" dirty="0">
                <a:solidFill>
                  <a:schemeClr val="bg2">
                    <a:lumMod val="25000"/>
                  </a:schemeClr>
                </a:solidFill>
              </a:rPr>
            </a:br>
            <a:r>
              <a:rPr lang="fr-FR" sz="1800" dirty="0">
                <a:solidFill>
                  <a:schemeClr val="bg2">
                    <a:lumMod val="25000"/>
                  </a:schemeClr>
                </a:solidFill>
              </a:rPr>
              <a:t>de demander une espace DataLab ?</a:t>
            </a:r>
          </a:p>
        </p:txBody>
      </p:sp>
      <p:sp>
        <p:nvSpPr>
          <p:cNvPr id="56" name="Arc 55"/>
          <p:cNvSpPr/>
          <p:nvPr/>
        </p:nvSpPr>
        <p:spPr bwMode="auto">
          <a:xfrm rot="4034512">
            <a:off x="593277" y="153669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1</a:t>
            </a:r>
          </a:p>
        </p:txBody>
      </p:sp>
      <p:sp>
        <p:nvSpPr>
          <p:cNvPr id="3" name="Chevron 2"/>
          <p:cNvSpPr/>
          <p:nvPr/>
        </p:nvSpPr>
        <p:spPr>
          <a:xfrm>
            <a:off x="197495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nvGrpSpPr>
          <p:cNvPr id="73" name="Groupe 72"/>
          <p:cNvGrpSpPr/>
          <p:nvPr/>
        </p:nvGrpSpPr>
        <p:grpSpPr>
          <a:xfrm>
            <a:off x="745442" y="986685"/>
            <a:ext cx="7066026" cy="552080"/>
            <a:chOff x="745442" y="986685"/>
            <a:chExt cx="7066026" cy="552080"/>
          </a:xfrm>
        </p:grpSpPr>
        <p:grpSp>
          <p:nvGrpSpPr>
            <p:cNvPr id="74" name="Groupe 73"/>
            <p:cNvGrpSpPr/>
            <p:nvPr/>
          </p:nvGrpSpPr>
          <p:grpSpPr>
            <a:xfrm>
              <a:off x="745442" y="986685"/>
              <a:ext cx="7066026" cy="552080"/>
              <a:chOff x="2691257" y="529120"/>
              <a:chExt cx="7066026" cy="552080"/>
            </a:xfrm>
          </p:grpSpPr>
          <p:sp>
            <p:nvSpPr>
              <p:cNvPr id="80" name="Pentagone 7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Ellipse 8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2" name="Ellipse 81"/>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3" name="Ellipse 82"/>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4" name="Ellipse 8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5" name="Groupe 84"/>
              <p:cNvGrpSpPr/>
              <p:nvPr/>
            </p:nvGrpSpPr>
            <p:grpSpPr>
              <a:xfrm>
                <a:off x="8732261" y="529120"/>
                <a:ext cx="551453" cy="549030"/>
                <a:chOff x="9401004" y="529120"/>
                <a:chExt cx="551453" cy="549030"/>
              </a:xfrm>
            </p:grpSpPr>
            <p:sp>
              <p:nvSpPr>
                <p:cNvPr id="87" name="Ellipse 86"/>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8" name="Image 87"/>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6" name="Ellipse 8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75" name="Image 7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76" name="Image 7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78" name="Image 7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79" name="Image 78"/>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grpSp>
      <p:sp>
        <p:nvSpPr>
          <p:cNvPr id="90" name="Rectangle 89"/>
          <p:cNvSpPr/>
          <p:nvPr/>
        </p:nvSpPr>
        <p:spPr>
          <a:xfrm>
            <a:off x="2620188" y="2638539"/>
            <a:ext cx="6025978" cy="3652282"/>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Je souhaite tester des algorithmes de détection de fraude</a:t>
            </a:r>
          </a:p>
          <a:p>
            <a:pPr>
              <a:lnSpc>
                <a:spcPct val="150000"/>
              </a:lnSpc>
              <a:spcAft>
                <a:spcPts val="800"/>
              </a:spcAft>
            </a:pPr>
            <a:r>
              <a:rPr lang="fr-FR" dirty="0">
                <a:ea typeface="Yu Gothic Light" panose="020B0300000000000000" pitchFamily="34" charset="-128"/>
                <a:cs typeface="Times New Roman" panose="02020603050405020304" pitchFamily="18" charset="0"/>
              </a:rPr>
              <a:t>Je souhaite concevoir un nouveau reporting périodique</a:t>
            </a:r>
          </a:p>
          <a:p>
            <a:pPr>
              <a:spcAft>
                <a:spcPts val="800"/>
              </a:spcAft>
            </a:pPr>
            <a:r>
              <a:rPr lang="fr-FR" b="1" dirty="0">
                <a:solidFill>
                  <a:schemeClr val="accent6"/>
                </a:solidFill>
                <a:ea typeface="Yu Gothic Light" panose="020B0300000000000000" pitchFamily="34" charset="-128"/>
                <a:cs typeface="Times New Roman" panose="02020603050405020304" pitchFamily="18" charset="0"/>
              </a:rPr>
              <a:t>Je souhaite disposer des données de 3 sources pour pouvoir enrichir certains de mes indicateurs</a:t>
            </a:r>
          </a:p>
          <a:p>
            <a:pPr>
              <a:spcAft>
                <a:spcPts val="800"/>
              </a:spcAft>
            </a:pPr>
            <a:r>
              <a:rPr lang="fr-FR" b="1" dirty="0">
                <a:solidFill>
                  <a:schemeClr val="accent6"/>
                </a:solidFill>
                <a:ea typeface="Yu Gothic Light" panose="020B0300000000000000" pitchFamily="34" charset="-128"/>
                <a:cs typeface="Times New Roman" panose="02020603050405020304" pitchFamily="18" charset="0"/>
              </a:rPr>
              <a:t>Je souhaite croiser certaines données avec des sources externes pour enrichir ma vue client</a:t>
            </a:r>
          </a:p>
          <a:p>
            <a:pPr>
              <a:spcAft>
                <a:spcPts val="800"/>
              </a:spcAft>
            </a:pPr>
            <a:r>
              <a:rPr lang="fr-FR" dirty="0">
                <a:ea typeface="Yu Gothic Light" panose="020B0300000000000000" pitchFamily="34" charset="-128"/>
                <a:cs typeface="Times New Roman" panose="02020603050405020304" pitchFamily="18" charset="0"/>
              </a:rPr>
              <a:t>Je souhaite croiser des données de 3 sources hétérogènes pour alimenter une autre de mes applications opérationnelles.</a:t>
            </a:r>
          </a:p>
          <a:p>
            <a:pPr>
              <a:spcAft>
                <a:spcPts val="800"/>
              </a:spcAft>
            </a:pPr>
            <a:r>
              <a:rPr lang="fr-FR" b="1" dirty="0">
                <a:solidFill>
                  <a:schemeClr val="accent6"/>
                </a:solidFill>
                <a:ea typeface="Yu Gothic Light" panose="020B0300000000000000" pitchFamily="34" charset="-128"/>
                <a:cs typeface="Times New Roman" panose="02020603050405020304" pitchFamily="18" charset="0"/>
              </a:rPr>
              <a:t>Je souhaite réaliser un prototype permettant d’évaluer l’impact de nos campagnes de publicité.</a:t>
            </a:r>
          </a:p>
        </p:txBody>
      </p:sp>
      <p:sp>
        <p:nvSpPr>
          <p:cNvPr id="91" name="Rectangle 90"/>
          <p:cNvSpPr/>
          <p:nvPr/>
        </p:nvSpPr>
        <p:spPr>
          <a:xfrm>
            <a:off x="2283009" y="278737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2" name="Rectangle 91"/>
          <p:cNvSpPr/>
          <p:nvPr/>
        </p:nvSpPr>
        <p:spPr>
          <a:xfrm>
            <a:off x="2282382" y="3296961"/>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3" name="Rectangle 92"/>
          <p:cNvSpPr/>
          <p:nvPr/>
        </p:nvSpPr>
        <p:spPr>
          <a:xfrm>
            <a:off x="2282382" y="385009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4" name="Rectangle 93"/>
          <p:cNvSpPr/>
          <p:nvPr/>
        </p:nvSpPr>
        <p:spPr>
          <a:xfrm>
            <a:off x="2282382" y="454790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5" name="Rectangle 94"/>
          <p:cNvSpPr/>
          <p:nvPr/>
        </p:nvSpPr>
        <p:spPr>
          <a:xfrm>
            <a:off x="2281755" y="518812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6" name="Rectangle 95"/>
          <p:cNvSpPr/>
          <p:nvPr/>
        </p:nvSpPr>
        <p:spPr>
          <a:xfrm>
            <a:off x="2281755" y="579930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736637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n°40</a:t>
            </a:r>
            <a:br>
              <a:rPr lang="fr-FR" sz="2000" b="1" dirty="0">
                <a:latin typeface="+mn-lt"/>
              </a:rPr>
            </a:br>
            <a:r>
              <a:rPr lang="fr-FR" sz="2000" dirty="0">
                <a:latin typeface="+mn-lt"/>
              </a:rPr>
              <a:t>Quizz – Question 2</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4" name="Sous-titre 2"/>
          <p:cNvSpPr txBox="1">
            <a:spLocks/>
          </p:cNvSpPr>
          <p:nvPr/>
        </p:nvSpPr>
        <p:spPr>
          <a:xfrm>
            <a:off x="583420" y="1821183"/>
            <a:ext cx="7914876" cy="6107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Je suis habitué à travailler avec Excel pour manipuler mes données. </a:t>
            </a:r>
            <a:br>
              <a:rPr lang="fr-FR" sz="1800" dirty="0">
                <a:solidFill>
                  <a:schemeClr val="bg2">
                    <a:lumMod val="25000"/>
                  </a:schemeClr>
                </a:solidFill>
              </a:rPr>
            </a:br>
            <a:r>
              <a:rPr lang="fr-FR" sz="1800" dirty="0">
                <a:solidFill>
                  <a:schemeClr val="bg2">
                    <a:lumMod val="25000"/>
                  </a:schemeClr>
                </a:solidFill>
              </a:rPr>
              <a:t>Puis-je utiliser Excel sur mon poste de travail professionnel pour travailler dans le cadre de mon expérimentation DataLab ?</a:t>
            </a:r>
          </a:p>
        </p:txBody>
      </p:sp>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4"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2</a:t>
            </a: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nvGrpSpPr>
          <p:cNvPr id="38" name="Groupe 37"/>
          <p:cNvGrpSpPr/>
          <p:nvPr/>
        </p:nvGrpSpPr>
        <p:grpSpPr>
          <a:xfrm>
            <a:off x="745442" y="986685"/>
            <a:ext cx="7066026" cy="552080"/>
            <a:chOff x="745442" y="986685"/>
            <a:chExt cx="7066026" cy="552080"/>
          </a:xfrm>
        </p:grpSpPr>
        <p:grpSp>
          <p:nvGrpSpPr>
            <p:cNvPr id="39" name="Groupe 38"/>
            <p:cNvGrpSpPr/>
            <p:nvPr/>
          </p:nvGrpSpPr>
          <p:grpSpPr>
            <a:xfrm>
              <a:off x="745442" y="986685"/>
              <a:ext cx="7066026" cy="552080"/>
              <a:chOff x="2691257" y="529120"/>
              <a:chExt cx="7066026" cy="552080"/>
            </a:xfrm>
          </p:grpSpPr>
          <p:sp>
            <p:nvSpPr>
              <p:cNvPr id="75" name="Pentagone 7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6" name="Ellipse 7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7" name="Ellipse 76"/>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8" name="Ellipse 7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9" name="Ellipse 7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0" name="Groupe 79"/>
              <p:cNvGrpSpPr/>
              <p:nvPr/>
            </p:nvGrpSpPr>
            <p:grpSpPr>
              <a:xfrm>
                <a:off x="8732261" y="529120"/>
                <a:ext cx="551453" cy="549030"/>
                <a:chOff x="9401004" y="529120"/>
                <a:chExt cx="551453" cy="549030"/>
              </a:xfrm>
            </p:grpSpPr>
            <p:sp>
              <p:nvSpPr>
                <p:cNvPr id="82" name="Ellipse 81"/>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3" name="Image 8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1" name="Ellipse 8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40" name="Image 3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41" name="Image 40"/>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42" name="Image 41"/>
            <p:cNvPicPr>
              <a:picLocks noChangeAspect="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73" name="Image 7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74" name="Image 73"/>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grpSp>
      <p:sp>
        <p:nvSpPr>
          <p:cNvPr id="85" name="Rectangle 84"/>
          <p:cNvSpPr/>
          <p:nvPr/>
        </p:nvSpPr>
        <p:spPr>
          <a:xfrm>
            <a:off x="4119751" y="3584214"/>
            <a:ext cx="3108411" cy="1424877"/>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Oui</a:t>
            </a:r>
            <a:endParaRPr lang="fr-FR" dirty="0">
              <a:solidFill>
                <a:schemeClr val="bg2">
                  <a:lumMod val="50000"/>
                </a:schemeClr>
              </a:solidFill>
              <a:ea typeface="Yu Gothic Light" panose="020B0300000000000000" pitchFamily="34" charset="-128"/>
              <a:cs typeface="Times New Roman" panose="02020603050405020304" pitchFamily="18" charset="0"/>
            </a:endParaRPr>
          </a:p>
          <a:p>
            <a:pPr>
              <a:lnSpc>
                <a:spcPct val="150000"/>
              </a:lnSpc>
              <a:spcAft>
                <a:spcPts val="800"/>
              </a:spcAft>
            </a:pPr>
            <a:r>
              <a:rPr lang="fr-FR" dirty="0">
                <a:solidFill>
                  <a:schemeClr val="bg2">
                    <a:lumMod val="50000"/>
                  </a:schemeClr>
                </a:solidFill>
                <a:ea typeface="Yu Gothic Light" panose="020B0300000000000000" pitchFamily="34" charset="-128"/>
                <a:cs typeface="Times New Roman" panose="02020603050405020304" pitchFamily="18" charset="0"/>
              </a:rPr>
              <a:t>Non</a:t>
            </a:r>
          </a:p>
          <a:p>
            <a:pPr lvl="0" algn="ctr">
              <a:lnSpc>
                <a:spcPct val="107000"/>
              </a:lnSpc>
              <a:spcAft>
                <a:spcPts val="800"/>
              </a:spcAft>
            </a:pPr>
            <a:endParaRPr lang="fr-FR" dirty="0">
              <a:ea typeface="Yu Gothic Light" panose="020B0300000000000000" pitchFamily="34" charset="-128"/>
              <a:cs typeface="Times New Roman" panose="02020603050405020304" pitchFamily="18" charset="0"/>
            </a:endParaRPr>
          </a:p>
        </p:txBody>
      </p:sp>
      <p:sp>
        <p:nvSpPr>
          <p:cNvPr id="86" name="Rectangle 85"/>
          <p:cNvSpPr/>
          <p:nvPr/>
        </p:nvSpPr>
        <p:spPr>
          <a:xfrm>
            <a:off x="3782571" y="3759175"/>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7" name="Rectangle 86"/>
          <p:cNvSpPr/>
          <p:nvPr/>
        </p:nvSpPr>
        <p:spPr>
          <a:xfrm>
            <a:off x="3781944" y="4268762"/>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85713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n°41</a:t>
            </a:r>
            <a:br>
              <a:rPr lang="fr-FR" sz="2000" b="1" dirty="0">
                <a:latin typeface="+mn-lt"/>
              </a:rPr>
            </a:br>
            <a:r>
              <a:rPr lang="fr-FR" sz="2000" dirty="0">
                <a:latin typeface="+mn-lt"/>
              </a:rPr>
              <a:t>Quizz – Question 3</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0063"/>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3</a:t>
            </a:r>
          </a:p>
        </p:txBody>
      </p:sp>
      <p:sp>
        <p:nvSpPr>
          <p:cNvPr id="31" name="Chevron 30"/>
          <p:cNvSpPr/>
          <p:nvPr/>
        </p:nvSpPr>
        <p:spPr>
          <a:xfrm>
            <a:off x="5186473"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33" name="Image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35" name="Sous-titre 2"/>
          <p:cNvSpPr txBox="1">
            <a:spLocks/>
          </p:cNvSpPr>
          <p:nvPr/>
        </p:nvSpPr>
        <p:spPr>
          <a:xfrm>
            <a:off x="504967" y="2011449"/>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err="1">
                <a:solidFill>
                  <a:schemeClr val="bg2">
                    <a:lumMod val="25000"/>
                  </a:schemeClr>
                </a:solidFill>
              </a:rPr>
              <a:t>xxxx</a:t>
            </a:r>
            <a:endParaRPr lang="fr-FR" sz="1800" dirty="0">
              <a:solidFill>
                <a:schemeClr val="bg2">
                  <a:lumMod val="25000"/>
                </a:schemeClr>
              </a:solidFill>
            </a:endParaRPr>
          </a:p>
        </p:txBody>
      </p:sp>
      <p:sp>
        <p:nvSpPr>
          <p:cNvPr id="36" name="Arc 3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46" name="Rectangle 45"/>
          <p:cNvSpPr/>
          <p:nvPr/>
        </p:nvSpPr>
        <p:spPr>
          <a:xfrm>
            <a:off x="3578126" y="2798195"/>
            <a:ext cx="3108411" cy="3098284"/>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dirty="0">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p:txBody>
      </p:sp>
      <p:sp>
        <p:nvSpPr>
          <p:cNvPr id="55" name="Rectangle 5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3240319" y="396620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3240319" y="450436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72"/>
          <p:cNvSpPr/>
          <p:nvPr/>
        </p:nvSpPr>
        <p:spPr>
          <a:xfrm>
            <a:off x="3239692" y="5013956"/>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73"/>
          <p:cNvSpPr/>
          <p:nvPr/>
        </p:nvSpPr>
        <p:spPr>
          <a:xfrm>
            <a:off x="3239692" y="5523543"/>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8" name="Groupe 37"/>
          <p:cNvGrpSpPr/>
          <p:nvPr/>
        </p:nvGrpSpPr>
        <p:grpSpPr>
          <a:xfrm>
            <a:off x="745442" y="986685"/>
            <a:ext cx="7066026" cy="552080"/>
            <a:chOff x="745442" y="986685"/>
            <a:chExt cx="7066026" cy="552080"/>
          </a:xfrm>
        </p:grpSpPr>
        <p:grpSp>
          <p:nvGrpSpPr>
            <p:cNvPr id="39" name="Groupe 38"/>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7" name="Groupe 76"/>
              <p:cNvGrpSpPr/>
              <p:nvPr/>
            </p:nvGrpSpPr>
            <p:grpSpPr>
              <a:xfrm>
                <a:off x="8732261" y="529120"/>
                <a:ext cx="551453" cy="549030"/>
                <a:chOff x="9401004" y="529120"/>
                <a:chExt cx="551453" cy="549030"/>
              </a:xfrm>
            </p:grpSpPr>
            <p:sp>
              <p:nvSpPr>
                <p:cNvPr id="79" name="Ellipse 78"/>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0" name="Image 79"/>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78" name="Ellipse 77"/>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0" name="Image 3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41" name="Image 40"/>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42" name="Image 41"/>
            <p:cNvPicPr>
              <a:picLocks noChangeAspect="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43" name="Image 4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44" name="Image 43"/>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grpSp>
    </p:spTree>
    <p:extLst>
      <p:ext uri="{BB962C8B-B14F-4D97-AF65-F5344CB8AC3E}">
        <p14:creationId xmlns:p14="http://schemas.microsoft.com/office/powerpoint/2010/main" val="42006689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n°42</a:t>
            </a:r>
            <a:br>
              <a:rPr lang="fr-FR" sz="2000" b="1" dirty="0">
                <a:latin typeface="+mn-lt"/>
              </a:rPr>
            </a:br>
            <a:r>
              <a:rPr lang="fr-FR" sz="2000" dirty="0">
                <a:latin typeface="+mn-lt"/>
              </a:rPr>
              <a:t>Quizz – Question 4</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4</a:t>
            </a: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nvGrpSpPr>
          <p:cNvPr id="38" name="Groupe 37"/>
          <p:cNvGrpSpPr/>
          <p:nvPr/>
        </p:nvGrpSpPr>
        <p:grpSpPr>
          <a:xfrm>
            <a:off x="745442" y="986685"/>
            <a:ext cx="7066026" cy="552080"/>
            <a:chOff x="745442" y="986685"/>
            <a:chExt cx="7066026" cy="552080"/>
          </a:xfrm>
        </p:grpSpPr>
        <p:grpSp>
          <p:nvGrpSpPr>
            <p:cNvPr id="44" name="Groupe 43"/>
            <p:cNvGrpSpPr/>
            <p:nvPr/>
          </p:nvGrpSpPr>
          <p:grpSpPr>
            <a:xfrm>
              <a:off x="745442" y="986685"/>
              <a:ext cx="7066026" cy="552080"/>
              <a:chOff x="2691257" y="529120"/>
              <a:chExt cx="7066026" cy="552080"/>
            </a:xfrm>
          </p:grpSpPr>
          <p:sp>
            <p:nvSpPr>
              <p:cNvPr id="71" name="Pentagone 7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6" name="Groupe 75"/>
              <p:cNvGrpSpPr/>
              <p:nvPr/>
            </p:nvGrpSpPr>
            <p:grpSpPr>
              <a:xfrm>
                <a:off x="8732261" y="529120"/>
                <a:ext cx="551453" cy="549030"/>
                <a:chOff x="9401004" y="529120"/>
                <a:chExt cx="551453" cy="549030"/>
              </a:xfrm>
            </p:grpSpPr>
            <p:sp>
              <p:nvSpPr>
                <p:cNvPr id="78" name="Ellipse 7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 name="Image 7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77" name="Ellipse 7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5" name="Image 4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46" name="Image 4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54" name="Image 53"/>
            <p:cNvPicPr>
              <a:picLocks noChangeAspect="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55" name="Image 54"/>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70" name="Image 69"/>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grpSp>
      <p:sp>
        <p:nvSpPr>
          <p:cNvPr id="81" name="Sous-titre 2"/>
          <p:cNvSpPr txBox="1">
            <a:spLocks/>
          </p:cNvSpPr>
          <p:nvPr/>
        </p:nvSpPr>
        <p:spPr>
          <a:xfrm>
            <a:off x="504967" y="2011449"/>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err="1">
                <a:solidFill>
                  <a:schemeClr val="bg2">
                    <a:lumMod val="25000"/>
                  </a:schemeClr>
                </a:solidFill>
              </a:rPr>
              <a:t>xxxx</a:t>
            </a:r>
            <a:endParaRPr lang="fr-FR" sz="1800" dirty="0">
              <a:solidFill>
                <a:schemeClr val="bg2">
                  <a:lumMod val="25000"/>
                </a:schemeClr>
              </a:solidFill>
            </a:endParaRPr>
          </a:p>
        </p:txBody>
      </p:sp>
      <p:sp>
        <p:nvSpPr>
          <p:cNvPr id="82" name="Rectangle 81"/>
          <p:cNvSpPr/>
          <p:nvPr/>
        </p:nvSpPr>
        <p:spPr>
          <a:xfrm>
            <a:off x="3578126" y="2798195"/>
            <a:ext cx="3108411" cy="3098284"/>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dirty="0">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p:txBody>
      </p:sp>
      <p:sp>
        <p:nvSpPr>
          <p:cNvPr id="83" name="Rectangle 82"/>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Rectangle 83"/>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84"/>
          <p:cNvSpPr/>
          <p:nvPr/>
        </p:nvSpPr>
        <p:spPr>
          <a:xfrm>
            <a:off x="3240319" y="396620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Rectangle 85"/>
          <p:cNvSpPr/>
          <p:nvPr/>
        </p:nvSpPr>
        <p:spPr>
          <a:xfrm>
            <a:off x="3240319" y="450436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Rectangle 86"/>
          <p:cNvSpPr/>
          <p:nvPr/>
        </p:nvSpPr>
        <p:spPr>
          <a:xfrm>
            <a:off x="3239692" y="5013956"/>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p:cNvSpPr/>
          <p:nvPr/>
        </p:nvSpPr>
        <p:spPr>
          <a:xfrm>
            <a:off x="3239692" y="5523543"/>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83611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n°43</a:t>
            </a:r>
            <a:br>
              <a:rPr lang="fr-FR" sz="2000" b="1" dirty="0">
                <a:latin typeface="+mn-lt"/>
              </a:rPr>
            </a:br>
            <a:r>
              <a:rPr lang="fr-FR" sz="2000" dirty="0">
                <a:latin typeface="+mn-lt"/>
              </a:rPr>
              <a:t>Quizz – Question 5</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Chevron 31"/>
          <p:cNvSpPr/>
          <p:nvPr/>
        </p:nvSpPr>
        <p:spPr>
          <a:xfrm>
            <a:off x="6792235"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5</a:t>
            </a:r>
          </a:p>
        </p:txBody>
      </p:sp>
      <p:grpSp>
        <p:nvGrpSpPr>
          <p:cNvPr id="38" name="Groupe 37"/>
          <p:cNvGrpSpPr/>
          <p:nvPr/>
        </p:nvGrpSpPr>
        <p:grpSpPr>
          <a:xfrm>
            <a:off x="745442" y="986685"/>
            <a:ext cx="7066026" cy="552080"/>
            <a:chOff x="745442" y="986685"/>
            <a:chExt cx="7066026" cy="552080"/>
          </a:xfrm>
        </p:grpSpPr>
        <p:grpSp>
          <p:nvGrpSpPr>
            <p:cNvPr id="42" name="Groupe 41"/>
            <p:cNvGrpSpPr/>
            <p:nvPr/>
          </p:nvGrpSpPr>
          <p:grpSpPr>
            <a:xfrm>
              <a:off x="745442" y="986685"/>
              <a:ext cx="7066026" cy="552080"/>
              <a:chOff x="2691257" y="529120"/>
              <a:chExt cx="7066026" cy="552080"/>
            </a:xfrm>
          </p:grpSpPr>
          <p:sp>
            <p:nvSpPr>
              <p:cNvPr id="71" name="Pentagone 7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6" name="Groupe 75"/>
              <p:cNvGrpSpPr/>
              <p:nvPr/>
            </p:nvGrpSpPr>
            <p:grpSpPr>
              <a:xfrm>
                <a:off x="8732261" y="529120"/>
                <a:ext cx="551453" cy="549030"/>
                <a:chOff x="9401004" y="529120"/>
                <a:chExt cx="551453" cy="549030"/>
              </a:xfrm>
            </p:grpSpPr>
            <p:sp>
              <p:nvSpPr>
                <p:cNvPr id="78" name="Ellipse 7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 name="Image 7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77" name="Ellipse 7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4" name="Image 43"/>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649" y="1090866"/>
              <a:ext cx="324000" cy="324000"/>
            </a:xfrm>
            <a:prstGeom prst="rect">
              <a:avLst/>
            </a:prstGeom>
          </p:spPr>
        </p:pic>
        <p:pic>
          <p:nvPicPr>
            <p:cNvPr id="45" name="Image 4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00538" y="1090866"/>
              <a:ext cx="324000" cy="324000"/>
            </a:xfrm>
            <a:prstGeom prst="rect">
              <a:avLst/>
            </a:prstGeom>
          </p:spPr>
        </p:pic>
        <p:pic>
          <p:nvPicPr>
            <p:cNvPr id="46" name="Image 45"/>
            <p:cNvPicPr>
              <a:picLocks noChangeAspect="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4683491" y="1104514"/>
              <a:ext cx="324000" cy="324000"/>
            </a:xfrm>
            <a:prstGeom prst="rect">
              <a:avLst/>
            </a:prstGeom>
          </p:spPr>
        </p:pic>
        <p:pic>
          <p:nvPicPr>
            <p:cNvPr id="55" name="Image 54"/>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449435" y="1103225"/>
              <a:ext cx="294545" cy="294545"/>
            </a:xfrm>
            <a:prstGeom prst="rect">
              <a:avLst/>
            </a:prstGeom>
          </p:spPr>
        </p:pic>
        <p:pic>
          <p:nvPicPr>
            <p:cNvPr id="70" name="Image 69"/>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3618" y="1103528"/>
              <a:ext cx="324000" cy="324000"/>
            </a:xfrm>
            <a:prstGeom prst="rect">
              <a:avLst/>
            </a:prstGeom>
          </p:spPr>
        </p:pic>
      </p:grpSp>
      <p:sp>
        <p:nvSpPr>
          <p:cNvPr id="80" name="Sous-titre 2"/>
          <p:cNvSpPr txBox="1">
            <a:spLocks/>
          </p:cNvSpPr>
          <p:nvPr/>
        </p:nvSpPr>
        <p:spPr>
          <a:xfrm>
            <a:off x="504967" y="2011449"/>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err="1">
                <a:solidFill>
                  <a:schemeClr val="bg2">
                    <a:lumMod val="25000"/>
                  </a:schemeClr>
                </a:solidFill>
              </a:rPr>
              <a:t>xxxx</a:t>
            </a:r>
            <a:endParaRPr lang="fr-FR" sz="1800" dirty="0">
              <a:solidFill>
                <a:schemeClr val="bg2">
                  <a:lumMod val="25000"/>
                </a:schemeClr>
              </a:solidFill>
            </a:endParaRPr>
          </a:p>
        </p:txBody>
      </p:sp>
      <p:sp>
        <p:nvSpPr>
          <p:cNvPr id="81" name="Rectangle 80"/>
          <p:cNvSpPr/>
          <p:nvPr/>
        </p:nvSpPr>
        <p:spPr>
          <a:xfrm>
            <a:off x="3578126" y="2798195"/>
            <a:ext cx="3108411" cy="3098284"/>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dirty="0">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xxx</a:t>
            </a:r>
          </a:p>
        </p:txBody>
      </p:sp>
      <p:sp>
        <p:nvSpPr>
          <p:cNvPr id="82" name="Rectangle 81"/>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Rectangle 82"/>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Rectangle 83"/>
          <p:cNvSpPr/>
          <p:nvPr/>
        </p:nvSpPr>
        <p:spPr>
          <a:xfrm>
            <a:off x="3240319" y="396620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84"/>
          <p:cNvSpPr/>
          <p:nvPr/>
        </p:nvSpPr>
        <p:spPr>
          <a:xfrm>
            <a:off x="3240319" y="450436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Rectangle 85"/>
          <p:cNvSpPr/>
          <p:nvPr/>
        </p:nvSpPr>
        <p:spPr>
          <a:xfrm>
            <a:off x="3239692" y="5013956"/>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Rectangle 86"/>
          <p:cNvSpPr/>
          <p:nvPr/>
        </p:nvSpPr>
        <p:spPr>
          <a:xfrm>
            <a:off x="3239692" y="5523543"/>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4569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searchengineland.com/figz/wp-content/seloads/2017/06/meeting-62442005-ss-192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5875"/>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http://www.jbclement.com/wp-content/uploads/2016/10/BPC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2994" y="122225"/>
            <a:ext cx="3140730" cy="523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084899"/>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https://pbs.twimg.com/profile_images/842331145354264576/Uhgn-1Zz_400x400.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74629" y="6185266"/>
            <a:ext cx="1351900" cy="6357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782626"/>
            <a:ext cx="12192000" cy="5303849"/>
          </a:xfrm>
          <a:prstGeom prst="rect">
            <a:avLst/>
          </a:prstGeom>
          <a:solidFill>
            <a:srgbClr val="714A8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1139384" y="2572909"/>
            <a:ext cx="10267950" cy="2387600"/>
          </a:xfrm>
        </p:spPr>
        <p:txBody>
          <a:bodyPr>
            <a:normAutofit fontScale="90000"/>
          </a:bodyPr>
          <a:lstStyle/>
          <a:p>
            <a:r>
              <a:rPr lang="fr-FR" sz="7300" b="1" dirty="0">
                <a:solidFill>
                  <a:schemeClr val="bg1"/>
                </a:solidFill>
                <a:latin typeface="+mn-lt"/>
              </a:rPr>
              <a:t>Storyboarding</a:t>
            </a:r>
            <a:r>
              <a:rPr lang="fr-FR" b="1" dirty="0">
                <a:solidFill>
                  <a:schemeClr val="bg1"/>
                </a:solidFill>
                <a:latin typeface="+mn-lt"/>
              </a:rPr>
              <a:t> </a:t>
            </a:r>
            <a:br>
              <a:rPr lang="fr-FR" b="1" dirty="0">
                <a:solidFill>
                  <a:schemeClr val="bg1"/>
                </a:solidFill>
                <a:latin typeface="+mn-lt"/>
              </a:rPr>
            </a:br>
            <a:br>
              <a:rPr lang="fr-FR" b="1" dirty="0">
                <a:solidFill>
                  <a:schemeClr val="bg1"/>
                </a:solidFill>
                <a:latin typeface="+mn-lt"/>
              </a:rPr>
            </a:br>
            <a:r>
              <a:rPr lang="fr-FR" sz="4900" b="1" dirty="0">
                <a:solidFill>
                  <a:schemeClr val="bg1"/>
                </a:solidFill>
                <a:latin typeface="+mn-lt"/>
              </a:rPr>
              <a:t>module 3 : l’organisation et les acteurs clés</a:t>
            </a:r>
          </a:p>
        </p:txBody>
      </p:sp>
      <p:sp>
        <p:nvSpPr>
          <p:cNvPr id="10" name="Sous-titre 2"/>
          <p:cNvSpPr txBox="1">
            <a:spLocks/>
          </p:cNvSpPr>
          <p:nvPr/>
        </p:nvSpPr>
        <p:spPr>
          <a:xfrm>
            <a:off x="153008" y="6583217"/>
            <a:ext cx="1346200" cy="266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200" dirty="0">
                <a:solidFill>
                  <a:schemeClr val="bg1">
                    <a:lumMod val="50000"/>
                  </a:schemeClr>
                </a:solidFill>
              </a:rPr>
              <a:t>F   a   c   t   o   r   y</a:t>
            </a:r>
          </a:p>
        </p:txBody>
      </p:sp>
      <p:sp>
        <p:nvSpPr>
          <p:cNvPr id="6" name="Rectangle 5"/>
          <p:cNvSpPr/>
          <p:nvPr/>
        </p:nvSpPr>
        <p:spPr>
          <a:xfrm>
            <a:off x="10691812" y="6291572"/>
            <a:ext cx="1222375"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p:nvPr>
        </p:nvSpPr>
        <p:spPr>
          <a:xfrm>
            <a:off x="10691812" y="6353486"/>
            <a:ext cx="1203135" cy="315430"/>
          </a:xfrm>
        </p:spPr>
        <p:txBody>
          <a:bodyPr>
            <a:normAutofit fontScale="92500" lnSpcReduction="10000"/>
          </a:bodyPr>
          <a:lstStyle/>
          <a:p>
            <a:r>
              <a:rPr lang="fr-FR" sz="1800" dirty="0">
                <a:solidFill>
                  <a:schemeClr val="bg1"/>
                </a:solidFill>
              </a:rPr>
              <a:t>Datalab</a:t>
            </a:r>
          </a:p>
        </p:txBody>
      </p:sp>
    </p:spTree>
    <p:extLst>
      <p:ext uri="{BB962C8B-B14F-4D97-AF65-F5344CB8AC3E}">
        <p14:creationId xmlns:p14="http://schemas.microsoft.com/office/powerpoint/2010/main" val="720271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1947524" y="1033045"/>
            <a:ext cx="8562975" cy="4829175"/>
          </a:xfrm>
          <a:prstGeom prst="rect">
            <a:avLst/>
          </a:prstGeom>
        </p:spPr>
      </p:pic>
      <p:sp>
        <p:nvSpPr>
          <p:cNvPr id="12" name="Rectangle 11"/>
          <p:cNvSpPr/>
          <p:nvPr/>
        </p:nvSpPr>
        <p:spPr>
          <a:xfrm>
            <a:off x="1974820" y="1574479"/>
            <a:ext cx="6046599" cy="4274094"/>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flipV="1">
            <a:off x="1511437" y="4331326"/>
            <a:ext cx="354842" cy="1364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8056" y="4331326"/>
            <a:ext cx="1569493" cy="923330"/>
          </a:xfrm>
          <a:prstGeom prst="rect">
            <a:avLst/>
          </a:prstGeom>
          <a:noFill/>
        </p:spPr>
        <p:txBody>
          <a:bodyPr wrap="square" rtlCol="0">
            <a:spAutoFit/>
          </a:bodyPr>
          <a:lstStyle/>
          <a:p>
            <a:pPr algn="r"/>
            <a:r>
              <a:rPr lang="fr-FR" dirty="0"/>
              <a:t>Maquette </a:t>
            </a:r>
            <a:br>
              <a:rPr lang="fr-FR" dirty="0"/>
            </a:br>
            <a:r>
              <a:rPr lang="fr-FR" dirty="0"/>
              <a:t>de l’écran </a:t>
            </a:r>
            <a:br>
              <a:rPr lang="fr-FR" dirty="0"/>
            </a:br>
            <a:r>
              <a:rPr lang="fr-FR" dirty="0"/>
              <a:t>du e-Learning</a:t>
            </a:r>
          </a:p>
        </p:txBody>
      </p:sp>
      <p:sp>
        <p:nvSpPr>
          <p:cNvPr id="131" name="Rectangle 130"/>
          <p:cNvSpPr/>
          <p:nvPr/>
        </p:nvSpPr>
        <p:spPr>
          <a:xfrm>
            <a:off x="1974819" y="1058445"/>
            <a:ext cx="4231447" cy="466465"/>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2" name="Connecteur droit avec flèche 131"/>
          <p:cNvCxnSpPr/>
          <p:nvPr/>
        </p:nvCxnSpPr>
        <p:spPr>
          <a:xfrm>
            <a:off x="1688858" y="762328"/>
            <a:ext cx="236783" cy="27071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3" name="ZoneTexte 132"/>
          <p:cNvSpPr txBox="1"/>
          <p:nvPr/>
        </p:nvSpPr>
        <p:spPr>
          <a:xfrm>
            <a:off x="287967" y="115997"/>
            <a:ext cx="2490707" cy="646331"/>
          </a:xfrm>
          <a:prstGeom prst="rect">
            <a:avLst/>
          </a:prstGeom>
          <a:noFill/>
        </p:spPr>
        <p:txBody>
          <a:bodyPr wrap="square" rtlCol="0">
            <a:spAutoFit/>
          </a:bodyPr>
          <a:lstStyle/>
          <a:p>
            <a:pPr algn="ctr"/>
            <a:r>
              <a:rPr lang="fr-FR" dirty="0"/>
              <a:t>Numérotation de l’écran et titre de celui-ci</a:t>
            </a:r>
          </a:p>
        </p:txBody>
      </p:sp>
      <p:cxnSp>
        <p:nvCxnSpPr>
          <p:cNvPr id="134" name="Connecteur droit avec flèche 133"/>
          <p:cNvCxnSpPr/>
          <p:nvPr/>
        </p:nvCxnSpPr>
        <p:spPr>
          <a:xfrm flipH="1">
            <a:off x="7041928" y="705333"/>
            <a:ext cx="258760" cy="292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5" name="ZoneTexte 134"/>
          <p:cNvSpPr txBox="1"/>
          <p:nvPr/>
        </p:nvSpPr>
        <p:spPr>
          <a:xfrm>
            <a:off x="6884710" y="107269"/>
            <a:ext cx="2738263" cy="646331"/>
          </a:xfrm>
          <a:prstGeom prst="rect">
            <a:avLst/>
          </a:prstGeom>
          <a:noFill/>
        </p:spPr>
        <p:txBody>
          <a:bodyPr wrap="square" rtlCol="0">
            <a:spAutoFit/>
          </a:bodyPr>
          <a:lstStyle/>
          <a:p>
            <a:pPr algn="ctr"/>
            <a:r>
              <a:rPr lang="fr-FR" dirty="0"/>
              <a:t>Message(s) clé(s) associé à l’écran présenté</a:t>
            </a:r>
          </a:p>
        </p:txBody>
      </p:sp>
      <p:sp>
        <p:nvSpPr>
          <p:cNvPr id="136" name="Rectangle 135"/>
          <p:cNvSpPr/>
          <p:nvPr/>
        </p:nvSpPr>
        <p:spPr>
          <a:xfrm>
            <a:off x="6259899" y="1060221"/>
            <a:ext cx="4231447" cy="46646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Rectangle 136"/>
          <p:cNvSpPr/>
          <p:nvPr/>
        </p:nvSpPr>
        <p:spPr>
          <a:xfrm>
            <a:off x="8092257" y="1595034"/>
            <a:ext cx="2399089" cy="33543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Rectangle 138"/>
          <p:cNvSpPr/>
          <p:nvPr/>
        </p:nvSpPr>
        <p:spPr>
          <a:xfrm>
            <a:off x="8092257" y="5035690"/>
            <a:ext cx="2399089" cy="812883"/>
          </a:xfrm>
          <a:prstGeom prst="rect">
            <a:avLst/>
          </a:prstGeom>
          <a:noFill/>
          <a:ln w="381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0" name="Connecteur droit avec flèche 139"/>
          <p:cNvCxnSpPr/>
          <p:nvPr/>
        </p:nvCxnSpPr>
        <p:spPr>
          <a:xfrm flipH="1">
            <a:off x="10543126" y="3023660"/>
            <a:ext cx="258760" cy="292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1" name="ZoneTexte 140"/>
          <p:cNvSpPr txBox="1"/>
          <p:nvPr/>
        </p:nvSpPr>
        <p:spPr>
          <a:xfrm>
            <a:off x="10543126" y="1291677"/>
            <a:ext cx="1679152" cy="1754326"/>
          </a:xfrm>
          <a:prstGeom prst="rect">
            <a:avLst/>
          </a:prstGeom>
          <a:noFill/>
        </p:spPr>
        <p:txBody>
          <a:bodyPr wrap="square" rtlCol="0">
            <a:spAutoFit/>
          </a:bodyPr>
          <a:lstStyle/>
          <a:p>
            <a:r>
              <a:rPr lang="fr-FR" dirty="0"/>
              <a:t>Indication pour la création du e-learning (animation, séquencement de l’affichage…)</a:t>
            </a:r>
          </a:p>
        </p:txBody>
      </p:sp>
      <p:cxnSp>
        <p:nvCxnSpPr>
          <p:cNvPr id="142" name="Connecteur droit avec flèche 141"/>
          <p:cNvCxnSpPr/>
          <p:nvPr/>
        </p:nvCxnSpPr>
        <p:spPr>
          <a:xfrm flipH="1" flipV="1">
            <a:off x="8665031" y="5889397"/>
            <a:ext cx="464456" cy="467863"/>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3" name="ZoneTexte 142"/>
          <p:cNvSpPr txBox="1"/>
          <p:nvPr/>
        </p:nvSpPr>
        <p:spPr>
          <a:xfrm>
            <a:off x="9129487" y="5889396"/>
            <a:ext cx="2902857" cy="923330"/>
          </a:xfrm>
          <a:prstGeom prst="rect">
            <a:avLst/>
          </a:prstGeom>
          <a:noFill/>
        </p:spPr>
        <p:txBody>
          <a:bodyPr wrap="square" rtlCol="0">
            <a:spAutoFit/>
          </a:bodyPr>
          <a:lstStyle/>
          <a:p>
            <a:r>
              <a:rPr lang="fr-FR" dirty="0"/>
              <a:t>Correspondance de l’écran avec la décomposition du cadrage des e-learning</a:t>
            </a:r>
          </a:p>
        </p:txBody>
      </p:sp>
    </p:spTree>
    <p:extLst>
      <p:ext uri="{BB962C8B-B14F-4D97-AF65-F5344CB8AC3E}">
        <p14:creationId xmlns:p14="http://schemas.microsoft.com/office/powerpoint/2010/main" val="324837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searchengineland.com/figz/wp-content/seloads/2017/06/meeting-62442005-ss-192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5875"/>
            <a:ext cx="12192000" cy="64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http://www.jbclement.com/wp-content/uploads/2016/10/BPC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20433" y="137080"/>
            <a:ext cx="1951134" cy="325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084899"/>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https://pbs.twimg.com/profile_images/842331145354264576/Uhgn-1Zz_400x400.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74629" y="6185266"/>
            <a:ext cx="1351900" cy="6357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625853"/>
            <a:ext cx="12192000" cy="5459045"/>
          </a:xfrm>
          <a:prstGeom prst="rect">
            <a:avLst/>
          </a:prstGeom>
          <a:solidFill>
            <a:srgbClr val="714A8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2215709" y="952499"/>
            <a:ext cx="7918891" cy="739333"/>
          </a:xfrm>
        </p:spPr>
        <p:txBody>
          <a:bodyPr>
            <a:normAutofit fontScale="90000"/>
          </a:bodyPr>
          <a:lstStyle/>
          <a:p>
            <a:r>
              <a:rPr lang="fr-FR" b="1" dirty="0">
                <a:solidFill>
                  <a:schemeClr val="bg1"/>
                </a:solidFill>
                <a:latin typeface="+mn-lt"/>
              </a:rPr>
              <a:t> </a:t>
            </a:r>
            <a:br>
              <a:rPr lang="fr-FR" b="1" dirty="0">
                <a:solidFill>
                  <a:schemeClr val="bg1"/>
                </a:solidFill>
                <a:latin typeface="+mn-lt"/>
              </a:rPr>
            </a:br>
            <a:br>
              <a:rPr lang="fr-FR" b="1" dirty="0">
                <a:solidFill>
                  <a:schemeClr val="bg1"/>
                </a:solidFill>
                <a:latin typeface="+mn-lt"/>
              </a:rPr>
            </a:br>
            <a:r>
              <a:rPr lang="fr-FR" sz="4900" b="1" dirty="0">
                <a:solidFill>
                  <a:schemeClr val="bg1"/>
                </a:solidFill>
                <a:latin typeface="+mn-lt"/>
              </a:rPr>
              <a:t>Déroulé du storyboard</a:t>
            </a:r>
          </a:p>
        </p:txBody>
      </p:sp>
      <p:sp>
        <p:nvSpPr>
          <p:cNvPr id="10" name="Sous-titre 2"/>
          <p:cNvSpPr txBox="1">
            <a:spLocks/>
          </p:cNvSpPr>
          <p:nvPr/>
        </p:nvSpPr>
        <p:spPr>
          <a:xfrm>
            <a:off x="153008" y="6583217"/>
            <a:ext cx="1346200" cy="266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200" dirty="0">
                <a:solidFill>
                  <a:schemeClr val="bg1">
                    <a:lumMod val="50000"/>
                  </a:schemeClr>
                </a:solidFill>
              </a:rPr>
              <a:t>F   a   c   t   o   r   y</a:t>
            </a:r>
          </a:p>
        </p:txBody>
      </p:sp>
      <p:sp>
        <p:nvSpPr>
          <p:cNvPr id="6" name="Rectangle 5"/>
          <p:cNvSpPr/>
          <p:nvPr/>
        </p:nvSpPr>
        <p:spPr>
          <a:xfrm>
            <a:off x="10691812" y="6291572"/>
            <a:ext cx="1222375"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p:nvPr>
        </p:nvSpPr>
        <p:spPr>
          <a:xfrm>
            <a:off x="10691812" y="6353486"/>
            <a:ext cx="1203135" cy="315430"/>
          </a:xfrm>
        </p:spPr>
        <p:txBody>
          <a:bodyPr>
            <a:normAutofit fontScale="92500" lnSpcReduction="10000"/>
          </a:bodyPr>
          <a:lstStyle/>
          <a:p>
            <a:r>
              <a:rPr lang="fr-FR" sz="1800">
                <a:solidFill>
                  <a:schemeClr val="bg1"/>
                </a:solidFill>
              </a:rPr>
              <a:t>DataLab</a:t>
            </a:r>
            <a:endParaRPr lang="fr-FR" sz="1800" dirty="0">
              <a:solidFill>
                <a:schemeClr val="bg1"/>
              </a:solidFill>
            </a:endParaRPr>
          </a:p>
        </p:txBody>
      </p:sp>
      <p:sp>
        <p:nvSpPr>
          <p:cNvPr id="5" name="Ellipse 4"/>
          <p:cNvSpPr/>
          <p:nvPr/>
        </p:nvSpPr>
        <p:spPr>
          <a:xfrm>
            <a:off x="1603244" y="4049565"/>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4442706" y="2926150"/>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6443465" y="4702581"/>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730631" y="2310135"/>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9633567" y="3440500"/>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p:cNvSpPr/>
          <p:nvPr/>
        </p:nvSpPr>
        <p:spPr>
          <a:xfrm>
            <a:off x="1115803" y="2331983"/>
            <a:ext cx="9694737" cy="2874893"/>
          </a:xfrm>
          <a:custGeom>
            <a:avLst/>
            <a:gdLst>
              <a:gd name="connsiteX0" fmla="*/ 550650 w 9694737"/>
              <a:gd name="connsiteY0" fmla="*/ 122080 h 2874893"/>
              <a:gd name="connsiteX1" fmla="*/ 64875 w 9694737"/>
              <a:gd name="connsiteY1" fmla="*/ 1960405 h 2874893"/>
              <a:gd name="connsiteX2" fmla="*/ 1827000 w 9694737"/>
              <a:gd name="connsiteY2" fmla="*/ 1941355 h 2874893"/>
              <a:gd name="connsiteX3" fmla="*/ 2970000 w 9694737"/>
              <a:gd name="connsiteY3" fmla="*/ 979330 h 2874893"/>
              <a:gd name="connsiteX4" fmla="*/ 4770225 w 9694737"/>
              <a:gd name="connsiteY4" fmla="*/ 1217455 h 2874893"/>
              <a:gd name="connsiteX5" fmla="*/ 5713200 w 9694737"/>
              <a:gd name="connsiteY5" fmla="*/ 2874805 h 2874893"/>
              <a:gd name="connsiteX6" fmla="*/ 6637125 w 9694737"/>
              <a:gd name="connsiteY6" fmla="*/ 1141255 h 2874893"/>
              <a:gd name="connsiteX7" fmla="*/ 7151475 w 9694737"/>
              <a:gd name="connsiteY7" fmla="*/ 169705 h 2874893"/>
              <a:gd name="connsiteX8" fmla="*/ 8980275 w 9694737"/>
              <a:gd name="connsiteY8" fmla="*/ 26830 h 2874893"/>
              <a:gd name="connsiteX9" fmla="*/ 9694650 w 9694737"/>
              <a:gd name="connsiteY9" fmla="*/ 474505 h 2874893"/>
              <a:gd name="connsiteX10" fmla="*/ 9018375 w 9694737"/>
              <a:gd name="connsiteY10" fmla="*/ 1493680 h 287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94737" h="2874893">
                <a:moveTo>
                  <a:pt x="550650" y="122080"/>
                </a:moveTo>
                <a:cubicBezTo>
                  <a:pt x="201400" y="889636"/>
                  <a:pt x="-147850" y="1657193"/>
                  <a:pt x="64875" y="1960405"/>
                </a:cubicBezTo>
                <a:cubicBezTo>
                  <a:pt x="277600" y="2263618"/>
                  <a:pt x="1342813" y="2104867"/>
                  <a:pt x="1827000" y="1941355"/>
                </a:cubicBezTo>
                <a:cubicBezTo>
                  <a:pt x="2311187" y="1777843"/>
                  <a:pt x="2479463" y="1099980"/>
                  <a:pt x="2970000" y="979330"/>
                </a:cubicBezTo>
                <a:cubicBezTo>
                  <a:pt x="3460537" y="858680"/>
                  <a:pt x="4313025" y="901543"/>
                  <a:pt x="4770225" y="1217455"/>
                </a:cubicBezTo>
                <a:cubicBezTo>
                  <a:pt x="5227425" y="1533368"/>
                  <a:pt x="5402050" y="2887505"/>
                  <a:pt x="5713200" y="2874805"/>
                </a:cubicBezTo>
                <a:cubicBezTo>
                  <a:pt x="6024350" y="2862105"/>
                  <a:pt x="6637125" y="1141255"/>
                  <a:pt x="6637125" y="1141255"/>
                </a:cubicBezTo>
                <a:cubicBezTo>
                  <a:pt x="6876838" y="690405"/>
                  <a:pt x="6760950" y="355442"/>
                  <a:pt x="7151475" y="169705"/>
                </a:cubicBezTo>
                <a:cubicBezTo>
                  <a:pt x="7542000" y="-16032"/>
                  <a:pt x="8556413" y="-23970"/>
                  <a:pt x="8980275" y="26830"/>
                </a:cubicBezTo>
                <a:cubicBezTo>
                  <a:pt x="9404137" y="77630"/>
                  <a:pt x="9688300" y="230030"/>
                  <a:pt x="9694650" y="474505"/>
                </a:cubicBezTo>
                <a:cubicBezTo>
                  <a:pt x="9701000" y="718980"/>
                  <a:pt x="9359687" y="1106330"/>
                  <a:pt x="9018375" y="149368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Sous-titre 2"/>
          <p:cNvSpPr txBox="1">
            <a:spLocks/>
          </p:cNvSpPr>
          <p:nvPr/>
        </p:nvSpPr>
        <p:spPr>
          <a:xfrm>
            <a:off x="1115803" y="4851297"/>
            <a:ext cx="1917092"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Etude du besoin</a:t>
            </a:r>
          </a:p>
        </p:txBody>
      </p:sp>
      <p:sp>
        <p:nvSpPr>
          <p:cNvPr id="22" name="Sous-titre 2"/>
          <p:cNvSpPr txBox="1">
            <a:spLocks/>
          </p:cNvSpPr>
          <p:nvPr/>
        </p:nvSpPr>
        <p:spPr>
          <a:xfrm>
            <a:off x="3788265" y="3772238"/>
            <a:ext cx="2256310" cy="7146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Mise à disposition des données et outils</a:t>
            </a:r>
          </a:p>
        </p:txBody>
      </p:sp>
      <p:sp>
        <p:nvSpPr>
          <p:cNvPr id="23" name="Sous-titre 2"/>
          <p:cNvSpPr txBox="1">
            <a:spLocks/>
          </p:cNvSpPr>
          <p:nvPr/>
        </p:nvSpPr>
        <p:spPr>
          <a:xfrm>
            <a:off x="5866329" y="5527132"/>
            <a:ext cx="1864302"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Expérimentation</a:t>
            </a:r>
          </a:p>
        </p:txBody>
      </p:sp>
      <p:sp>
        <p:nvSpPr>
          <p:cNvPr id="24" name="Sous-titre 2"/>
          <p:cNvSpPr txBox="1">
            <a:spLocks/>
          </p:cNvSpPr>
          <p:nvPr/>
        </p:nvSpPr>
        <p:spPr>
          <a:xfrm>
            <a:off x="7073109" y="1714665"/>
            <a:ext cx="2041501"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Bilan et industrialisation</a:t>
            </a:r>
          </a:p>
        </p:txBody>
      </p:sp>
      <p:sp>
        <p:nvSpPr>
          <p:cNvPr id="25" name="Sous-titre 2"/>
          <p:cNvSpPr txBox="1">
            <a:spLocks/>
          </p:cNvSpPr>
          <p:nvPr/>
        </p:nvSpPr>
        <p:spPr>
          <a:xfrm>
            <a:off x="9180496" y="4220950"/>
            <a:ext cx="1687191" cy="3665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Quizz</a:t>
            </a:r>
          </a:p>
        </p:txBody>
      </p:sp>
      <p:pic>
        <p:nvPicPr>
          <p:cNvPr id="17" name="Image 16"/>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556920" y="3050508"/>
            <a:ext cx="553994" cy="553994"/>
          </a:xfrm>
          <a:prstGeom prst="rect">
            <a:avLst/>
          </a:prstGeom>
        </p:spPr>
      </p:pic>
      <p:pic>
        <p:nvPicPr>
          <p:cNvPr id="7" name="Image 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54189" y="4184421"/>
            <a:ext cx="479160" cy="479160"/>
          </a:xfrm>
          <a:prstGeom prst="rect">
            <a:avLst/>
          </a:prstGeom>
        </p:spPr>
      </p:pic>
      <p:pic>
        <p:nvPicPr>
          <p:cNvPr id="20" name="Image 1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00992" y="4851297"/>
            <a:ext cx="480158" cy="480158"/>
          </a:xfrm>
          <a:prstGeom prst="rect">
            <a:avLst/>
          </a:prstGeom>
        </p:spPr>
      </p:pic>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19939" y="3613965"/>
            <a:ext cx="435600" cy="435600"/>
          </a:xfrm>
          <a:prstGeom prst="rect">
            <a:avLst/>
          </a:prstGeom>
        </p:spPr>
      </p:pic>
      <p:pic>
        <p:nvPicPr>
          <p:cNvPr id="26" name="Image 25"/>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7869352" y="2449569"/>
            <a:ext cx="480158" cy="480158"/>
          </a:xfrm>
          <a:prstGeom prst="rect">
            <a:avLst/>
          </a:prstGeom>
        </p:spPr>
      </p:pic>
      <p:sp>
        <p:nvSpPr>
          <p:cNvPr id="28" name="Ellipse 27"/>
          <p:cNvSpPr/>
          <p:nvPr/>
        </p:nvSpPr>
        <p:spPr>
          <a:xfrm>
            <a:off x="1108683" y="2343435"/>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Sous-titre 2"/>
          <p:cNvSpPr txBox="1">
            <a:spLocks/>
          </p:cNvSpPr>
          <p:nvPr/>
        </p:nvSpPr>
        <p:spPr>
          <a:xfrm>
            <a:off x="540662" y="1917741"/>
            <a:ext cx="1917092"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a:solidFill>
                  <a:schemeClr val="bg1"/>
                </a:solidFill>
              </a:rPr>
              <a:t>Découverte</a:t>
            </a:r>
          </a:p>
        </p:txBody>
      </p:sp>
      <p:pic>
        <p:nvPicPr>
          <p:cNvPr id="12" name="Image 11"/>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34693" y="2487721"/>
            <a:ext cx="526680" cy="526680"/>
          </a:xfrm>
          <a:prstGeom prst="rect">
            <a:avLst/>
          </a:prstGeom>
        </p:spPr>
      </p:pic>
    </p:spTree>
    <p:extLst>
      <p:ext uri="{BB962C8B-B14F-4D97-AF65-F5344CB8AC3E}">
        <p14:creationId xmlns:p14="http://schemas.microsoft.com/office/powerpoint/2010/main" val="307727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it-IT" sz="2000" b="1" dirty="0">
                <a:latin typeface="+mn-lt"/>
              </a:rPr>
              <a:t>Ecran n°8</a:t>
            </a:r>
            <a:br>
              <a:rPr lang="it-IT" sz="2000" b="1" dirty="0">
                <a:latin typeface="+mn-lt"/>
              </a:rPr>
            </a:br>
            <a:r>
              <a:rPr lang="it-IT" sz="2000" dirty="0">
                <a:latin typeface="+mn-lt"/>
              </a:rPr>
              <a:t>DataSpace &amp;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 </a:t>
            </a:r>
            <a:r>
              <a:rPr lang="fr-FR" dirty="0"/>
              <a:t>deux familles d’espaces distinctes – DataSpace &amp; DataLab</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fr-FR" sz="1400" dirty="0">
                <a:solidFill>
                  <a:schemeClr val="bg1"/>
                </a:solidFill>
              </a:rPr>
              <a:t>Masquer et griser progressivement l’image DataLake et mettre en exergue les deux espaces expérimentation et permanent avec les cadres présentés</a:t>
            </a:r>
          </a:p>
          <a:p>
            <a:pPr marL="285750" indent="-285750" algn="l">
              <a:buFont typeface="Arial" panose="020B0604020202020204" pitchFamily="34" charset="0"/>
              <a:buChar char="•"/>
            </a:pPr>
            <a:r>
              <a:rPr lang="fr-FR" sz="1400" dirty="0">
                <a:solidFill>
                  <a:schemeClr val="bg1"/>
                </a:solidFill>
              </a:rPr>
              <a:t>Afficher le texte en haut dans son cadre</a:t>
            </a:r>
          </a:p>
          <a:p>
            <a:pPr marL="285750" indent="-285750" algn="l">
              <a:buFont typeface="Arial" panose="020B0604020202020204" pitchFamily="34" charset="0"/>
              <a:buChar char="•"/>
            </a:pPr>
            <a:r>
              <a:rPr lang="fr-FR" sz="1400" dirty="0">
                <a:solidFill>
                  <a:schemeClr val="bg1"/>
                </a:solidFill>
              </a:rPr>
              <a:t>Puis afficher la flèche espaces permanents puis le texte associé puis la présentation de ce qu’est un espace permanent </a:t>
            </a:r>
          </a:p>
          <a:p>
            <a:pPr marL="285750" indent="-285750" algn="l">
              <a:buFont typeface="Arial" panose="020B0604020202020204" pitchFamily="34" charset="0"/>
              <a:buChar char="•"/>
            </a:pPr>
            <a:r>
              <a:rPr lang="fr-FR" sz="1400" dirty="0">
                <a:solidFill>
                  <a:schemeClr val="bg1"/>
                </a:solidFill>
              </a:rPr>
              <a:t>Puis afficher la flèche espaces expérimentation puis le texte associé puis la présentation de ce qu’est un espace d’expérimentation</a:t>
            </a:r>
          </a:p>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pic>
        <p:nvPicPr>
          <p:cNvPr id="3" name="Image 2"/>
          <p:cNvPicPr>
            <a:picLocks noChangeAspect="1"/>
          </p:cNvPicPr>
          <p:nvPr/>
        </p:nvPicPr>
        <p:blipFill>
          <a:blip r:embed="rId9"/>
          <a:stretch>
            <a:fillRect/>
          </a:stretch>
        </p:blipFill>
        <p:spPr>
          <a:xfrm>
            <a:off x="12069" y="1633280"/>
            <a:ext cx="4284160" cy="5119022"/>
          </a:xfrm>
          <a:prstGeom prst="rect">
            <a:avLst/>
          </a:prstGeom>
        </p:spPr>
      </p:pic>
      <p:sp>
        <p:nvSpPr>
          <p:cNvPr id="38" name="Rectangle à coins arrondis 37"/>
          <p:cNvSpPr/>
          <p:nvPr/>
        </p:nvSpPr>
        <p:spPr bwMode="auto">
          <a:xfrm>
            <a:off x="971926" y="1778517"/>
            <a:ext cx="7141559" cy="560704"/>
          </a:xfrm>
          <a:prstGeom prst="roundRect">
            <a:avLst/>
          </a:prstGeom>
          <a:solidFill>
            <a:schemeClr val="bg1"/>
          </a:solidFill>
          <a:ln w="28575"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lvl="0" algn="ctr"/>
            <a:r>
              <a:rPr lang="fr-FR" dirty="0">
                <a:solidFill>
                  <a:srgbClr val="000000">
                    <a:lumMod val="65000"/>
                    <a:lumOff val="35000"/>
                  </a:srgbClr>
                </a:solidFill>
                <a:latin typeface="Calibri" panose="020F0502020204030204" pitchFamily="34" charset="0"/>
              </a:rPr>
              <a:t>La </a:t>
            </a:r>
            <a:r>
              <a:rPr lang="fr-FR" b="1" dirty="0">
                <a:solidFill>
                  <a:schemeClr val="accent1"/>
                </a:solidFill>
                <a:latin typeface="Calibri" panose="020F0502020204030204" pitchFamily="34" charset="0"/>
              </a:rPr>
              <a:t>Plateforme Hadoop Groupe </a:t>
            </a:r>
            <a:r>
              <a:rPr lang="fr-FR" dirty="0">
                <a:solidFill>
                  <a:srgbClr val="000000">
                    <a:lumMod val="65000"/>
                    <a:lumOff val="35000"/>
                  </a:srgbClr>
                </a:solidFill>
                <a:latin typeface="Calibri" panose="020F0502020204030204" pitchFamily="34" charset="0"/>
              </a:rPr>
              <a:t> propose </a:t>
            </a:r>
            <a:r>
              <a:rPr lang="fr-FR" b="1" dirty="0">
                <a:solidFill>
                  <a:srgbClr val="000000">
                    <a:lumMod val="65000"/>
                    <a:lumOff val="35000"/>
                  </a:srgbClr>
                </a:solidFill>
                <a:latin typeface="Calibri" panose="020F0502020204030204" pitchFamily="34" charset="0"/>
              </a:rPr>
              <a:t>2 typologies d’espaces</a:t>
            </a:r>
          </a:p>
        </p:txBody>
      </p:sp>
      <p:sp>
        <p:nvSpPr>
          <p:cNvPr id="53" name="Arc 52"/>
          <p:cNvSpPr/>
          <p:nvPr/>
        </p:nvSpPr>
        <p:spPr bwMode="auto">
          <a:xfrm rot="18928551">
            <a:off x="4044428" y="2757478"/>
            <a:ext cx="1245084" cy="1232907"/>
          </a:xfrm>
          <a:prstGeom prst="arc">
            <a:avLst>
              <a:gd name="adj1" fmla="val 17372691"/>
              <a:gd name="adj2" fmla="val 0"/>
            </a:avLst>
          </a:prstGeom>
          <a:noFill/>
          <a:ln w="38100" cap="flat" cmpd="sng" algn="ctr">
            <a:solidFill>
              <a:schemeClr val="tx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54" name="ZoneTexte 53"/>
          <p:cNvSpPr txBox="1"/>
          <p:nvPr/>
        </p:nvSpPr>
        <p:spPr>
          <a:xfrm>
            <a:off x="5250721" y="2891863"/>
            <a:ext cx="3152009" cy="369332"/>
          </a:xfrm>
          <a:prstGeom prst="rect">
            <a:avLst/>
          </a:prstGeom>
          <a:noFill/>
        </p:spPr>
        <p:txBody>
          <a:bodyPr wrap="square" rtlCol="0">
            <a:spAutoFit/>
          </a:bodyPr>
          <a:lstStyle/>
          <a:p>
            <a:r>
              <a:rPr lang="fr-FR" b="1" dirty="0">
                <a:solidFill>
                  <a:schemeClr val="tx2"/>
                </a:solidFill>
                <a:latin typeface="Calibri" panose="020F0502020204030204" pitchFamily="34" charset="0"/>
              </a:rPr>
              <a:t>Les espaces </a:t>
            </a:r>
            <a:r>
              <a:rPr lang="fr-FR" b="1" dirty="0" err="1">
                <a:solidFill>
                  <a:schemeClr val="tx2"/>
                </a:solidFill>
                <a:latin typeface="Calibri" panose="020F0502020204030204" pitchFamily="34" charset="0"/>
              </a:rPr>
              <a:t>DataSpace</a:t>
            </a:r>
            <a:endParaRPr lang="fr-FR" b="1" dirty="0">
              <a:solidFill>
                <a:schemeClr val="tx2"/>
              </a:solidFill>
              <a:latin typeface="Calibri" panose="020F0502020204030204" pitchFamily="34" charset="0"/>
            </a:endParaRPr>
          </a:p>
        </p:txBody>
      </p:sp>
      <p:sp>
        <p:nvSpPr>
          <p:cNvPr id="55" name="ZoneTexte 54"/>
          <p:cNvSpPr txBox="1"/>
          <p:nvPr/>
        </p:nvSpPr>
        <p:spPr>
          <a:xfrm>
            <a:off x="5270316" y="3316232"/>
            <a:ext cx="3071937" cy="954107"/>
          </a:xfrm>
          <a:prstGeom prst="rect">
            <a:avLst/>
          </a:prstGeom>
          <a:noFill/>
        </p:spPr>
        <p:txBody>
          <a:bodyPr wrap="square" rtlCol="0">
            <a:spAutoFit/>
          </a:bodyPr>
          <a:lstStyle/>
          <a:p>
            <a:pPr lvl="0"/>
            <a:r>
              <a:rPr lang="fr-FR" sz="1400" dirty="0">
                <a:solidFill>
                  <a:srgbClr val="000000">
                    <a:lumMod val="65000"/>
                    <a:lumOff val="35000"/>
                  </a:srgbClr>
                </a:solidFill>
                <a:latin typeface="Calibri" panose="020F0502020204030204" pitchFamily="34" charset="0"/>
              </a:rPr>
              <a:t>Espaces avec une </a:t>
            </a:r>
            <a:r>
              <a:rPr lang="fr-FR" sz="1400" b="1" dirty="0">
                <a:solidFill>
                  <a:srgbClr val="000000">
                    <a:lumMod val="65000"/>
                    <a:lumOff val="35000"/>
                  </a:srgbClr>
                </a:solidFill>
                <a:latin typeface="Calibri" panose="020F0502020204030204" pitchFamily="34" charset="0"/>
              </a:rPr>
              <a:t>alimentation industrialisée </a:t>
            </a:r>
            <a:r>
              <a:rPr lang="fr-FR" sz="1400" dirty="0">
                <a:solidFill>
                  <a:srgbClr val="000000">
                    <a:lumMod val="65000"/>
                    <a:lumOff val="35000"/>
                  </a:srgbClr>
                </a:solidFill>
                <a:latin typeface="Calibri" panose="020F0502020204030204" pitchFamily="34" charset="0"/>
              </a:rPr>
              <a:t>des données (traitements, mises à jour…) disponibles en </a:t>
            </a:r>
            <a:r>
              <a:rPr lang="fr-FR" sz="1400" b="1" dirty="0">
                <a:solidFill>
                  <a:srgbClr val="C00000"/>
                </a:solidFill>
                <a:latin typeface="Calibri" panose="020F0502020204030204" pitchFamily="34" charset="0"/>
              </a:rPr>
              <a:t>lecture uniquement</a:t>
            </a:r>
          </a:p>
        </p:txBody>
      </p:sp>
      <p:sp>
        <p:nvSpPr>
          <p:cNvPr id="56" name="Arc 55"/>
          <p:cNvSpPr/>
          <p:nvPr/>
        </p:nvSpPr>
        <p:spPr bwMode="auto">
          <a:xfrm rot="3198194" flipV="1">
            <a:off x="2567227" y="4282450"/>
            <a:ext cx="1245084" cy="1232907"/>
          </a:xfrm>
          <a:prstGeom prst="arc">
            <a:avLst>
              <a:gd name="adj1" fmla="val 17372691"/>
              <a:gd name="adj2" fmla="val 0"/>
            </a:avLst>
          </a:prstGeom>
          <a:noFill/>
          <a:ln w="38100" cap="flat" cmpd="sng" algn="ctr">
            <a:solidFill>
              <a:schemeClr val="accent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57" name="ZoneTexte 56"/>
          <p:cNvSpPr txBox="1"/>
          <p:nvPr/>
        </p:nvSpPr>
        <p:spPr>
          <a:xfrm>
            <a:off x="3706762" y="5196039"/>
            <a:ext cx="2153022" cy="369332"/>
          </a:xfrm>
          <a:prstGeom prst="rect">
            <a:avLst/>
          </a:prstGeom>
          <a:noFill/>
        </p:spPr>
        <p:txBody>
          <a:bodyPr wrap="square" rtlCol="0">
            <a:spAutoFit/>
          </a:bodyPr>
          <a:lstStyle/>
          <a:p>
            <a:r>
              <a:rPr lang="fr-FR" b="1" dirty="0">
                <a:solidFill>
                  <a:schemeClr val="accent1"/>
                </a:solidFill>
                <a:latin typeface="Calibri" panose="020F0502020204030204" pitchFamily="34" charset="0"/>
              </a:rPr>
              <a:t>Les espaces DataLab</a:t>
            </a:r>
          </a:p>
        </p:txBody>
      </p:sp>
      <p:sp>
        <p:nvSpPr>
          <p:cNvPr id="58" name="ZoneTexte 57"/>
          <p:cNvSpPr txBox="1"/>
          <p:nvPr/>
        </p:nvSpPr>
        <p:spPr>
          <a:xfrm>
            <a:off x="3715488" y="5662935"/>
            <a:ext cx="4451881" cy="738664"/>
          </a:xfrm>
          <a:prstGeom prst="rect">
            <a:avLst/>
          </a:prstGeom>
          <a:noFill/>
        </p:spPr>
        <p:txBody>
          <a:bodyPr wrap="square" rtlCol="0">
            <a:spAutoFit/>
          </a:bodyPr>
          <a:lstStyle/>
          <a:p>
            <a:pPr lvl="0"/>
            <a:r>
              <a:rPr lang="fr-FR" sz="1400" dirty="0">
                <a:solidFill>
                  <a:srgbClr val="000000">
                    <a:lumMod val="65000"/>
                    <a:lumOff val="35000"/>
                  </a:srgbClr>
                </a:solidFill>
                <a:latin typeface="Calibri" panose="020F0502020204030204" pitchFamily="34" charset="0"/>
              </a:rPr>
              <a:t>Espace </a:t>
            </a:r>
            <a:r>
              <a:rPr lang="fr-FR" sz="1400" b="1" dirty="0">
                <a:solidFill>
                  <a:srgbClr val="000000">
                    <a:lumMod val="65000"/>
                    <a:lumOff val="35000"/>
                  </a:srgbClr>
                </a:solidFill>
                <a:latin typeface="Calibri" panose="020F0502020204030204" pitchFamily="34" charset="0"/>
              </a:rPr>
              <a:t>spécifique à un besoin </a:t>
            </a:r>
            <a:r>
              <a:rPr lang="fr-FR" sz="1400" dirty="0">
                <a:solidFill>
                  <a:srgbClr val="000000">
                    <a:lumMod val="65000"/>
                    <a:lumOff val="35000"/>
                  </a:srgbClr>
                </a:solidFill>
                <a:latin typeface="Calibri" panose="020F0502020204030204" pitchFamily="34" charset="0"/>
              </a:rPr>
              <a:t>pouvant être provisionné avec de multiples sources de données et ouvert en </a:t>
            </a:r>
            <a:r>
              <a:rPr lang="fr-FR" sz="1400" b="1" dirty="0">
                <a:solidFill>
                  <a:srgbClr val="C00000"/>
                </a:solidFill>
                <a:latin typeface="Calibri" panose="020F0502020204030204" pitchFamily="34" charset="0"/>
              </a:rPr>
              <a:t>lecture</a:t>
            </a:r>
            <a:r>
              <a:rPr lang="fr-FR" sz="1400" dirty="0">
                <a:solidFill>
                  <a:srgbClr val="C00000"/>
                </a:solidFill>
                <a:latin typeface="Calibri" panose="020F0502020204030204" pitchFamily="34" charset="0"/>
              </a:rPr>
              <a:t>, </a:t>
            </a:r>
            <a:r>
              <a:rPr lang="fr-FR" sz="1400" b="1" dirty="0">
                <a:solidFill>
                  <a:srgbClr val="C00000"/>
                </a:solidFill>
                <a:latin typeface="Calibri" panose="020F0502020204030204" pitchFamily="34" charset="0"/>
              </a:rPr>
              <a:t>écriture</a:t>
            </a:r>
            <a:r>
              <a:rPr lang="fr-FR" sz="1400" dirty="0">
                <a:solidFill>
                  <a:srgbClr val="000000">
                    <a:lumMod val="65000"/>
                    <a:lumOff val="35000"/>
                  </a:srgbClr>
                </a:solidFill>
                <a:latin typeface="Calibri" panose="020F0502020204030204" pitchFamily="34" charset="0"/>
              </a:rPr>
              <a:t> et permettant </a:t>
            </a:r>
            <a:r>
              <a:rPr lang="fr-FR" sz="1400" b="1" dirty="0">
                <a:solidFill>
                  <a:srgbClr val="C00000"/>
                </a:solidFill>
                <a:latin typeface="Calibri" panose="020F0502020204030204" pitchFamily="34" charset="0"/>
              </a:rPr>
              <a:t>l’exécution</a:t>
            </a:r>
            <a:r>
              <a:rPr lang="fr-FR" sz="1400" dirty="0">
                <a:solidFill>
                  <a:srgbClr val="000000">
                    <a:lumMod val="65000"/>
                    <a:lumOff val="35000"/>
                  </a:srgbClr>
                </a:solidFill>
                <a:latin typeface="Calibri" panose="020F0502020204030204" pitchFamily="34" charset="0"/>
              </a:rPr>
              <a:t> de traitements</a:t>
            </a:r>
            <a:endParaRPr lang="fr-FR" sz="1400" b="1" dirty="0">
              <a:solidFill>
                <a:srgbClr val="000000">
                  <a:lumMod val="65000"/>
                  <a:lumOff val="35000"/>
                </a:srgbClr>
              </a:solidFill>
              <a:latin typeface="Calibri" panose="020F0502020204030204" pitchFamily="34" charset="0"/>
            </a:endParaRPr>
          </a:p>
        </p:txBody>
      </p:sp>
      <p:pic>
        <p:nvPicPr>
          <p:cNvPr id="59" name="Image 58"/>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5559092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a:t>
            </a:r>
            <a:br>
              <a:rPr lang="fr-FR" sz="2000" dirty="0">
                <a:latin typeface="+mn-lt"/>
              </a:rPr>
            </a:br>
            <a:r>
              <a:rPr lang="fr-FR" sz="2000" dirty="0">
                <a:latin typeface="+mn-lt"/>
              </a:rPr>
              <a:t>Introduction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pic>
        <p:nvPicPr>
          <p:cNvPr id="55" name="Imag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8127" y="2127781"/>
            <a:ext cx="1697904" cy="2940771"/>
          </a:xfrm>
          <a:prstGeom prst="rect">
            <a:avLst/>
          </a:prstGeom>
        </p:spPr>
      </p:pic>
      <p:sp>
        <p:nvSpPr>
          <p:cNvPr id="57" name="Rectangle 56"/>
          <p:cNvSpPr/>
          <p:nvPr/>
        </p:nvSpPr>
        <p:spPr>
          <a:xfrm>
            <a:off x="154668" y="5443774"/>
            <a:ext cx="8379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Salut c’est Marc, je suis responsable marketing.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Avez-vous déjà entendu parler de DataLab ? </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Non ? Alors Je vais vous raconter mon expérience avec ce service.</a:t>
            </a:r>
          </a:p>
        </p:txBody>
      </p:sp>
      <p:grpSp>
        <p:nvGrpSpPr>
          <p:cNvPr id="10" name="Groupe 9"/>
          <p:cNvGrpSpPr/>
          <p:nvPr/>
        </p:nvGrpSpPr>
        <p:grpSpPr>
          <a:xfrm>
            <a:off x="745442" y="986685"/>
            <a:ext cx="7066026" cy="552080"/>
            <a:chOff x="745442" y="986685"/>
            <a:chExt cx="7066026" cy="552080"/>
          </a:xfrm>
        </p:grpSpPr>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6" name="Image 115"/>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6" name="Image 12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127" name="Image 12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128" name="Image 1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129" name="Image 12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130" name="Image 129"/>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9634294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00075" y="2155077"/>
            <a:ext cx="1697904" cy="2940771"/>
          </a:xfrm>
          <a:prstGeom prst="rect">
            <a:avLst/>
          </a:prstGeom>
        </p:spPr>
      </p:pic>
      <p:sp>
        <p:nvSpPr>
          <p:cNvPr id="47" name="Titre 46"/>
          <p:cNvSpPr>
            <a:spLocks noGrp="1"/>
          </p:cNvSpPr>
          <p:nvPr>
            <p:ph type="title"/>
          </p:nvPr>
        </p:nvSpPr>
        <p:spPr/>
        <p:txBody>
          <a:bodyPr/>
          <a:lstStyle/>
          <a:p>
            <a:r>
              <a:rPr lang="fr-FR" sz="2000" b="1" dirty="0">
                <a:latin typeface="+mn-lt"/>
              </a:rPr>
              <a:t>Ecran n°2</a:t>
            </a:r>
            <a:br>
              <a:rPr lang="fr-FR" sz="2000" dirty="0">
                <a:latin typeface="+mn-lt"/>
              </a:rPr>
            </a:br>
            <a:r>
              <a:rPr lang="fr-FR" sz="2000" dirty="0">
                <a:latin typeface="+mn-lt"/>
              </a:rPr>
              <a:t>La pause café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3"/>
          <a:stretch>
            <a:fillRect/>
          </a:stretch>
        </p:blipFill>
        <p:spPr>
          <a:xfrm>
            <a:off x="9315912" y="5821650"/>
            <a:ext cx="2252149" cy="931121"/>
          </a:xfrm>
          <a:prstGeom prst="rect">
            <a:avLst/>
          </a:prstGeom>
        </p:spPr>
      </p:pic>
      <p:pic>
        <p:nvPicPr>
          <p:cNvPr id="21" name="Image 20"/>
          <p:cNvPicPr>
            <a:picLocks noChangeAspect="1"/>
          </p:cNvPicPr>
          <p:nvPr/>
        </p:nvPicPr>
        <p:blipFill>
          <a:blip r:embed="rId4"/>
          <a:stretch>
            <a:fillRect/>
          </a:stretch>
        </p:blipFill>
        <p:spPr>
          <a:xfrm>
            <a:off x="4530482" y="2047076"/>
            <a:ext cx="1540263" cy="3301881"/>
          </a:xfrm>
          <a:prstGeom prst="rect">
            <a:avLst/>
          </a:prstGeom>
        </p:spPr>
      </p:pic>
      <p:pic>
        <p:nvPicPr>
          <p:cNvPr id="22" name="Imag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8442" y="2709840"/>
            <a:ext cx="591499" cy="591499"/>
          </a:xfrm>
          <a:prstGeom prst="rect">
            <a:avLst/>
          </a:prstGeom>
        </p:spPr>
      </p:pic>
      <p:sp>
        <p:nvSpPr>
          <p:cNvPr id="24" name="Rectangle 23"/>
          <p:cNvSpPr/>
          <p:nvPr/>
        </p:nvSpPr>
        <p:spPr>
          <a:xfrm>
            <a:off x="628289" y="5320262"/>
            <a:ext cx="7539080" cy="1367234"/>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collègue m’a parlé de son expérience avec un DataLab,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il y a quelques mois pendant la pause-café. </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Captivé par ses dires,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décide d’aller me renseigner </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a:solidFill>
                  <a:schemeClr val="tx1">
                    <a:lumMod val="75000"/>
                    <a:lumOff val="25000"/>
                  </a:schemeClr>
                </a:solidFill>
                <a:ea typeface="Yu Gothic Light" panose="020B0300000000000000" pitchFamily="34" charset="-128"/>
                <a:cs typeface="Times New Roman" panose="02020603050405020304" pitchFamily="18" charset="0"/>
              </a:rPr>
              <a:t>auprès du responsable DataLab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en savoir plus.</a:t>
            </a:r>
          </a:p>
        </p:txBody>
      </p:sp>
      <p:grpSp>
        <p:nvGrpSpPr>
          <p:cNvPr id="28" name="Groupe 27"/>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36" name="Pentagone 3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1" name="Groupe 40"/>
              <p:cNvGrpSpPr/>
              <p:nvPr/>
            </p:nvGrpSpPr>
            <p:grpSpPr>
              <a:xfrm>
                <a:off x="8732261" y="529120"/>
                <a:ext cx="551453" cy="549030"/>
                <a:chOff x="9401004" y="529120"/>
                <a:chExt cx="551453" cy="549030"/>
              </a:xfrm>
            </p:grpSpPr>
            <p:sp>
              <p:nvSpPr>
                <p:cNvPr id="43" name="Ellipse 42"/>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2" name="Ellipse 41"/>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2" name="Image 31"/>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4" name="Image 33"/>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5" name="Image 34"/>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5247082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n°3</a:t>
            </a:r>
            <a:br>
              <a:rPr lang="fr-FR" sz="2000" dirty="0">
                <a:latin typeface="+mn-lt"/>
              </a:rPr>
            </a:br>
            <a:r>
              <a:rPr lang="fr-FR" sz="2000" dirty="0">
                <a:latin typeface="+mn-lt"/>
              </a:rPr>
              <a:t>Rencontre avec le responsable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sp>
        <p:nvSpPr>
          <p:cNvPr id="24" name="Rectangle 23"/>
          <p:cNvSpPr/>
          <p:nvPr/>
        </p:nvSpPr>
        <p:spPr>
          <a:xfrm>
            <a:off x="183916" y="5267164"/>
            <a:ext cx="8386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m’explique ce qu’est le DataLab et m’informe qu’il y a tout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équipe d’experts qui sont disponibles pour m’accompagner.</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précise qu’</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il est mon interlocuteur privilégié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dans ce type de projets</a:t>
            </a:r>
          </a:p>
        </p:txBody>
      </p:sp>
      <p:pic>
        <p:nvPicPr>
          <p:cNvPr id="25" name="Image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1304" y="1750703"/>
            <a:ext cx="6681967" cy="3309285"/>
          </a:xfrm>
          <a:prstGeom prst="rect">
            <a:avLst/>
          </a:prstGeom>
        </p:spPr>
      </p:pic>
      <p:grpSp>
        <p:nvGrpSpPr>
          <p:cNvPr id="28" name="Groupe 27"/>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55" name="Pentagone 5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0" name="Groupe 59"/>
              <p:cNvGrpSpPr/>
              <p:nvPr/>
            </p:nvGrpSpPr>
            <p:grpSpPr>
              <a:xfrm>
                <a:off x="8732261" y="529120"/>
                <a:ext cx="551453" cy="549030"/>
                <a:chOff x="9401004" y="529120"/>
                <a:chExt cx="551453" cy="549030"/>
              </a:xfrm>
            </p:grpSpPr>
            <p:sp>
              <p:nvSpPr>
                <p:cNvPr id="62" name="Ellipse 6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1" name="Ellipse 6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5" name="Image 4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6" name="Image 45"/>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2" name="Image 5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3" name="Image 5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54" name="Image 53"/>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1951873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6738537" y="2763357"/>
            <a:ext cx="1249595" cy="2653169"/>
          </a:xfrm>
          <a:prstGeom prst="rect">
            <a:avLst/>
          </a:prstGeom>
        </p:spPr>
      </p:pic>
      <p:sp>
        <p:nvSpPr>
          <p:cNvPr id="47" name="Titre 46"/>
          <p:cNvSpPr>
            <a:spLocks noGrp="1"/>
          </p:cNvSpPr>
          <p:nvPr>
            <p:ph type="title"/>
          </p:nvPr>
        </p:nvSpPr>
        <p:spPr/>
        <p:txBody>
          <a:bodyPr/>
          <a:lstStyle/>
          <a:p>
            <a:r>
              <a:rPr lang="fr-FR" sz="2000" b="1" dirty="0">
                <a:latin typeface="+mn-lt"/>
              </a:rPr>
              <a:t>Ecran n°4</a:t>
            </a:r>
            <a:br>
              <a:rPr lang="fr-FR" sz="2000" dirty="0">
                <a:latin typeface="+mn-lt"/>
              </a:rPr>
            </a:br>
            <a:r>
              <a:rPr lang="fr-FR" sz="2000" dirty="0">
                <a:latin typeface="+mn-lt"/>
              </a:rPr>
              <a:t>L’équipe DataLab – la photo de famille !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3"/>
          <a:stretch>
            <a:fillRect/>
          </a:stretch>
        </p:blipFill>
        <p:spPr>
          <a:xfrm>
            <a:off x="9315912" y="5821650"/>
            <a:ext cx="2252149" cy="931121"/>
          </a:xfrm>
          <a:prstGeom prst="rect">
            <a:avLst/>
          </a:prstGeom>
        </p:spPr>
      </p:pic>
      <p:sp>
        <p:nvSpPr>
          <p:cNvPr id="26" name="Rectangle 25"/>
          <p:cNvSpPr/>
          <p:nvPr/>
        </p:nvSpPr>
        <p:spPr>
          <a:xfrm>
            <a:off x="144204" y="1722585"/>
            <a:ext cx="8390729"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me présente les profils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d’experts qui l’accompagnent dans sa tâche :</a:t>
            </a:r>
          </a:p>
        </p:txBody>
      </p:sp>
      <p:sp>
        <p:nvSpPr>
          <p:cNvPr id="36" name="Rectangle 35"/>
          <p:cNvSpPr/>
          <p:nvPr/>
        </p:nvSpPr>
        <p:spPr>
          <a:xfrm>
            <a:off x="1331741" y="6030346"/>
            <a:ext cx="1575587"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12" name="Groupe 11"/>
          <p:cNvGrpSpPr/>
          <p:nvPr/>
        </p:nvGrpSpPr>
        <p:grpSpPr>
          <a:xfrm>
            <a:off x="1907013" y="2685374"/>
            <a:ext cx="5110766" cy="3095332"/>
            <a:chOff x="1290034" y="2954428"/>
            <a:chExt cx="5110766" cy="3095332"/>
          </a:xfrm>
        </p:grpSpPr>
        <p:grpSp>
          <p:nvGrpSpPr>
            <p:cNvPr id="4" name="Groupe 3"/>
            <p:cNvGrpSpPr/>
            <p:nvPr/>
          </p:nvGrpSpPr>
          <p:grpSpPr>
            <a:xfrm>
              <a:off x="1639152" y="2954428"/>
              <a:ext cx="4761648" cy="3095332"/>
              <a:chOff x="1639152" y="2954428"/>
              <a:chExt cx="4761648" cy="3095332"/>
            </a:xfrm>
          </p:grpSpPr>
          <p:pic>
            <p:nvPicPr>
              <p:cNvPr id="37" name="Image 36"/>
              <p:cNvPicPr>
                <a:picLocks noChangeAspect="1"/>
              </p:cNvPicPr>
              <p:nvPr/>
            </p:nvPicPr>
            <p:blipFill rotWithShape="1">
              <a:blip r:embed="rId4" cstate="email">
                <a:extLst>
                  <a:ext uri="{28A0092B-C50C-407E-A947-70E740481C1C}">
                    <a14:useLocalDpi xmlns:a14="http://schemas.microsoft.com/office/drawing/2010/main"/>
                  </a:ext>
                </a:extLst>
              </a:blip>
              <a:srcRect l="-1" r="-26120"/>
              <a:stretch/>
            </p:blipFill>
            <p:spPr>
              <a:xfrm>
                <a:off x="1639152" y="2954428"/>
                <a:ext cx="4761648" cy="2922223"/>
              </a:xfrm>
              <a:prstGeom prst="rect">
                <a:avLst/>
              </a:prstGeom>
            </p:spPr>
          </p:pic>
          <p:pic>
            <p:nvPicPr>
              <p:cNvPr id="38" name="Image 37"/>
              <p:cNvPicPr>
                <a:picLocks noChangeAspect="1"/>
              </p:cNvPicPr>
              <p:nvPr/>
            </p:nvPicPr>
            <p:blipFill rotWithShape="1">
              <a:blip r:embed="rId5" cstate="email">
                <a:extLst>
                  <a:ext uri="{28A0092B-C50C-407E-A947-70E740481C1C}">
                    <a14:useLocalDpi xmlns:a14="http://schemas.microsoft.com/office/drawing/2010/main"/>
                  </a:ext>
                </a:extLst>
              </a:blip>
              <a:srcRect l="75260"/>
              <a:stretch/>
            </p:blipFill>
            <p:spPr>
              <a:xfrm>
                <a:off x="5413244" y="2959065"/>
                <a:ext cx="781934" cy="3090695"/>
              </a:xfrm>
              <a:prstGeom prst="rect">
                <a:avLst/>
              </a:prstGeom>
            </p:spPr>
          </p:pic>
        </p:grpSp>
        <p:sp>
          <p:nvSpPr>
            <p:cNvPr id="8" name="Rectangle 7"/>
            <p:cNvSpPr/>
            <p:nvPr/>
          </p:nvSpPr>
          <p:spPr>
            <a:xfrm>
              <a:off x="1290034" y="3561999"/>
              <a:ext cx="456623" cy="38869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4" name="Connecteur droit 13"/>
          <p:cNvCxnSpPr/>
          <p:nvPr/>
        </p:nvCxnSpPr>
        <p:spPr>
          <a:xfrm flipV="1">
            <a:off x="3127508" y="5621246"/>
            <a:ext cx="310020" cy="607537"/>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2855890" y="6227551"/>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6" name="Image 45"/>
          <p:cNvPicPr>
            <a:picLocks noChangeAspect="1"/>
          </p:cNvPicPr>
          <p:nvPr/>
        </p:nvPicPr>
        <p:blipFill rotWithShape="1">
          <a:blip r:embed="rId6"/>
          <a:srcRect l="20444"/>
          <a:stretch/>
        </p:blipFill>
        <p:spPr>
          <a:xfrm flipH="1">
            <a:off x="1108429" y="3009020"/>
            <a:ext cx="1039946" cy="2687065"/>
          </a:xfrm>
          <a:prstGeom prst="rect">
            <a:avLst/>
          </a:prstGeom>
        </p:spPr>
      </p:pic>
      <p:sp>
        <p:nvSpPr>
          <p:cNvPr id="55" name="Rectangle 54"/>
          <p:cNvSpPr/>
          <p:nvPr/>
        </p:nvSpPr>
        <p:spPr>
          <a:xfrm>
            <a:off x="6678208" y="5950097"/>
            <a:ext cx="1575587"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18" name="Groupe 17"/>
          <p:cNvGrpSpPr/>
          <p:nvPr/>
        </p:nvGrpSpPr>
        <p:grpSpPr>
          <a:xfrm flipH="1">
            <a:off x="6328635" y="5841356"/>
            <a:ext cx="435250" cy="320665"/>
            <a:chOff x="6099805" y="6154395"/>
            <a:chExt cx="435250" cy="320665"/>
          </a:xfrm>
        </p:grpSpPr>
        <p:cxnSp>
          <p:nvCxnSpPr>
            <p:cNvPr id="56" name="Connecteur droit 55"/>
            <p:cNvCxnSpPr/>
            <p:nvPr/>
          </p:nvCxnSpPr>
          <p:spPr>
            <a:xfrm flipV="1">
              <a:off x="6371423" y="6154395"/>
              <a:ext cx="163632" cy="32066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Rectangle 57"/>
          <p:cNvSpPr/>
          <p:nvPr/>
        </p:nvSpPr>
        <p:spPr>
          <a:xfrm>
            <a:off x="3401855" y="5953106"/>
            <a:ext cx="1575587" cy="671915"/>
          </a:xfrm>
          <a:prstGeom prst="rect">
            <a:avLst/>
          </a:prstGeom>
        </p:spPr>
        <p:txBody>
          <a:bodyPr wrap="square">
            <a:spAutoFit/>
          </a:bodyPr>
          <a:lstStyle/>
          <a:p>
            <a:pPr lvl="0" algn="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Responsable DataLab</a:t>
            </a:r>
          </a:p>
        </p:txBody>
      </p:sp>
      <p:grpSp>
        <p:nvGrpSpPr>
          <p:cNvPr id="59" name="Groupe 58"/>
          <p:cNvGrpSpPr/>
          <p:nvPr/>
        </p:nvGrpSpPr>
        <p:grpSpPr>
          <a:xfrm>
            <a:off x="4965348" y="5616296"/>
            <a:ext cx="536698" cy="519471"/>
            <a:chOff x="6099805" y="5955590"/>
            <a:chExt cx="536698" cy="519471"/>
          </a:xfrm>
        </p:grpSpPr>
        <p:cxnSp>
          <p:nvCxnSpPr>
            <p:cNvPr id="60" name="Connecteur droit 59"/>
            <p:cNvCxnSpPr/>
            <p:nvPr/>
          </p:nvCxnSpPr>
          <p:spPr>
            <a:xfrm flipV="1">
              <a:off x="6371423" y="5955590"/>
              <a:ext cx="265080" cy="5194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258577" y="4893754"/>
            <a:ext cx="935183" cy="388696"/>
          </a:xfrm>
          <a:prstGeom prst="rect">
            <a:avLst/>
          </a:prstGeom>
        </p:spPr>
        <p:txBody>
          <a:bodyPr wrap="square">
            <a:spAutoFit/>
          </a:bodyPr>
          <a:lstStyle/>
          <a:p>
            <a:pPr lvl="0" algn="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CDMO</a:t>
            </a:r>
          </a:p>
        </p:txBody>
      </p:sp>
      <p:grpSp>
        <p:nvGrpSpPr>
          <p:cNvPr id="64" name="Groupe 63"/>
          <p:cNvGrpSpPr/>
          <p:nvPr/>
        </p:nvGrpSpPr>
        <p:grpSpPr>
          <a:xfrm>
            <a:off x="1202191" y="4946962"/>
            <a:ext cx="386861" cy="141494"/>
            <a:chOff x="6099805" y="6332333"/>
            <a:chExt cx="386861" cy="141494"/>
          </a:xfrm>
        </p:grpSpPr>
        <p:cxnSp>
          <p:nvCxnSpPr>
            <p:cNvPr id="65" name="Connecteur droit 64"/>
            <p:cNvCxnSpPr/>
            <p:nvPr/>
          </p:nvCxnSpPr>
          <p:spPr>
            <a:xfrm flipV="1">
              <a:off x="6373804" y="6332333"/>
              <a:ext cx="112862" cy="14114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e 66"/>
          <p:cNvGrpSpPr/>
          <p:nvPr/>
        </p:nvGrpSpPr>
        <p:grpSpPr>
          <a:xfrm rot="10800000" flipH="1">
            <a:off x="1713125" y="2709692"/>
            <a:ext cx="790470" cy="409815"/>
            <a:chOff x="6099805" y="6065245"/>
            <a:chExt cx="790470" cy="409815"/>
          </a:xfrm>
        </p:grpSpPr>
        <p:cxnSp>
          <p:nvCxnSpPr>
            <p:cNvPr id="68" name="Connecteur droit 67"/>
            <p:cNvCxnSpPr/>
            <p:nvPr/>
          </p:nvCxnSpPr>
          <p:spPr>
            <a:xfrm rot="10800000" flipH="1">
              <a:off x="6371423" y="6065245"/>
              <a:ext cx="518852" cy="40981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01132" y="2499342"/>
            <a:ext cx="1575587"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sp>
        <p:nvSpPr>
          <p:cNvPr id="89" name="Rectangle 88"/>
          <p:cNvSpPr/>
          <p:nvPr/>
        </p:nvSpPr>
        <p:spPr>
          <a:xfrm>
            <a:off x="7666540" y="1979921"/>
            <a:ext cx="1575587" cy="671915"/>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Analyst</a:t>
            </a:r>
          </a:p>
        </p:txBody>
      </p:sp>
      <p:grpSp>
        <p:nvGrpSpPr>
          <p:cNvPr id="90" name="Groupe 89"/>
          <p:cNvGrpSpPr/>
          <p:nvPr/>
        </p:nvGrpSpPr>
        <p:grpSpPr>
          <a:xfrm flipH="1" flipV="1">
            <a:off x="7276540" y="2334099"/>
            <a:ext cx="401621" cy="438832"/>
            <a:chOff x="6099805" y="6036228"/>
            <a:chExt cx="401621" cy="438832"/>
          </a:xfrm>
        </p:grpSpPr>
        <p:cxnSp>
          <p:nvCxnSpPr>
            <p:cNvPr id="91" name="Connecteur droit 90"/>
            <p:cNvCxnSpPr/>
            <p:nvPr/>
          </p:nvCxnSpPr>
          <p:spPr>
            <a:xfrm flipV="1">
              <a:off x="6371423" y="6036228"/>
              <a:ext cx="130003" cy="43883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7" name="Groupe 86"/>
          <p:cNvGrpSpPr/>
          <p:nvPr/>
        </p:nvGrpSpPr>
        <p:grpSpPr>
          <a:xfrm>
            <a:off x="745442" y="986685"/>
            <a:ext cx="7066026" cy="552080"/>
            <a:chOff x="745442" y="986685"/>
            <a:chExt cx="7066026" cy="552080"/>
          </a:xfrm>
        </p:grpSpPr>
        <p:grpSp>
          <p:nvGrpSpPr>
            <p:cNvPr id="88" name="Groupe 87"/>
            <p:cNvGrpSpPr/>
            <p:nvPr/>
          </p:nvGrpSpPr>
          <p:grpSpPr>
            <a:xfrm>
              <a:off x="745442" y="986685"/>
              <a:ext cx="7066026" cy="552080"/>
              <a:chOff x="2691257" y="529120"/>
              <a:chExt cx="7066026" cy="552080"/>
            </a:xfrm>
          </p:grpSpPr>
          <p:sp>
            <p:nvSpPr>
              <p:cNvPr id="98" name="Pentagone 9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3" name="Groupe 102"/>
              <p:cNvGrpSpPr/>
              <p:nvPr/>
            </p:nvGrpSpPr>
            <p:grpSpPr>
              <a:xfrm>
                <a:off x="8732261" y="529120"/>
                <a:ext cx="551453" cy="549030"/>
                <a:chOff x="9401004" y="529120"/>
                <a:chExt cx="551453" cy="549030"/>
              </a:xfrm>
            </p:grpSpPr>
            <p:sp>
              <p:nvSpPr>
                <p:cNvPr id="105" name="Ellipse 10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6" name="Image 10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04" name="Ellipse 10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93" name="Image 9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94" name="Image 93"/>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95" name="Image 9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96" name="Image 95"/>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97" name="Image 96"/>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262316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 95"/>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06108"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n°5</a:t>
            </a:r>
            <a:br>
              <a:rPr lang="fr-FR" sz="2000" dirty="0">
                <a:latin typeface="+mn-lt"/>
              </a:rPr>
            </a:br>
            <a:r>
              <a:rPr lang="fr-FR" sz="2000" dirty="0">
                <a:latin typeface="+mn-lt"/>
              </a:rPr>
              <a:t>L’équipe DataLab – le Data Scientist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55" name="Rectangle 54"/>
          <p:cNvSpPr/>
          <p:nvPr/>
        </p:nvSpPr>
        <p:spPr>
          <a:xfrm>
            <a:off x="6678208" y="5950097"/>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18" name="Groupe 17"/>
          <p:cNvGrpSpPr/>
          <p:nvPr/>
        </p:nvGrpSpPr>
        <p:grpSpPr>
          <a:xfrm flipH="1">
            <a:off x="6328635" y="5841356"/>
            <a:ext cx="435250" cy="320665"/>
            <a:chOff x="6099805" y="6154395"/>
            <a:chExt cx="435250" cy="320665"/>
          </a:xfrm>
        </p:grpSpPr>
        <p:cxnSp>
          <p:nvCxnSpPr>
            <p:cNvPr id="56" name="Connecteur droit 55"/>
            <p:cNvCxnSpPr/>
            <p:nvPr/>
          </p:nvCxnSpPr>
          <p:spPr>
            <a:xfrm flipV="1">
              <a:off x="6371423" y="6154395"/>
              <a:ext cx="163632" cy="32066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93" name="Image 92"/>
          <p:cNvPicPr>
            <a:picLocks noChangeAspect="1"/>
          </p:cNvPicPr>
          <p:nvPr/>
        </p:nvPicPr>
        <p:blipFill rotWithShape="1">
          <a:blip r:embed="rId3"/>
          <a:srcRect l="82695" r="2288"/>
          <a:stretch/>
        </p:blipFill>
        <p:spPr>
          <a:xfrm>
            <a:off x="5991361" y="2702450"/>
            <a:ext cx="887104" cy="3090940"/>
          </a:xfrm>
          <a:prstGeom prst="rect">
            <a:avLst/>
          </a:prstGeom>
        </p:spPr>
      </p:pic>
      <p:pic>
        <p:nvPicPr>
          <p:cNvPr id="95" name="Image 94"/>
          <p:cNvPicPr>
            <a:picLocks noChangeAspect="1"/>
          </p:cNvPicPr>
          <p:nvPr/>
        </p:nvPicPr>
        <p:blipFill rotWithShape="1">
          <a:blip r:embed="rId3"/>
          <a:srcRect l="79229" t="56069" r="16150"/>
          <a:stretch/>
        </p:blipFill>
        <p:spPr>
          <a:xfrm>
            <a:off x="5786644" y="4435522"/>
            <a:ext cx="272957" cy="1357868"/>
          </a:xfrm>
          <a:prstGeom prst="rect">
            <a:avLst/>
          </a:prstGeom>
        </p:spPr>
      </p:pic>
      <p:sp>
        <p:nvSpPr>
          <p:cNvPr id="3" name="Rectangle à coins arrondis 2"/>
          <p:cNvSpPr/>
          <p:nvPr/>
        </p:nvSpPr>
        <p:spPr>
          <a:xfrm>
            <a:off x="180695" y="4834502"/>
            <a:ext cx="5604681" cy="1297122"/>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DATA SCIENTIST </a:t>
            </a:r>
            <a:r>
              <a:rPr lang="fr-FR" dirty="0"/>
              <a:t>met au point les modèles de traitement des données et de production d’indicateurs </a:t>
            </a:r>
            <a:endParaRPr lang="fr-FR" b="1" dirty="0"/>
          </a:p>
        </p:txBody>
      </p:sp>
      <p:grpSp>
        <p:nvGrpSpPr>
          <p:cNvPr id="33" name="Groupe 32"/>
          <p:cNvGrpSpPr/>
          <p:nvPr/>
        </p:nvGrpSpPr>
        <p:grpSpPr>
          <a:xfrm>
            <a:off x="745442" y="986685"/>
            <a:ext cx="7066026" cy="552080"/>
            <a:chOff x="745442" y="986685"/>
            <a:chExt cx="7066026" cy="552080"/>
          </a:xfrm>
        </p:grpSpPr>
        <p:grpSp>
          <p:nvGrpSpPr>
            <p:cNvPr id="34" name="Groupe 33"/>
            <p:cNvGrpSpPr/>
            <p:nvPr/>
          </p:nvGrpSpPr>
          <p:grpSpPr>
            <a:xfrm>
              <a:off x="745442" y="986685"/>
              <a:ext cx="7066026" cy="552080"/>
              <a:chOff x="2691257" y="529120"/>
              <a:chExt cx="7066026" cy="552080"/>
            </a:xfrm>
          </p:grpSpPr>
          <p:sp>
            <p:nvSpPr>
              <p:cNvPr id="40" name="Pentagone 3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5" name="Groupe 44"/>
              <p:cNvGrpSpPr/>
              <p:nvPr/>
            </p:nvGrpSpPr>
            <p:grpSpPr>
              <a:xfrm>
                <a:off x="8732261" y="529120"/>
                <a:ext cx="551453" cy="549030"/>
                <a:chOff x="9401004" y="529120"/>
                <a:chExt cx="551453" cy="549030"/>
              </a:xfrm>
            </p:grpSpPr>
            <p:sp>
              <p:nvSpPr>
                <p:cNvPr id="52" name="Ellipse 5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6" name="Ellipse 4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6" name="Image 35"/>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7" name="Image 3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8" name="Image 37"/>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9" name="Image 38"/>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8764601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 53"/>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33404"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n°6</a:t>
            </a:r>
            <a:br>
              <a:rPr lang="fr-FR" sz="2000" dirty="0">
                <a:latin typeface="+mn-lt"/>
              </a:rPr>
            </a:br>
            <a:r>
              <a:rPr lang="fr-FR" sz="2000" dirty="0">
                <a:latin typeface="+mn-lt"/>
              </a:rPr>
              <a:t>L’équipe DataLab – le Data Steward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36" name="Rectangle 35"/>
          <p:cNvSpPr/>
          <p:nvPr/>
        </p:nvSpPr>
        <p:spPr>
          <a:xfrm>
            <a:off x="1331741" y="6030346"/>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cxnSp>
        <p:nvCxnSpPr>
          <p:cNvPr id="14" name="Connecteur droit 13"/>
          <p:cNvCxnSpPr/>
          <p:nvPr/>
        </p:nvCxnSpPr>
        <p:spPr>
          <a:xfrm flipV="1">
            <a:off x="3127508" y="5621246"/>
            <a:ext cx="310020" cy="607537"/>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2855890" y="6227551"/>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3" name="Image 92"/>
          <p:cNvPicPr>
            <a:picLocks noChangeAspect="1"/>
          </p:cNvPicPr>
          <p:nvPr/>
        </p:nvPicPr>
        <p:blipFill rotWithShape="1">
          <a:blip r:embed="rId3"/>
          <a:srcRect l="33945" r="52655"/>
          <a:stretch/>
        </p:blipFill>
        <p:spPr>
          <a:xfrm>
            <a:off x="3138979" y="2702450"/>
            <a:ext cx="791570" cy="3090940"/>
          </a:xfrm>
          <a:prstGeom prst="rect">
            <a:avLst/>
          </a:prstGeom>
        </p:spPr>
      </p:pic>
      <p:sp>
        <p:nvSpPr>
          <p:cNvPr id="53" name="Rectangle à coins arrondis 52"/>
          <p:cNvSpPr/>
          <p:nvPr/>
        </p:nvSpPr>
        <p:spPr>
          <a:xfrm>
            <a:off x="4702885" y="4362513"/>
            <a:ext cx="3763096" cy="2056529"/>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DATA STEWARD </a:t>
            </a:r>
            <a:r>
              <a:rPr lang="fr-FR" dirty="0"/>
              <a:t>vous accompagne sur l’organisation et </a:t>
            </a:r>
            <a:br>
              <a:rPr lang="fr-FR" dirty="0"/>
            </a:br>
            <a:r>
              <a:rPr lang="fr-FR" dirty="0"/>
              <a:t>la gestion des données </a:t>
            </a:r>
            <a:br>
              <a:rPr lang="fr-FR" dirty="0"/>
            </a:br>
            <a:r>
              <a:rPr lang="fr-FR" dirty="0"/>
              <a:t>dans le DataLake. Il vous guide pour identifier les données disponibles pour vos besoins.</a:t>
            </a:r>
            <a:endParaRPr lang="fr-FR" b="1" dirty="0"/>
          </a:p>
        </p:txBody>
      </p: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40" name="Pentagone 3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6" name="Groupe 45"/>
              <p:cNvGrpSpPr/>
              <p:nvPr/>
            </p:nvGrpSpPr>
            <p:grpSpPr>
              <a:xfrm>
                <a:off x="8732261" y="529120"/>
                <a:ext cx="551453" cy="549030"/>
                <a:chOff x="9401004" y="529120"/>
                <a:chExt cx="551453" cy="549030"/>
              </a:xfrm>
            </p:grpSpPr>
            <p:sp>
              <p:nvSpPr>
                <p:cNvPr id="55" name="Ellipse 5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2" name="Ellipse 51"/>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7" name="Image 3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8" name="Image 37"/>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9" name="Image 38"/>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582938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Image 90"/>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19756"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n°7</a:t>
            </a:r>
            <a:br>
              <a:rPr lang="fr-FR" sz="2000" dirty="0">
                <a:latin typeface="+mn-lt"/>
              </a:rPr>
            </a:br>
            <a:r>
              <a:rPr lang="fr-FR" sz="2000" dirty="0">
                <a:latin typeface="+mn-lt"/>
              </a:rPr>
              <a:t>L’équipe DataLab – le Data Engineer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70" name="Rectangle 69"/>
          <p:cNvSpPr/>
          <p:nvPr/>
        </p:nvSpPr>
        <p:spPr>
          <a:xfrm>
            <a:off x="187484" y="2499342"/>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pic>
        <p:nvPicPr>
          <p:cNvPr id="93" name="Image 92"/>
          <p:cNvPicPr>
            <a:picLocks noChangeAspect="1"/>
          </p:cNvPicPr>
          <p:nvPr/>
        </p:nvPicPr>
        <p:blipFill rotWithShape="1">
          <a:blip r:embed="rId3"/>
          <a:srcRect l="19857" r="65357"/>
          <a:stretch/>
        </p:blipFill>
        <p:spPr>
          <a:xfrm>
            <a:off x="2292819" y="2702450"/>
            <a:ext cx="873456" cy="3090940"/>
          </a:xfrm>
          <a:prstGeom prst="rect">
            <a:avLst/>
          </a:prstGeom>
        </p:spPr>
      </p:pic>
      <p:grpSp>
        <p:nvGrpSpPr>
          <p:cNvPr id="67" name="Groupe 66"/>
          <p:cNvGrpSpPr/>
          <p:nvPr/>
        </p:nvGrpSpPr>
        <p:grpSpPr>
          <a:xfrm rot="10800000" flipH="1">
            <a:off x="1699477" y="2709692"/>
            <a:ext cx="790470" cy="409815"/>
            <a:chOff x="6099805" y="6065245"/>
            <a:chExt cx="790470" cy="409815"/>
          </a:xfrm>
        </p:grpSpPr>
        <p:cxnSp>
          <p:nvCxnSpPr>
            <p:cNvPr id="68" name="Connecteur droit 67"/>
            <p:cNvCxnSpPr/>
            <p:nvPr/>
          </p:nvCxnSpPr>
          <p:spPr>
            <a:xfrm rot="10800000" flipH="1">
              <a:off x="6371423" y="6065245"/>
              <a:ext cx="518852" cy="40981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3" name="Rectangle à coins arrondis 52"/>
          <p:cNvSpPr/>
          <p:nvPr/>
        </p:nvSpPr>
        <p:spPr>
          <a:xfrm>
            <a:off x="3725839" y="4498993"/>
            <a:ext cx="4740142" cy="1819923"/>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DATA ENGINEER </a:t>
            </a:r>
            <a:r>
              <a:rPr lang="fr-FR" dirty="0"/>
              <a:t>prépare les données </a:t>
            </a:r>
            <a:br>
              <a:rPr lang="fr-FR" dirty="0"/>
            </a:br>
            <a:r>
              <a:rPr lang="fr-FR" dirty="0"/>
              <a:t>pour vos besoins d’analyse ou opérationnels.</a:t>
            </a:r>
            <a:br>
              <a:rPr lang="fr-FR" dirty="0"/>
            </a:br>
            <a:r>
              <a:rPr lang="fr-FR" dirty="0"/>
              <a:t> Il met en place les espaces DataLab et DataSpace ainsi que l’ensemble des traitements associés </a:t>
            </a:r>
            <a:r>
              <a:rPr lang="fr-FR" i="1" dirty="0"/>
              <a:t>(désensibilisation, industrialisation…).</a:t>
            </a:r>
            <a:endParaRPr lang="fr-FR" b="1" i="1" dirty="0"/>
          </a:p>
        </p:txBody>
      </p: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12899618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Image 90"/>
          <p:cNvPicPr>
            <a:picLocks noChangeAspect="1"/>
          </p:cNvPicPr>
          <p:nvPr/>
        </p:nvPicPr>
        <p:blipFill>
          <a:blip r:embed="rId2"/>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19756"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n°8</a:t>
            </a:r>
            <a:br>
              <a:rPr lang="fr-FR" sz="2000" dirty="0">
                <a:latin typeface="+mn-lt"/>
              </a:rPr>
            </a:br>
            <a:r>
              <a:rPr lang="fr-FR" sz="2000" dirty="0">
                <a:latin typeface="+mn-lt"/>
              </a:rPr>
              <a:t>L’équipe DataLab – le Data Engineer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53" name="Rectangle à coins arrondis 52"/>
          <p:cNvSpPr/>
          <p:nvPr/>
        </p:nvSpPr>
        <p:spPr>
          <a:xfrm>
            <a:off x="638788" y="4014412"/>
            <a:ext cx="5429915" cy="1676706"/>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DATA ANALYST </a:t>
            </a:r>
            <a:r>
              <a:rPr lang="fr-FR" dirty="0"/>
              <a:t>industrialise </a:t>
            </a:r>
            <a:br>
              <a:rPr lang="fr-FR" dirty="0"/>
            </a:br>
            <a:r>
              <a:rPr lang="fr-FR" dirty="0"/>
              <a:t>des modèles de traitement des données et </a:t>
            </a:r>
            <a:br>
              <a:rPr lang="fr-FR" dirty="0"/>
            </a:br>
            <a:r>
              <a:rPr lang="fr-FR" dirty="0"/>
              <a:t>développe les écrans de restitutions </a:t>
            </a:r>
            <a:br>
              <a:rPr lang="fr-FR" dirty="0"/>
            </a:br>
            <a:r>
              <a:rPr lang="fr-FR" dirty="0"/>
              <a:t>des données et indicateurs.</a:t>
            </a:r>
            <a:endParaRPr lang="fr-FR" b="1" i="1" dirty="0"/>
          </a:p>
        </p:txBody>
      </p:sp>
      <p:sp>
        <p:nvSpPr>
          <p:cNvPr id="32" name="Rectangle 31"/>
          <p:cNvSpPr/>
          <p:nvPr/>
        </p:nvSpPr>
        <p:spPr>
          <a:xfrm>
            <a:off x="5542007" y="2111076"/>
            <a:ext cx="1575587" cy="375552"/>
          </a:xfrm>
          <a:prstGeom prst="rect">
            <a:avLst/>
          </a:prstGeom>
        </p:spPr>
        <p:txBody>
          <a:bodyPr wrap="square">
            <a:spAutoFit/>
          </a:bodyPr>
          <a:lstStyle/>
          <a:p>
            <a:pPr lvl="0">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Analyst</a:t>
            </a:r>
          </a:p>
        </p:txBody>
      </p:sp>
      <p:grpSp>
        <p:nvGrpSpPr>
          <p:cNvPr id="33" name="Groupe 32"/>
          <p:cNvGrpSpPr/>
          <p:nvPr/>
        </p:nvGrpSpPr>
        <p:grpSpPr>
          <a:xfrm flipV="1">
            <a:off x="6949926" y="2309709"/>
            <a:ext cx="401621" cy="438832"/>
            <a:chOff x="6099805" y="6036228"/>
            <a:chExt cx="401621" cy="438832"/>
          </a:xfrm>
        </p:grpSpPr>
        <p:cxnSp>
          <p:nvCxnSpPr>
            <p:cNvPr id="34" name="Connecteur droit 33"/>
            <p:cNvCxnSpPr/>
            <p:nvPr/>
          </p:nvCxnSpPr>
          <p:spPr>
            <a:xfrm flipV="1">
              <a:off x="6371423" y="6036228"/>
              <a:ext cx="130003" cy="43883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e 35"/>
          <p:cNvGrpSpPr/>
          <p:nvPr/>
        </p:nvGrpSpPr>
        <p:grpSpPr>
          <a:xfrm>
            <a:off x="745442" y="986685"/>
            <a:ext cx="7066026" cy="552080"/>
            <a:chOff x="745442" y="986685"/>
            <a:chExt cx="7066026" cy="552080"/>
          </a:xfrm>
        </p:grpSpPr>
        <p:grpSp>
          <p:nvGrpSpPr>
            <p:cNvPr id="37" name="Groupe 36"/>
            <p:cNvGrpSpPr/>
            <p:nvPr/>
          </p:nvGrpSpPr>
          <p:grpSpPr>
            <a:xfrm>
              <a:off x="745442" y="986685"/>
              <a:ext cx="7066026" cy="552080"/>
              <a:chOff x="2691257" y="529120"/>
              <a:chExt cx="7066026" cy="552080"/>
            </a:xfrm>
          </p:grpSpPr>
          <p:sp>
            <p:nvSpPr>
              <p:cNvPr id="43" name="Pentagone 42"/>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4" name="Groupe 53"/>
              <p:cNvGrpSpPr/>
              <p:nvPr/>
            </p:nvGrpSpPr>
            <p:grpSpPr>
              <a:xfrm>
                <a:off x="8732261" y="529120"/>
                <a:ext cx="551453" cy="549030"/>
                <a:chOff x="9401004" y="529120"/>
                <a:chExt cx="551453" cy="549030"/>
              </a:xfrm>
            </p:grpSpPr>
            <p:sp>
              <p:nvSpPr>
                <p:cNvPr id="56" name="Ellipse 5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5" name="Ellipse 5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8" name="Image 3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9" name="Image 38"/>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0" name="Image 3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1" name="Image 4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2" name="Image 41"/>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3994488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88"/>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33404" y="2702450"/>
            <a:ext cx="5907536" cy="3090940"/>
          </a:xfrm>
          <a:prstGeom prst="rect">
            <a:avLst/>
          </a:prstGeom>
        </p:spPr>
      </p:pic>
      <p:pic>
        <p:nvPicPr>
          <p:cNvPr id="93" name="Image 92"/>
          <p:cNvPicPr>
            <a:picLocks noChangeAspect="1"/>
          </p:cNvPicPr>
          <p:nvPr/>
        </p:nvPicPr>
        <p:blipFill rotWithShape="1">
          <a:blip r:embed="rId3"/>
          <a:srcRect l="-1169" r="81531"/>
          <a:stretch/>
        </p:blipFill>
        <p:spPr>
          <a:xfrm>
            <a:off x="1064519" y="2702450"/>
            <a:ext cx="1160060" cy="3090940"/>
          </a:xfrm>
          <a:prstGeom prst="rect">
            <a:avLst/>
          </a:prstGeom>
        </p:spPr>
      </p:pic>
      <p:sp>
        <p:nvSpPr>
          <p:cNvPr id="47" name="Titre 46"/>
          <p:cNvSpPr>
            <a:spLocks noGrp="1"/>
          </p:cNvSpPr>
          <p:nvPr>
            <p:ph type="title"/>
          </p:nvPr>
        </p:nvSpPr>
        <p:spPr/>
        <p:txBody>
          <a:bodyPr/>
          <a:lstStyle/>
          <a:p>
            <a:r>
              <a:rPr lang="fr-FR" sz="2000" b="1" dirty="0">
                <a:latin typeface="+mn-lt"/>
              </a:rPr>
              <a:t>Ecran n°9	</a:t>
            </a:r>
            <a:br>
              <a:rPr lang="fr-FR" sz="2000" dirty="0">
                <a:latin typeface="+mn-lt"/>
              </a:rPr>
            </a:br>
            <a:r>
              <a:rPr lang="fr-FR" sz="2000" dirty="0">
                <a:latin typeface="+mn-lt"/>
              </a:rPr>
              <a:t>L’équipe DataLab – le Chief Data Management </a:t>
            </a:r>
            <a:r>
              <a:rPr lang="fr-FR" sz="2000" dirty="0" err="1">
                <a:latin typeface="+mn-lt"/>
              </a:rPr>
              <a:t>Officer</a:t>
            </a:r>
            <a:r>
              <a:rPr lang="fr-FR" sz="2000" dirty="0">
                <a:latin typeface="+mn-lt"/>
              </a:rPr>
              <a:t>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63" name="Rectangle 62"/>
          <p:cNvSpPr/>
          <p:nvPr/>
        </p:nvSpPr>
        <p:spPr>
          <a:xfrm>
            <a:off x="254999" y="4893754"/>
            <a:ext cx="938761" cy="388696"/>
          </a:xfrm>
          <a:prstGeom prst="rect">
            <a:avLst/>
          </a:prstGeom>
        </p:spPr>
        <p:txBody>
          <a:bodyPr wrap="square">
            <a:spAutoFit/>
          </a:bodyPr>
          <a:lstStyle/>
          <a:p>
            <a:pPr lvl="0" algn="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CDMO</a:t>
            </a:r>
          </a:p>
        </p:txBody>
      </p:sp>
      <p:grpSp>
        <p:nvGrpSpPr>
          <p:cNvPr id="64" name="Groupe 63"/>
          <p:cNvGrpSpPr/>
          <p:nvPr/>
        </p:nvGrpSpPr>
        <p:grpSpPr>
          <a:xfrm>
            <a:off x="1202191" y="4946962"/>
            <a:ext cx="386861" cy="141494"/>
            <a:chOff x="6099805" y="6332333"/>
            <a:chExt cx="386861" cy="141494"/>
          </a:xfrm>
        </p:grpSpPr>
        <p:cxnSp>
          <p:nvCxnSpPr>
            <p:cNvPr id="65" name="Connecteur droit 64"/>
            <p:cNvCxnSpPr/>
            <p:nvPr/>
          </p:nvCxnSpPr>
          <p:spPr>
            <a:xfrm flipV="1">
              <a:off x="6373804" y="6332333"/>
              <a:ext cx="112862" cy="14114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8" name="Rectangle à coins arrondis 87"/>
          <p:cNvSpPr/>
          <p:nvPr/>
        </p:nvSpPr>
        <p:spPr>
          <a:xfrm>
            <a:off x="2771004" y="3406334"/>
            <a:ext cx="5604681" cy="1384029"/>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CHIEF DATA MANAGEMENT OFFICER </a:t>
            </a:r>
            <a:r>
              <a:rPr lang="fr-FR" dirty="0"/>
              <a:t>est responsable de la mise en œuvre et du respect des règles de gestion des données</a:t>
            </a:r>
            <a:r>
              <a:rPr lang="fr-FR" i="1" dirty="0"/>
              <a:t> (sécurité, conformité, réglementaire…)</a:t>
            </a:r>
            <a:r>
              <a:rPr lang="fr-FR" dirty="0"/>
              <a:t>.</a:t>
            </a:r>
            <a:endParaRPr lang="fr-FR" b="1" dirty="0"/>
          </a:p>
        </p:txBody>
      </p: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4456363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n°10</a:t>
            </a:r>
            <a:br>
              <a:rPr lang="fr-FR" sz="2000" dirty="0">
                <a:latin typeface="+mn-lt"/>
              </a:rPr>
            </a:br>
            <a:r>
              <a:rPr lang="fr-FR" sz="2000" dirty="0">
                <a:latin typeface="+mn-lt"/>
              </a:rPr>
              <a:t>Le déclic</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Tout d’abord, affichage de l’utilisateur et de son bureau </a:t>
            </a:r>
          </a:p>
          <a:p>
            <a:pPr marL="285750" indent="-285750">
              <a:buFontTx/>
              <a:buChar char="-"/>
            </a:pPr>
            <a:r>
              <a:rPr lang="fr-FR" sz="1400" dirty="0">
                <a:solidFill>
                  <a:schemeClr val="bg1"/>
                </a:solidFill>
                <a:latin typeface="Calibri" panose="020F0502020204030204" pitchFamily="34" charset="0"/>
              </a:rPr>
              <a:t>Puis affichage de la bulle et de l’ampoule</a:t>
            </a:r>
          </a:p>
          <a:p>
            <a:pPr marL="285750" indent="-285750">
              <a:buFontTx/>
              <a:buChar char="-"/>
            </a:pPr>
            <a:r>
              <a:rPr lang="fr-FR" sz="1400" dirty="0">
                <a:solidFill>
                  <a:schemeClr val="bg1"/>
                </a:solidFill>
                <a:latin typeface="Calibri" panose="020F0502020204030204" pitchFamily="34" charset="0"/>
              </a:rPr>
              <a:t>Et affichage du texte </a:t>
            </a:r>
          </a:p>
          <a:p>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8" name="Image 27"/>
          <p:cNvPicPr>
            <a:picLocks noChangeAspect="1"/>
          </p:cNvPicPr>
          <p:nvPr/>
        </p:nvPicPr>
        <p:blipFill>
          <a:blip r:embed="rId9"/>
          <a:stretch>
            <a:fillRect/>
          </a:stretch>
        </p:blipFill>
        <p:spPr>
          <a:xfrm>
            <a:off x="249887" y="1800221"/>
            <a:ext cx="4138107" cy="4433686"/>
          </a:xfrm>
          <a:prstGeom prst="rect">
            <a:avLst/>
          </a:prstGeom>
        </p:spPr>
      </p:pic>
      <p:sp>
        <p:nvSpPr>
          <p:cNvPr id="89" name="Pensées 88"/>
          <p:cNvSpPr/>
          <p:nvPr/>
        </p:nvSpPr>
        <p:spPr>
          <a:xfrm>
            <a:off x="3033068" y="2096187"/>
            <a:ext cx="1742350" cy="1175606"/>
          </a:xfrm>
          <a:prstGeom prst="cloudCallout">
            <a:avLst>
              <a:gd name="adj1" fmla="val -91354"/>
              <a:gd name="adj2" fmla="val 32522"/>
            </a:avLst>
          </a:prstGeom>
          <a:solidFill>
            <a:srgbClr val="FFFFFF"/>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Image 8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69927" y="2327084"/>
            <a:ext cx="686947" cy="686947"/>
          </a:xfrm>
          <a:prstGeom prst="rect">
            <a:avLst/>
          </a:prstGeom>
        </p:spPr>
      </p:pic>
      <p:sp>
        <p:nvSpPr>
          <p:cNvPr id="91" name="Rectangle 90"/>
          <p:cNvSpPr/>
          <p:nvPr/>
        </p:nvSpPr>
        <p:spPr>
          <a:xfrm>
            <a:off x="4549660" y="3271793"/>
            <a:ext cx="365014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idée me vient à l’esprit,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elle pourrait répondre à un besoin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que j’ai depuis quelques mois.</a:t>
            </a:r>
          </a:p>
        </p:txBody>
      </p:sp>
      <p:pic>
        <p:nvPicPr>
          <p:cNvPr id="29" name="Image 28"/>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2998509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 51"/>
          <p:cNvPicPr>
            <a:picLocks noChangeAspect="1"/>
          </p:cNvPicPr>
          <p:nvPr/>
        </p:nvPicPr>
        <p:blipFill>
          <a:blip r:embed="rId2"/>
          <a:stretch>
            <a:fillRect/>
          </a:stretch>
        </p:blipFill>
        <p:spPr>
          <a:xfrm>
            <a:off x="12069" y="1633280"/>
            <a:ext cx="4284160" cy="5119022"/>
          </a:xfrm>
          <a:prstGeom prst="rect">
            <a:avLst/>
          </a:prstGeom>
        </p:spPr>
      </p:pic>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itre 46"/>
          <p:cNvSpPr>
            <a:spLocks noGrp="1"/>
          </p:cNvSpPr>
          <p:nvPr>
            <p:ph type="title"/>
          </p:nvPr>
        </p:nvSpPr>
        <p:spPr/>
        <p:txBody>
          <a:bodyPr/>
          <a:lstStyle/>
          <a:p>
            <a:r>
              <a:rPr lang="it-IT" sz="2000" b="1" dirty="0">
                <a:latin typeface="+mn-lt"/>
              </a:rPr>
              <a:t>Ecran n°9</a:t>
            </a:r>
            <a:br>
              <a:rPr lang="it-IT" sz="2000" b="1" dirty="0">
                <a:latin typeface="+mn-lt"/>
              </a:rPr>
            </a:br>
            <a:r>
              <a:rPr lang="it-IT" sz="2000" dirty="0">
                <a:latin typeface="+mn-lt"/>
              </a:rPr>
              <a:t>Distinctions entre DataSpace &amp;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 </a:t>
            </a:r>
            <a:r>
              <a:rPr lang="fr-FR" dirty="0"/>
              <a:t>introduire la distinction d’usage des Workspaces sur le périmètre DataSpace et du DataLab</a:t>
            </a:r>
            <a:endParaRPr lang="fr-FR" b="1" dirty="0"/>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738664"/>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p:txBody>
      </p:sp>
      <p:grpSp>
        <p:nvGrpSpPr>
          <p:cNvPr id="2" name="Groupe 1"/>
          <p:cNvGrpSpPr/>
          <p:nvPr/>
        </p:nvGrpSpPr>
        <p:grpSpPr>
          <a:xfrm>
            <a:off x="745442" y="986685"/>
            <a:ext cx="7066026" cy="552080"/>
            <a:chOff x="745442" y="986685"/>
            <a:chExt cx="7066026" cy="552080"/>
          </a:xfrm>
        </p:grpSpPr>
        <p:grpSp>
          <p:nvGrpSpPr>
            <p:cNvPr id="46" name="Groupe 45"/>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5381632" y="529121"/>
                <a:ext cx="551453" cy="549030"/>
                <a:chOff x="5223318" y="529121"/>
                <a:chExt cx="551453" cy="549030"/>
              </a:xfrm>
            </p:grpSpPr>
            <p:sp>
              <p:nvSpPr>
                <p:cNvPr id="6" name="Ellipse 5"/>
                <p:cNvSpPr/>
                <p:nvPr/>
              </p:nvSpPr>
              <p:spPr>
                <a:xfrm>
                  <a:off x="5223318"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2" name="Image 31"/>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366039" y="635432"/>
                  <a:ext cx="327273" cy="327273"/>
                </a:xfrm>
                <a:prstGeom prst="rect">
                  <a:avLst/>
                </a:prstGeom>
              </p:spPr>
            </p:pic>
          </p:grpSp>
          <p:grpSp>
            <p:nvGrpSpPr>
              <p:cNvPr id="39" name="Groupe 38"/>
              <p:cNvGrpSpPr/>
              <p:nvPr/>
            </p:nvGrpSpPr>
            <p:grpSpPr>
              <a:xfrm>
                <a:off x="4264756" y="529120"/>
                <a:ext cx="551453" cy="549030"/>
                <a:chOff x="3830756" y="529120"/>
                <a:chExt cx="551453" cy="549030"/>
              </a:xfrm>
            </p:grpSpPr>
            <p:sp>
              <p:nvSpPr>
                <p:cNvPr id="5" name="Ellipse 4"/>
                <p:cNvSpPr/>
                <p:nvPr/>
              </p:nvSpPr>
              <p:spPr>
                <a:xfrm>
                  <a:off x="3830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3" name="Image 3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48981" y="626685"/>
                  <a:ext cx="360000" cy="360000"/>
                </a:xfrm>
                <a:prstGeom prst="rect">
                  <a:avLst/>
                </a:prstGeom>
              </p:spPr>
            </p:pic>
          </p:grpSp>
          <p:grpSp>
            <p:nvGrpSpPr>
              <p:cNvPr id="41" name="Groupe 40"/>
              <p:cNvGrpSpPr/>
              <p:nvPr/>
            </p:nvGrpSpPr>
            <p:grpSpPr>
              <a:xfrm>
                <a:off x="6498508" y="529122"/>
                <a:ext cx="551453" cy="549030"/>
                <a:chOff x="6615880" y="529122"/>
                <a:chExt cx="551453" cy="549030"/>
              </a:xfrm>
            </p:grpSpPr>
            <p:sp>
              <p:nvSpPr>
                <p:cNvPr id="7" name="Ellipse 6"/>
                <p:cNvSpPr/>
                <p:nvPr/>
              </p:nvSpPr>
              <p:spPr>
                <a:xfrm>
                  <a:off x="6615880"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30157" y="608685"/>
                  <a:ext cx="396000" cy="396000"/>
                </a:xfrm>
                <a:prstGeom prst="rect">
                  <a:avLst/>
                </a:prstGeom>
              </p:spPr>
            </p:pic>
          </p:grpSp>
          <p:grpSp>
            <p:nvGrpSpPr>
              <p:cNvPr id="44" name="Groupe 43"/>
              <p:cNvGrpSpPr/>
              <p:nvPr/>
            </p:nvGrpSpPr>
            <p:grpSpPr>
              <a:xfrm>
                <a:off x="8732261" y="529120"/>
                <a:ext cx="551453" cy="549030"/>
                <a:chOff x="9401004" y="529120"/>
                <a:chExt cx="551453" cy="549030"/>
              </a:xfrm>
            </p:grpSpPr>
            <p:sp>
              <p:nvSpPr>
                <p:cNvPr id="9" name="Ellipse 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grpSp>
            <p:nvGrpSpPr>
              <p:cNvPr id="42" name="Groupe 41"/>
              <p:cNvGrpSpPr/>
              <p:nvPr/>
            </p:nvGrpSpPr>
            <p:grpSpPr>
              <a:xfrm>
                <a:off x="7615384" y="532170"/>
                <a:ext cx="551453" cy="549030"/>
                <a:chOff x="8008442" y="532170"/>
                <a:chExt cx="551453" cy="549030"/>
              </a:xfrm>
            </p:grpSpPr>
            <p:sp>
              <p:nvSpPr>
                <p:cNvPr id="8" name="Ellipse 7"/>
                <p:cNvSpPr/>
                <p:nvPr/>
              </p:nvSpPr>
              <p:spPr>
                <a:xfrm>
                  <a:off x="8008442"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18652" y="624828"/>
                  <a:ext cx="348480" cy="348480"/>
                </a:xfrm>
                <a:prstGeom prst="rect">
                  <a:avLst/>
                </a:prstGeom>
              </p:spPr>
            </p:pic>
          </p:grpSp>
        </p:grpSp>
        <p:sp>
          <p:nvSpPr>
            <p:cNvPr id="29" name="Ellipse 28"/>
            <p:cNvSpPr/>
            <p:nvPr/>
          </p:nvSpPr>
          <p:spPr>
            <a:xfrm>
              <a:off x="1202065" y="986685"/>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14155" y="1126719"/>
              <a:ext cx="327273" cy="327273"/>
            </a:xfrm>
            <a:prstGeom prst="rect">
              <a:avLst/>
            </a:prstGeom>
          </p:spPr>
        </p:pic>
      </p:grpSp>
      <p:sp>
        <p:nvSpPr>
          <p:cNvPr id="54" name="ZoneTexte 53"/>
          <p:cNvSpPr txBox="1"/>
          <p:nvPr/>
        </p:nvSpPr>
        <p:spPr>
          <a:xfrm>
            <a:off x="3051309" y="2157759"/>
            <a:ext cx="2520000" cy="400110"/>
          </a:xfrm>
          <a:prstGeom prst="rect">
            <a:avLst/>
          </a:prstGeom>
          <a:noFill/>
        </p:spPr>
        <p:txBody>
          <a:bodyPr wrap="square" rtlCol="0">
            <a:spAutoFit/>
          </a:bodyPr>
          <a:lstStyle/>
          <a:p>
            <a:pPr algn="ctr"/>
            <a:r>
              <a:rPr lang="fr-FR" sz="2000" b="1" dirty="0">
                <a:solidFill>
                  <a:schemeClr val="tx2"/>
                </a:solidFill>
                <a:latin typeface="Calibri" panose="020F0502020204030204" pitchFamily="34" charset="0"/>
              </a:rPr>
              <a:t>DataSpace</a:t>
            </a:r>
          </a:p>
        </p:txBody>
      </p:sp>
      <p:sp>
        <p:nvSpPr>
          <p:cNvPr id="57" name="ZoneTexte 56"/>
          <p:cNvSpPr txBox="1"/>
          <p:nvPr/>
        </p:nvSpPr>
        <p:spPr>
          <a:xfrm>
            <a:off x="5648669" y="2160809"/>
            <a:ext cx="2520000" cy="400110"/>
          </a:xfrm>
          <a:prstGeom prst="rect">
            <a:avLst/>
          </a:prstGeom>
          <a:noFill/>
        </p:spPr>
        <p:txBody>
          <a:bodyPr wrap="square" rtlCol="0">
            <a:spAutoFit/>
          </a:bodyPr>
          <a:lstStyle/>
          <a:p>
            <a:pPr algn="ctr"/>
            <a:r>
              <a:rPr lang="fr-FR" sz="2000" b="1" dirty="0">
                <a:solidFill>
                  <a:schemeClr val="accent1"/>
                </a:solidFill>
                <a:latin typeface="Calibri" panose="020F0502020204030204" pitchFamily="34" charset="0"/>
              </a:rPr>
              <a:t>DataLab</a:t>
            </a:r>
          </a:p>
        </p:txBody>
      </p:sp>
      <p:sp>
        <p:nvSpPr>
          <p:cNvPr id="12" name="Rectangle à coins arrondis 11"/>
          <p:cNvSpPr/>
          <p:nvPr/>
        </p:nvSpPr>
        <p:spPr>
          <a:xfrm>
            <a:off x="304800" y="2682888"/>
            <a:ext cx="8142514" cy="53542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r>
              <a:rPr lang="fr-FR" sz="1600" b="1" dirty="0"/>
              <a:t>Usages</a:t>
            </a:r>
          </a:p>
        </p:txBody>
      </p:sp>
      <p:sp>
        <p:nvSpPr>
          <p:cNvPr id="59" name="Rectangle à coins arrondis 58"/>
          <p:cNvSpPr/>
          <p:nvPr/>
        </p:nvSpPr>
        <p:spPr>
          <a:xfrm>
            <a:off x="304800" y="3295698"/>
            <a:ext cx="8142514" cy="53542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r>
              <a:rPr lang="fr-FR" sz="1600" b="1" dirty="0"/>
              <a:t>Actions sur les données</a:t>
            </a:r>
          </a:p>
        </p:txBody>
      </p:sp>
      <p:sp>
        <p:nvSpPr>
          <p:cNvPr id="60" name="Rectangle à coins arrondis 59"/>
          <p:cNvSpPr/>
          <p:nvPr/>
        </p:nvSpPr>
        <p:spPr>
          <a:xfrm>
            <a:off x="304800" y="3908508"/>
            <a:ext cx="8142514" cy="53542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r>
              <a:rPr lang="fr-FR" sz="1600" b="1" dirty="0"/>
              <a:t>Alimentation données</a:t>
            </a:r>
          </a:p>
        </p:txBody>
      </p:sp>
      <p:sp>
        <p:nvSpPr>
          <p:cNvPr id="61" name="Rectangle à coins arrondis 60"/>
          <p:cNvSpPr/>
          <p:nvPr/>
        </p:nvSpPr>
        <p:spPr>
          <a:xfrm>
            <a:off x="304800" y="4521318"/>
            <a:ext cx="8142514" cy="53542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r>
              <a:rPr lang="fr-FR" sz="1600" b="1" dirty="0"/>
              <a:t>Rafraîchissement données</a:t>
            </a:r>
          </a:p>
        </p:txBody>
      </p:sp>
      <p:sp>
        <p:nvSpPr>
          <p:cNvPr id="62" name="Rectangle à coins arrondis 61"/>
          <p:cNvSpPr/>
          <p:nvPr/>
        </p:nvSpPr>
        <p:spPr>
          <a:xfrm>
            <a:off x="304800" y="5134128"/>
            <a:ext cx="8142514" cy="53542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r>
              <a:rPr lang="fr-FR" sz="1600" b="1" dirty="0"/>
              <a:t>Sources de données</a:t>
            </a:r>
          </a:p>
        </p:txBody>
      </p:sp>
      <p:sp>
        <p:nvSpPr>
          <p:cNvPr id="13" name="Rectangle 12"/>
          <p:cNvSpPr/>
          <p:nvPr/>
        </p:nvSpPr>
        <p:spPr>
          <a:xfrm>
            <a:off x="3165855" y="2682888"/>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95000"/>
                    <a:lumOff val="5000"/>
                  </a:schemeClr>
                </a:solidFill>
              </a:rPr>
              <a:t>Reporting périodique ou </a:t>
            </a:r>
            <a:r>
              <a:rPr lang="fr-FR" sz="1400" b="1" dirty="0">
                <a:solidFill>
                  <a:schemeClr val="tx1">
                    <a:lumMod val="95000"/>
                    <a:lumOff val="5000"/>
                  </a:schemeClr>
                </a:solidFill>
              </a:rPr>
              <a:t>analytics</a:t>
            </a:r>
            <a:r>
              <a:rPr lang="fr-FR" sz="1400" dirty="0">
                <a:solidFill>
                  <a:schemeClr val="tx1">
                    <a:lumMod val="95000"/>
                    <a:lumOff val="5000"/>
                  </a:schemeClr>
                </a:solidFill>
              </a:rPr>
              <a:t> self-service</a:t>
            </a:r>
          </a:p>
        </p:txBody>
      </p:sp>
      <p:sp>
        <p:nvSpPr>
          <p:cNvPr id="63" name="Rectangle 62"/>
          <p:cNvSpPr/>
          <p:nvPr/>
        </p:nvSpPr>
        <p:spPr>
          <a:xfrm>
            <a:off x="5763214" y="2682888"/>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b="1" dirty="0">
                <a:solidFill>
                  <a:srgbClr val="000000">
                    <a:lumMod val="95000"/>
                    <a:lumOff val="5000"/>
                  </a:srgbClr>
                </a:solidFill>
              </a:rPr>
              <a:t>Expérimentation</a:t>
            </a:r>
            <a:r>
              <a:rPr lang="fr-FR" sz="1400" dirty="0">
                <a:solidFill>
                  <a:srgbClr val="000000">
                    <a:lumMod val="95000"/>
                    <a:lumOff val="5000"/>
                  </a:srgbClr>
                </a:solidFill>
              </a:rPr>
              <a:t> ou </a:t>
            </a:r>
            <a:br>
              <a:rPr lang="fr-FR" sz="1400" dirty="0">
                <a:solidFill>
                  <a:srgbClr val="000000">
                    <a:lumMod val="95000"/>
                    <a:lumOff val="5000"/>
                  </a:srgbClr>
                </a:solidFill>
              </a:rPr>
            </a:br>
            <a:r>
              <a:rPr lang="fr-FR" sz="1400" dirty="0">
                <a:solidFill>
                  <a:srgbClr val="000000">
                    <a:lumMod val="95000"/>
                    <a:lumOff val="5000"/>
                  </a:srgbClr>
                </a:solidFill>
              </a:rPr>
              <a:t>analyse data science</a:t>
            </a:r>
          </a:p>
        </p:txBody>
      </p:sp>
      <p:sp>
        <p:nvSpPr>
          <p:cNvPr id="64" name="Rectangle 63"/>
          <p:cNvSpPr/>
          <p:nvPr/>
        </p:nvSpPr>
        <p:spPr>
          <a:xfrm>
            <a:off x="3165855" y="3299745"/>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dirty="0">
                <a:solidFill>
                  <a:srgbClr val="000000">
                    <a:lumMod val="95000"/>
                    <a:lumOff val="5000"/>
                  </a:srgbClr>
                </a:solidFill>
              </a:rPr>
              <a:t>Lecture - Exécution</a:t>
            </a:r>
          </a:p>
        </p:txBody>
      </p:sp>
      <p:sp>
        <p:nvSpPr>
          <p:cNvPr id="65" name="Rectangle 64"/>
          <p:cNvSpPr/>
          <p:nvPr/>
        </p:nvSpPr>
        <p:spPr>
          <a:xfrm>
            <a:off x="5763214" y="3299745"/>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dirty="0">
                <a:solidFill>
                  <a:srgbClr val="000000">
                    <a:lumMod val="95000"/>
                    <a:lumOff val="5000"/>
                  </a:srgbClr>
                </a:solidFill>
              </a:rPr>
              <a:t>Lecture - </a:t>
            </a:r>
            <a:r>
              <a:rPr lang="fr-FR" sz="1400" b="1" dirty="0">
                <a:solidFill>
                  <a:srgbClr val="000000">
                    <a:lumMod val="95000"/>
                    <a:lumOff val="5000"/>
                  </a:srgbClr>
                </a:solidFill>
              </a:rPr>
              <a:t>Ecriture</a:t>
            </a:r>
            <a:r>
              <a:rPr lang="fr-FR" sz="1400" dirty="0">
                <a:solidFill>
                  <a:srgbClr val="000000">
                    <a:lumMod val="95000"/>
                    <a:lumOff val="5000"/>
                  </a:srgbClr>
                </a:solidFill>
              </a:rPr>
              <a:t> - Exécution</a:t>
            </a:r>
          </a:p>
        </p:txBody>
      </p:sp>
      <p:sp>
        <p:nvSpPr>
          <p:cNvPr id="66" name="Rectangle 65"/>
          <p:cNvSpPr/>
          <p:nvPr/>
        </p:nvSpPr>
        <p:spPr>
          <a:xfrm>
            <a:off x="3165855" y="3904461"/>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dirty="0">
                <a:solidFill>
                  <a:srgbClr val="000000">
                    <a:lumMod val="95000"/>
                    <a:lumOff val="5000"/>
                  </a:srgbClr>
                </a:solidFill>
              </a:rPr>
              <a:t>Alimentation </a:t>
            </a:r>
            <a:r>
              <a:rPr lang="fr-FR" sz="1400" b="1" dirty="0">
                <a:solidFill>
                  <a:srgbClr val="000000">
                    <a:lumMod val="95000"/>
                    <a:lumOff val="5000"/>
                  </a:srgbClr>
                </a:solidFill>
              </a:rPr>
              <a:t>industrialisée</a:t>
            </a:r>
          </a:p>
        </p:txBody>
      </p:sp>
      <p:sp>
        <p:nvSpPr>
          <p:cNvPr id="67" name="Rectangle 66"/>
          <p:cNvSpPr/>
          <p:nvPr/>
        </p:nvSpPr>
        <p:spPr>
          <a:xfrm>
            <a:off x="5763214" y="3904461"/>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dirty="0">
                <a:solidFill>
                  <a:srgbClr val="000000">
                    <a:lumMod val="95000"/>
                    <a:lumOff val="5000"/>
                  </a:srgbClr>
                </a:solidFill>
              </a:rPr>
              <a:t>Alimentation </a:t>
            </a:r>
            <a:r>
              <a:rPr lang="fr-FR" sz="1400" b="1" dirty="0">
                <a:solidFill>
                  <a:srgbClr val="000000">
                    <a:lumMod val="95000"/>
                    <a:lumOff val="5000"/>
                  </a:srgbClr>
                </a:solidFill>
              </a:rPr>
              <a:t>sur mesure</a:t>
            </a:r>
          </a:p>
        </p:txBody>
      </p:sp>
      <p:sp>
        <p:nvSpPr>
          <p:cNvPr id="68" name="Rectangle 67"/>
          <p:cNvSpPr/>
          <p:nvPr/>
        </p:nvSpPr>
        <p:spPr>
          <a:xfrm>
            <a:off x="3165855" y="4521318"/>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dirty="0">
                <a:solidFill>
                  <a:srgbClr val="000000">
                    <a:lumMod val="95000"/>
                    <a:lumOff val="5000"/>
                  </a:srgbClr>
                </a:solidFill>
              </a:rPr>
              <a:t>Automatisé</a:t>
            </a:r>
          </a:p>
        </p:txBody>
      </p:sp>
      <p:sp>
        <p:nvSpPr>
          <p:cNvPr id="69" name="Rectangle 68"/>
          <p:cNvSpPr/>
          <p:nvPr/>
        </p:nvSpPr>
        <p:spPr>
          <a:xfrm>
            <a:off x="5763214" y="4521318"/>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Sur demande</a:t>
            </a:r>
          </a:p>
        </p:txBody>
      </p:sp>
      <p:sp>
        <p:nvSpPr>
          <p:cNvPr id="70" name="Rectangle 69"/>
          <p:cNvSpPr/>
          <p:nvPr/>
        </p:nvSpPr>
        <p:spPr>
          <a:xfrm>
            <a:off x="3165855" y="5134128"/>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dirty="0">
                <a:solidFill>
                  <a:srgbClr val="000000">
                    <a:lumMod val="95000"/>
                    <a:lumOff val="5000"/>
                  </a:srgbClr>
                </a:solidFill>
              </a:rPr>
              <a:t>Données associées </a:t>
            </a:r>
            <a:br>
              <a:rPr lang="fr-FR" sz="1400" dirty="0">
                <a:solidFill>
                  <a:srgbClr val="000000">
                    <a:lumMod val="95000"/>
                    <a:lumOff val="5000"/>
                  </a:srgbClr>
                </a:solidFill>
              </a:rPr>
            </a:br>
            <a:r>
              <a:rPr lang="fr-FR" sz="1400" dirty="0">
                <a:solidFill>
                  <a:srgbClr val="000000">
                    <a:lumMod val="95000"/>
                    <a:lumOff val="5000"/>
                  </a:srgbClr>
                </a:solidFill>
              </a:rPr>
              <a:t>à un métier</a:t>
            </a:r>
            <a:endParaRPr lang="fr-FR" sz="1400" b="1" dirty="0">
              <a:solidFill>
                <a:srgbClr val="000000">
                  <a:lumMod val="95000"/>
                  <a:lumOff val="5000"/>
                </a:srgbClr>
              </a:solidFill>
            </a:endParaRPr>
          </a:p>
        </p:txBody>
      </p:sp>
      <p:sp>
        <p:nvSpPr>
          <p:cNvPr id="71" name="Rectangle 70"/>
          <p:cNvSpPr/>
          <p:nvPr/>
        </p:nvSpPr>
        <p:spPr>
          <a:xfrm>
            <a:off x="5763214" y="5134128"/>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dirty="0">
                <a:solidFill>
                  <a:srgbClr val="000000">
                    <a:lumMod val="95000"/>
                    <a:lumOff val="5000"/>
                  </a:srgbClr>
                </a:solidFill>
              </a:rPr>
              <a:t>Données de DataSpaces </a:t>
            </a:r>
            <a:br>
              <a:rPr lang="fr-FR" sz="1400" dirty="0">
                <a:solidFill>
                  <a:srgbClr val="000000">
                    <a:lumMod val="95000"/>
                    <a:lumOff val="5000"/>
                  </a:srgbClr>
                </a:solidFill>
              </a:rPr>
            </a:br>
            <a:r>
              <a:rPr lang="fr-FR" sz="1400" dirty="0">
                <a:solidFill>
                  <a:srgbClr val="000000">
                    <a:lumMod val="95000"/>
                    <a:lumOff val="5000"/>
                  </a:srgbClr>
                </a:solidFill>
              </a:rPr>
              <a:t>+ sources externes</a:t>
            </a:r>
            <a:endParaRPr lang="fr-FR" sz="1400" b="1" dirty="0">
              <a:solidFill>
                <a:srgbClr val="000000">
                  <a:lumMod val="95000"/>
                  <a:lumOff val="5000"/>
                </a:srgbClr>
              </a:solidFill>
            </a:endParaRPr>
          </a:p>
        </p:txBody>
      </p:sp>
      <p:sp>
        <p:nvSpPr>
          <p:cNvPr id="72" name="Rectangle à coins arrondis 71"/>
          <p:cNvSpPr/>
          <p:nvPr/>
        </p:nvSpPr>
        <p:spPr>
          <a:xfrm>
            <a:off x="304800" y="5761452"/>
            <a:ext cx="8142514" cy="53542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r>
              <a:rPr lang="fr-FR" sz="1600" b="1" dirty="0"/>
              <a:t>Nb utilisateurs</a:t>
            </a:r>
          </a:p>
        </p:txBody>
      </p:sp>
      <p:sp>
        <p:nvSpPr>
          <p:cNvPr id="73" name="Rectangle 72"/>
          <p:cNvSpPr/>
          <p:nvPr/>
        </p:nvSpPr>
        <p:spPr>
          <a:xfrm>
            <a:off x="3165855" y="5761452"/>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dirty="0">
                <a:solidFill>
                  <a:srgbClr val="000000">
                    <a:lumMod val="95000"/>
                    <a:lumOff val="5000"/>
                  </a:srgbClr>
                </a:solidFill>
              </a:rPr>
              <a:t>Quelques dizaines à quelques centaines</a:t>
            </a:r>
            <a:endParaRPr lang="fr-FR" sz="1400" b="1" dirty="0">
              <a:solidFill>
                <a:srgbClr val="000000">
                  <a:lumMod val="95000"/>
                  <a:lumOff val="5000"/>
                </a:srgbClr>
              </a:solidFill>
            </a:endParaRPr>
          </a:p>
        </p:txBody>
      </p:sp>
      <p:sp>
        <p:nvSpPr>
          <p:cNvPr id="74" name="Rectangle 73"/>
          <p:cNvSpPr/>
          <p:nvPr/>
        </p:nvSpPr>
        <p:spPr>
          <a:xfrm>
            <a:off x="5763214" y="5761452"/>
            <a:ext cx="2290909" cy="53542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400" b="1" dirty="0">
                <a:solidFill>
                  <a:srgbClr val="000000">
                    <a:lumMod val="95000"/>
                    <a:lumOff val="5000"/>
                  </a:srgbClr>
                </a:solidFill>
              </a:rPr>
              <a:t>Moins de 10 </a:t>
            </a:r>
            <a:r>
              <a:rPr lang="fr-FR" sz="1400" dirty="0">
                <a:solidFill>
                  <a:srgbClr val="000000">
                    <a:lumMod val="95000"/>
                    <a:lumOff val="5000"/>
                  </a:srgbClr>
                </a:solidFill>
              </a:rPr>
              <a:t>personnes	</a:t>
            </a:r>
            <a:endParaRPr lang="fr-FR" sz="1400" b="1" dirty="0">
              <a:solidFill>
                <a:srgbClr val="000000">
                  <a:lumMod val="95000"/>
                  <a:lumOff val="5000"/>
                </a:srgbClr>
              </a:solidFill>
            </a:endParaRPr>
          </a:p>
        </p:txBody>
      </p:sp>
      <p:sp>
        <p:nvSpPr>
          <p:cNvPr id="75" name="Espace réservé du texte 11"/>
          <p:cNvSpPr txBox="1">
            <a:spLocks/>
          </p:cNvSpPr>
          <p:nvPr/>
        </p:nvSpPr>
        <p:spPr>
          <a:xfrm>
            <a:off x="8943708" y="16146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fr-FR" sz="1400" dirty="0">
                <a:solidFill>
                  <a:schemeClr val="bg1"/>
                </a:solidFill>
              </a:rPr>
              <a:t>Faire apparaître chaque ligne progressivement </a:t>
            </a:r>
          </a:p>
          <a:p>
            <a:pPr marL="285750" indent="-285750" algn="l">
              <a:buFont typeface="Arial" panose="020B0604020202020204" pitchFamily="34" charset="0"/>
              <a:buChar char="•"/>
            </a:pPr>
            <a:r>
              <a:rPr lang="fr-FR" sz="1400" dirty="0">
                <a:solidFill>
                  <a:schemeClr val="bg1"/>
                </a:solidFill>
              </a:rPr>
              <a:t>Pour chaque ligne afficher successivement le libellé du critère, puis l’info pour le </a:t>
            </a:r>
            <a:r>
              <a:rPr lang="fr-FR" sz="1400" dirty="0" err="1">
                <a:solidFill>
                  <a:schemeClr val="bg1"/>
                </a:solidFill>
              </a:rPr>
              <a:t>dataspace</a:t>
            </a:r>
            <a:r>
              <a:rPr lang="fr-FR" sz="1400" dirty="0">
                <a:solidFill>
                  <a:schemeClr val="bg1"/>
                </a:solidFill>
              </a:rPr>
              <a:t> puis l’info pour le DataLab</a:t>
            </a:r>
          </a:p>
          <a:p>
            <a:pPr marL="285750" indent="-285750" algn="l">
              <a:buFont typeface="Arial" panose="020B0604020202020204" pitchFamily="34" charset="0"/>
              <a:buChar char="•"/>
            </a:pPr>
            <a:endParaRPr lang="fr-FR" sz="1400" dirty="0">
              <a:solidFill>
                <a:schemeClr val="bg1"/>
              </a:solidFill>
            </a:endParaRPr>
          </a:p>
          <a:p>
            <a:pPr marL="285750" indent="-285750" algn="l">
              <a:buFont typeface="Arial" panose="020B0604020202020204" pitchFamily="34" charset="0"/>
              <a:buChar char="•"/>
            </a:pPr>
            <a:r>
              <a:rPr lang="fr-FR" sz="1400" dirty="0">
                <a:solidFill>
                  <a:schemeClr val="bg1"/>
                </a:solidFill>
              </a:rPr>
              <a:t>Privilégier un rythme d’affichage proche de celui de lecture</a:t>
            </a:r>
          </a:p>
        </p:txBody>
      </p:sp>
      <p:pic>
        <p:nvPicPr>
          <p:cNvPr id="76" name="Image 75"/>
          <p:cNvPicPr>
            <a:picLocks noChangeAspect="1"/>
          </p:cNvPicPr>
          <p:nvPr/>
        </p:nvPicPr>
        <p:blipFill>
          <a:blip r:embed="rId10"/>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4077837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n°11</a:t>
            </a:r>
            <a:br>
              <a:rPr lang="fr-FR" sz="2000" dirty="0">
                <a:latin typeface="+mn-lt"/>
              </a:rPr>
            </a:br>
            <a:r>
              <a:rPr lang="fr-FR" sz="2000" dirty="0">
                <a:latin typeface="+mn-lt"/>
              </a:rPr>
              <a:t>Je prépare les informations sur mon besoin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Marc et le bureau reste affiché de l’écran précédent</a:t>
            </a:r>
          </a:p>
          <a:p>
            <a:pPr marL="285750" indent="-285750">
              <a:buFontTx/>
              <a:buChar char="-"/>
            </a:pPr>
            <a:r>
              <a:rPr lang="fr-FR" sz="1400" dirty="0">
                <a:solidFill>
                  <a:schemeClr val="bg1"/>
                </a:solidFill>
                <a:latin typeface="Calibri" panose="020F0502020204030204" pitchFamily="34" charset="0"/>
              </a:rPr>
              <a:t>Afficher ensuite le texte introductif en haut puis le cadre avec les questions/critères</a:t>
            </a:r>
          </a:p>
          <a:p>
            <a:pPr marL="285750" indent="-285750">
              <a:buFontTx/>
              <a:buChar char="-"/>
            </a:pPr>
            <a:r>
              <a:rPr lang="fr-FR" sz="1400" dirty="0">
                <a:solidFill>
                  <a:schemeClr val="bg1"/>
                </a:solidFill>
                <a:latin typeface="Calibri" panose="020F0502020204030204" pitchFamily="34" charset="0"/>
              </a:rPr>
              <a:t>Afficher toutes les questions de qualification </a:t>
            </a:r>
          </a:p>
          <a:p>
            <a:endParaRPr lang="fr-FR" sz="1400" b="1" dirty="0">
              <a:solidFill>
                <a:schemeClr val="bg1"/>
              </a:solidFill>
              <a:latin typeface="Calibri" panose="020F0502020204030204" pitchFamily="34" charset="0"/>
            </a:endParaRPr>
          </a:p>
        </p:txBody>
      </p:sp>
      <p:pic>
        <p:nvPicPr>
          <p:cNvPr id="28" name="Image 27"/>
          <p:cNvPicPr>
            <a:picLocks noChangeAspect="1"/>
          </p:cNvPicPr>
          <p:nvPr/>
        </p:nvPicPr>
        <p:blipFill>
          <a:blip r:embed="rId2"/>
          <a:stretch>
            <a:fillRect/>
          </a:stretch>
        </p:blipFill>
        <p:spPr>
          <a:xfrm>
            <a:off x="249887" y="1800221"/>
            <a:ext cx="4138107" cy="4433686"/>
          </a:xfrm>
          <a:prstGeom prst="rect">
            <a:avLst/>
          </a:prstGeom>
        </p:spPr>
      </p:pic>
      <p:sp>
        <p:nvSpPr>
          <p:cNvPr id="55" name="Rectangle 54"/>
          <p:cNvSpPr/>
          <p:nvPr/>
        </p:nvSpPr>
        <p:spPr>
          <a:xfrm>
            <a:off x="2019424" y="1772496"/>
            <a:ext cx="6546414"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vais contacter mon responsable DataLab pour lui partager mon besoin.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Avant de le faire je vais formaliser et préciser mon besoin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questions ci-dessous peuvent m’aider sur cette étape :</a:t>
            </a:r>
          </a:p>
        </p:txBody>
      </p:sp>
      <p:grpSp>
        <p:nvGrpSpPr>
          <p:cNvPr id="2" name="Groupe 1"/>
          <p:cNvGrpSpPr/>
          <p:nvPr/>
        </p:nvGrpSpPr>
        <p:grpSpPr>
          <a:xfrm>
            <a:off x="3046042" y="2983378"/>
            <a:ext cx="5392055" cy="3182718"/>
            <a:chOff x="3046042" y="2983378"/>
            <a:chExt cx="5392055" cy="3182718"/>
          </a:xfrm>
        </p:grpSpPr>
        <p:sp>
          <p:nvSpPr>
            <p:cNvPr id="29" name="Rectangle à coins arrondis 28"/>
            <p:cNvSpPr/>
            <p:nvPr/>
          </p:nvSpPr>
          <p:spPr bwMode="auto">
            <a:xfrm>
              <a:off x="3046042" y="2983378"/>
              <a:ext cx="5392055" cy="3182718"/>
            </a:xfrm>
            <a:prstGeom prst="roundRect">
              <a:avLst>
                <a:gd name="adj" fmla="val 5947"/>
              </a:avLst>
            </a:prstGeom>
            <a:solidFill>
              <a:schemeClr val="bg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30" name="Image 2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3709759"/>
              <a:ext cx="224442" cy="224442"/>
            </a:xfrm>
            <a:prstGeom prst="rect">
              <a:avLst/>
            </a:prstGeom>
          </p:spPr>
        </p:pic>
        <p:pic>
          <p:nvPicPr>
            <p:cNvPr id="32" name="Image 3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009955"/>
              <a:ext cx="224442" cy="224442"/>
            </a:xfrm>
            <a:prstGeom prst="rect">
              <a:avLst/>
            </a:prstGeom>
          </p:spPr>
        </p:pic>
        <p:pic>
          <p:nvPicPr>
            <p:cNvPr id="33" name="Image 3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310151"/>
              <a:ext cx="224442" cy="224442"/>
            </a:xfrm>
            <a:prstGeom prst="rect">
              <a:avLst/>
            </a:prstGeom>
          </p:spPr>
        </p:pic>
        <p:pic>
          <p:nvPicPr>
            <p:cNvPr id="34" name="Image 3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610347"/>
              <a:ext cx="224442" cy="224442"/>
            </a:xfrm>
            <a:prstGeom prst="rect">
              <a:avLst/>
            </a:prstGeom>
          </p:spPr>
        </p:pic>
        <p:pic>
          <p:nvPicPr>
            <p:cNvPr id="35" name="Image 3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910543"/>
              <a:ext cx="224442" cy="224442"/>
            </a:xfrm>
            <a:prstGeom prst="rect">
              <a:avLst/>
            </a:prstGeom>
          </p:spPr>
        </p:pic>
        <p:pic>
          <p:nvPicPr>
            <p:cNvPr id="36" name="Image 3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5210739"/>
              <a:ext cx="224442" cy="224442"/>
            </a:xfrm>
            <a:prstGeom prst="rect">
              <a:avLst/>
            </a:prstGeom>
          </p:spPr>
        </p:pic>
        <p:pic>
          <p:nvPicPr>
            <p:cNvPr id="37" name="Image 3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5510935"/>
              <a:ext cx="224442" cy="224442"/>
            </a:xfrm>
            <a:prstGeom prst="rect">
              <a:avLst/>
            </a:prstGeom>
          </p:spPr>
        </p:pic>
        <p:pic>
          <p:nvPicPr>
            <p:cNvPr id="38" name="Image 3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5811131"/>
              <a:ext cx="224442" cy="224442"/>
            </a:xfrm>
            <a:prstGeom prst="rect">
              <a:avLst/>
            </a:prstGeom>
          </p:spPr>
        </p:pic>
        <p:grpSp>
          <p:nvGrpSpPr>
            <p:cNvPr id="39" name="Groupe 38"/>
            <p:cNvGrpSpPr/>
            <p:nvPr/>
          </p:nvGrpSpPr>
          <p:grpSpPr>
            <a:xfrm>
              <a:off x="3190859" y="3390979"/>
              <a:ext cx="5028874" cy="307777"/>
              <a:chOff x="1800349" y="1971324"/>
              <a:chExt cx="5028874" cy="307777"/>
            </a:xfrm>
          </p:grpSpPr>
          <p:pic>
            <p:nvPicPr>
              <p:cNvPr id="40" name="Image 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41" name="ZoneTexte 40"/>
              <p:cNvSpPr txBox="1"/>
              <p:nvPr/>
            </p:nvSpPr>
            <p:spPr>
              <a:xfrm>
                <a:off x="2024790" y="1971324"/>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manipuler un volume important de données ?</a:t>
                </a:r>
              </a:p>
            </p:txBody>
          </p:sp>
        </p:grpSp>
        <p:sp>
          <p:nvSpPr>
            <p:cNvPr id="42" name="ZoneTexte 41"/>
            <p:cNvSpPr txBox="1"/>
            <p:nvPr/>
          </p:nvSpPr>
          <p:spPr>
            <a:xfrm>
              <a:off x="3415300" y="3688343"/>
              <a:ext cx="3734981"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données hétérogènes ?</a:t>
              </a:r>
            </a:p>
          </p:txBody>
        </p:sp>
        <p:sp>
          <p:nvSpPr>
            <p:cNvPr id="43" name="ZoneTexte 42"/>
            <p:cNvSpPr txBox="1"/>
            <p:nvPr/>
          </p:nvSpPr>
          <p:spPr>
            <a:xfrm>
              <a:off x="3408041" y="3994541"/>
              <a:ext cx="3734981"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Dois-je croiser plusieurs sources de données ?</a:t>
              </a:r>
            </a:p>
          </p:txBody>
        </p:sp>
        <p:sp>
          <p:nvSpPr>
            <p:cNvPr id="44" name="ZoneTexte 43"/>
            <p:cNvSpPr txBox="1"/>
            <p:nvPr/>
          </p:nvSpPr>
          <p:spPr>
            <a:xfrm>
              <a:off x="3415300" y="4291567"/>
              <a:ext cx="4913615"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données non disponibles dans le DataLake ?</a:t>
              </a:r>
            </a:p>
          </p:txBody>
        </p:sp>
        <p:sp>
          <p:nvSpPr>
            <p:cNvPr id="45" name="ZoneTexte 44"/>
            <p:cNvSpPr txBox="1"/>
            <p:nvPr/>
          </p:nvSpPr>
          <p:spPr>
            <a:xfrm>
              <a:off x="3415300" y="4596115"/>
              <a:ext cx="4913615"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un doute sur la faisabilité des traitements de données ?</a:t>
              </a:r>
            </a:p>
          </p:txBody>
        </p:sp>
        <p:sp>
          <p:nvSpPr>
            <p:cNvPr id="46" name="ZoneTexte 45"/>
            <p:cNvSpPr txBox="1"/>
            <p:nvPr/>
          </p:nvSpPr>
          <p:spPr>
            <a:xfrm>
              <a:off x="3415300" y="4891959"/>
              <a:ext cx="4704706"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Est-ce que je souhaite tester de nouveaux algorithmes ?</a:t>
              </a:r>
            </a:p>
          </p:txBody>
        </p:sp>
        <p:sp>
          <p:nvSpPr>
            <p:cNvPr id="52" name="ZoneTexte 51"/>
            <p:cNvSpPr txBox="1"/>
            <p:nvPr/>
          </p:nvSpPr>
          <p:spPr>
            <a:xfrm>
              <a:off x="3408040" y="5194578"/>
              <a:ext cx="481169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d’une capacité de traitement importante ?</a:t>
              </a:r>
            </a:p>
          </p:txBody>
        </p:sp>
        <p:sp>
          <p:nvSpPr>
            <p:cNvPr id="53" name="ZoneTexte 52"/>
            <p:cNvSpPr txBox="1"/>
            <p:nvPr/>
          </p:nvSpPr>
          <p:spPr>
            <a:xfrm>
              <a:off x="3415300" y="5489957"/>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d’écrire des données dans un espace dédié ?</a:t>
              </a:r>
            </a:p>
          </p:txBody>
        </p:sp>
        <p:sp>
          <p:nvSpPr>
            <p:cNvPr id="54" name="ZoneTexte 53"/>
            <p:cNvSpPr txBox="1"/>
            <p:nvPr/>
          </p:nvSpPr>
          <p:spPr>
            <a:xfrm>
              <a:off x="3415300" y="5792576"/>
              <a:ext cx="3734981" cy="261610"/>
            </a:xfrm>
            <a:prstGeom prst="rect">
              <a:avLst/>
            </a:prstGeom>
            <a:noFill/>
          </p:spPr>
          <p:txBody>
            <a:bodyPr wrap="square" rtlCol="0">
              <a:spAutoFit/>
            </a:bodyPr>
            <a:lstStyle/>
            <a:p>
              <a:r>
                <a:rPr lang="fr-FR" sz="1100" dirty="0">
                  <a:solidFill>
                    <a:schemeClr val="accent4">
                      <a:lumMod val="65000"/>
                      <a:lumOff val="35000"/>
                    </a:schemeClr>
                  </a:solidFill>
                  <a:latin typeface="Calibri" panose="020F0502020204030204" pitchFamily="34" charset="0"/>
                </a:rPr>
                <a:t>…</a:t>
              </a:r>
            </a:p>
          </p:txBody>
        </p:sp>
        <p:grpSp>
          <p:nvGrpSpPr>
            <p:cNvPr id="56" name="Groupe 55"/>
            <p:cNvGrpSpPr/>
            <p:nvPr/>
          </p:nvGrpSpPr>
          <p:grpSpPr>
            <a:xfrm>
              <a:off x="3190859" y="3093206"/>
              <a:ext cx="5028874" cy="307777"/>
              <a:chOff x="1800349" y="1971324"/>
              <a:chExt cx="5028874" cy="307777"/>
            </a:xfrm>
          </p:grpSpPr>
          <p:pic>
            <p:nvPicPr>
              <p:cNvPr id="57" name="Image 5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58" name="ZoneTexte 57"/>
              <p:cNvSpPr txBox="1"/>
              <p:nvPr/>
            </p:nvSpPr>
            <p:spPr>
              <a:xfrm>
                <a:off x="2024790" y="1971324"/>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Description du besoin et des problématiques associées</a:t>
                </a:r>
              </a:p>
            </p:txBody>
          </p:sp>
        </p:grpSp>
      </p:grpSp>
      <p:grpSp>
        <p:nvGrpSpPr>
          <p:cNvPr id="59" name="Groupe 58"/>
          <p:cNvGrpSpPr/>
          <p:nvPr/>
        </p:nvGrpSpPr>
        <p:grpSpPr>
          <a:xfrm>
            <a:off x="745442" y="986685"/>
            <a:ext cx="7066026" cy="552080"/>
            <a:chOff x="745442" y="986685"/>
            <a:chExt cx="7066026" cy="552080"/>
          </a:xfrm>
        </p:grpSpPr>
        <p:grpSp>
          <p:nvGrpSpPr>
            <p:cNvPr id="60" name="Groupe 59"/>
            <p:cNvGrpSpPr/>
            <p:nvPr/>
          </p:nvGrpSpPr>
          <p:grpSpPr>
            <a:xfrm>
              <a:off x="745442" y="986685"/>
              <a:ext cx="7066026" cy="552080"/>
              <a:chOff x="2691257" y="529120"/>
              <a:chExt cx="7066026" cy="552080"/>
            </a:xfrm>
          </p:grpSpPr>
          <p:sp>
            <p:nvSpPr>
              <p:cNvPr id="66" name="Pentagone 6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66"/>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Ellipse 69"/>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1" name="Groupe 70"/>
              <p:cNvGrpSpPr/>
              <p:nvPr/>
            </p:nvGrpSpPr>
            <p:grpSpPr>
              <a:xfrm>
                <a:off x="8732261" y="529120"/>
                <a:ext cx="551453" cy="549030"/>
                <a:chOff x="9401004" y="529120"/>
                <a:chExt cx="551453" cy="549030"/>
              </a:xfrm>
            </p:grpSpPr>
            <p:sp>
              <p:nvSpPr>
                <p:cNvPr id="89" name="Ellipse 8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Image 89"/>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8" name="Ellipse 87"/>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1" name="Image 60"/>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62" name="Image 61"/>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63" name="Image 62"/>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64" name="Image 63"/>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5" name="Image 6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2" name="Image 71"/>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989811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n°12</a:t>
            </a:r>
            <a:br>
              <a:rPr lang="fr-FR" sz="2000" dirty="0">
                <a:latin typeface="+mn-lt"/>
              </a:rPr>
            </a:br>
            <a:r>
              <a:rPr lang="fr-FR" sz="2000" dirty="0">
                <a:latin typeface="+mn-lt"/>
              </a:rPr>
              <a:t>Faciliter l’instruction de ma demande</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Marc et le bureau reste affiché de l’écran précédent</a:t>
            </a:r>
          </a:p>
          <a:p>
            <a:pPr marL="285750" indent="-285750">
              <a:buFontTx/>
              <a:buChar char="-"/>
            </a:pPr>
            <a:r>
              <a:rPr lang="fr-FR" sz="1400" dirty="0">
                <a:solidFill>
                  <a:schemeClr val="bg1"/>
                </a:solidFill>
                <a:latin typeface="Calibri" panose="020F0502020204030204" pitchFamily="34" charset="0"/>
              </a:rPr>
              <a:t>Affichage du texte </a:t>
            </a:r>
          </a:p>
        </p:txBody>
      </p:sp>
      <p:pic>
        <p:nvPicPr>
          <p:cNvPr id="28" name="Image 27"/>
          <p:cNvPicPr>
            <a:picLocks noChangeAspect="1"/>
          </p:cNvPicPr>
          <p:nvPr/>
        </p:nvPicPr>
        <p:blipFill>
          <a:blip r:embed="rId2"/>
          <a:stretch>
            <a:fillRect/>
          </a:stretch>
        </p:blipFill>
        <p:spPr>
          <a:xfrm>
            <a:off x="249887" y="1800221"/>
            <a:ext cx="4138107" cy="4433686"/>
          </a:xfrm>
          <a:prstGeom prst="rect">
            <a:avLst/>
          </a:prstGeom>
        </p:spPr>
      </p:pic>
      <p:sp>
        <p:nvSpPr>
          <p:cNvPr id="55" name="Rectangle 54"/>
          <p:cNvSpPr/>
          <p:nvPr/>
        </p:nvSpPr>
        <p:spPr>
          <a:xfrm>
            <a:off x="2594667" y="2086394"/>
            <a:ext cx="5590626" cy="127778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Bien décrire mon besoin est essentiel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permettre une qualification améliorer de celui-ci par les équipes DataLab 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permettre de valider la pertinence de l’usage de la Plateforme Hadoop Groupe et du DataLab.</a:t>
            </a:r>
          </a:p>
        </p:txBody>
      </p:sp>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7443230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3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97043" y="1635314"/>
            <a:ext cx="2801404" cy="3604298"/>
          </a:xfrm>
          <a:prstGeom prst="rect">
            <a:avLst/>
          </a:prstGeom>
        </p:spPr>
      </p:pic>
      <p:sp>
        <p:nvSpPr>
          <p:cNvPr id="47" name="Titre 46"/>
          <p:cNvSpPr>
            <a:spLocks noGrp="1"/>
          </p:cNvSpPr>
          <p:nvPr>
            <p:ph type="title"/>
          </p:nvPr>
        </p:nvSpPr>
        <p:spPr/>
        <p:txBody>
          <a:bodyPr/>
          <a:lstStyle/>
          <a:p>
            <a:r>
              <a:rPr lang="fr-FR" sz="2000" b="1" dirty="0">
                <a:latin typeface="+mn-lt"/>
              </a:rPr>
              <a:t>Ecran n°13</a:t>
            </a:r>
            <a:br>
              <a:rPr lang="fr-FR" sz="2000" dirty="0">
                <a:latin typeface="+mn-lt"/>
              </a:rPr>
            </a:br>
            <a:r>
              <a:rPr lang="fr-FR" sz="2000" dirty="0">
                <a:latin typeface="+mn-lt"/>
              </a:rPr>
              <a:t>Expression de mon besoin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361209"/>
            <a:ext cx="8386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Maintenant que j’ai qualifié mon besoin,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prends contact avec mon responsable DataLab</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et partage celui-ci avec lui. Je lui transmets l’ensemble des éléments que j’ai préparé en amont pour faciliter sa compréhension et l’étude ensuite.</a:t>
            </a:r>
          </a:p>
        </p:txBody>
      </p:sp>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2800887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n°14</a:t>
            </a:r>
            <a:br>
              <a:rPr lang="fr-FR" sz="2000" dirty="0">
                <a:latin typeface="+mn-lt"/>
              </a:rPr>
            </a:br>
            <a:r>
              <a:rPr lang="fr-FR" sz="2000" dirty="0">
                <a:latin typeface="+mn-lt"/>
              </a:rPr>
              <a:t>Réception du besoin par le responsable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361209"/>
            <a:ext cx="8386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prend connaissance de mon besoin 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me propose d’échanger pour bien comprendre mon besoin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Il me pose quelques questions complémentaires pour approfondir un peu les éléments que je lui ai partagé.</a:t>
            </a:r>
          </a:p>
        </p:txBody>
      </p:sp>
      <p:pic>
        <p:nvPicPr>
          <p:cNvPr id="26" name="Image 25"/>
          <p:cNvPicPr>
            <a:picLocks noChangeAspect="1"/>
          </p:cNvPicPr>
          <p:nvPr/>
        </p:nvPicPr>
        <p:blipFill rotWithShape="1">
          <a:blip r:embed="rId2" cstate="email">
            <a:extLst>
              <a:ext uri="{28A0092B-C50C-407E-A947-70E740481C1C}">
                <a14:useLocalDpi xmlns:a14="http://schemas.microsoft.com/office/drawing/2010/main"/>
              </a:ext>
            </a:extLst>
          </a:blip>
          <a:srcRect l="18279"/>
          <a:stretch/>
        </p:blipFill>
        <p:spPr>
          <a:xfrm>
            <a:off x="2593075" y="1737363"/>
            <a:ext cx="3359319" cy="3328968"/>
          </a:xfrm>
          <a:prstGeom prst="rect">
            <a:avLst/>
          </a:prstGeom>
        </p:spPr>
      </p:pic>
      <p:grpSp>
        <p:nvGrpSpPr>
          <p:cNvPr id="27" name="Groupe 26"/>
          <p:cNvGrpSpPr/>
          <p:nvPr/>
        </p:nvGrpSpPr>
        <p:grpSpPr>
          <a:xfrm>
            <a:off x="745442" y="986685"/>
            <a:ext cx="7066026" cy="55208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4428570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n°15</a:t>
            </a:r>
            <a:br>
              <a:rPr lang="fr-FR" sz="2000" dirty="0">
                <a:latin typeface="+mn-lt"/>
              </a:rPr>
            </a:br>
            <a:r>
              <a:rPr lang="fr-FR" sz="2000" dirty="0">
                <a:latin typeface="+mn-lt"/>
              </a:rPr>
              <a:t>Validation de la conformité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38569" y="5306617"/>
            <a:ext cx="8386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 la fin de notre échange, il m’informe qu’avant d’étudier mon besoin de façon plus complète,</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il va communiqué celui-ci au Chief Data Management </a:t>
            </a:r>
            <a:r>
              <a:rPr lang="fr-FR" b="1" dirty="0" err="1">
                <a:solidFill>
                  <a:schemeClr val="tx1">
                    <a:lumMod val="75000"/>
                    <a:lumOff val="25000"/>
                  </a:schemeClr>
                </a:solidFill>
                <a:ea typeface="Yu Gothic Light" panose="020B0300000000000000" pitchFamily="34" charset="-128"/>
                <a:cs typeface="Times New Roman" panose="02020603050405020304" pitchFamily="18" charset="0"/>
              </a:rPr>
              <a:t>Officer</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(CDMO)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qu’il puisse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valider la conformité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de celui-ci.</a:t>
            </a:r>
          </a:p>
        </p:txBody>
      </p:sp>
      <p:pic>
        <p:nvPicPr>
          <p:cNvPr id="26" name="Image 25"/>
          <p:cNvPicPr>
            <a:picLocks noChangeAspect="1"/>
          </p:cNvPicPr>
          <p:nvPr/>
        </p:nvPicPr>
        <p:blipFill rotWithShape="1">
          <a:blip r:embed="rId2" cstate="email">
            <a:extLst>
              <a:ext uri="{28A0092B-C50C-407E-A947-70E740481C1C}">
                <a14:useLocalDpi xmlns:a14="http://schemas.microsoft.com/office/drawing/2010/main"/>
              </a:ext>
            </a:extLst>
          </a:blip>
          <a:srcRect l="18279"/>
          <a:stretch/>
        </p:blipFill>
        <p:spPr>
          <a:xfrm>
            <a:off x="2593075" y="1737363"/>
            <a:ext cx="3359319" cy="3328968"/>
          </a:xfrm>
          <a:prstGeom prst="rect">
            <a:avLst/>
          </a:prstGeom>
        </p:spPr>
      </p:pic>
      <p:grpSp>
        <p:nvGrpSpPr>
          <p:cNvPr id="27" name="Groupe 26"/>
          <p:cNvGrpSpPr/>
          <p:nvPr/>
        </p:nvGrpSpPr>
        <p:grpSpPr>
          <a:xfrm>
            <a:off x="745442" y="986685"/>
            <a:ext cx="7066026" cy="55208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2988320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n°16</a:t>
            </a:r>
            <a:br>
              <a:rPr lang="fr-FR" sz="2000" dirty="0">
                <a:latin typeface="+mn-lt"/>
              </a:rPr>
            </a:br>
            <a:r>
              <a:rPr lang="fr-FR" sz="2000" dirty="0">
                <a:latin typeface="+mn-lt"/>
              </a:rPr>
              <a:t>Intervention du CDMO</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479120"/>
            <a:ext cx="8386325" cy="685059"/>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partage mon besoin avec le CDMO </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que celui-ci puisse étudier et valider la conformité de mon besoin. </a:t>
            </a:r>
          </a:p>
        </p:txBody>
      </p:sp>
      <p:pic>
        <p:nvPicPr>
          <p:cNvPr id="5" name="Image 4"/>
          <p:cNvPicPr>
            <a:picLocks noChangeAspect="1"/>
          </p:cNvPicPr>
          <p:nvPr/>
        </p:nvPicPr>
        <p:blipFill>
          <a:blip r:embed="rId2"/>
          <a:stretch>
            <a:fillRect/>
          </a:stretch>
        </p:blipFill>
        <p:spPr>
          <a:xfrm flipH="1">
            <a:off x="2717467" y="1560389"/>
            <a:ext cx="3310415" cy="3627434"/>
          </a:xfrm>
          <a:prstGeom prst="rect">
            <a:avLst/>
          </a:prstGeom>
        </p:spPr>
      </p:pic>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e 38"/>
              <p:cNvGrpSpPr/>
              <p:nvPr/>
            </p:nvGrpSpPr>
            <p:grpSpPr>
              <a:xfrm>
                <a:off x="8732261" y="529120"/>
                <a:ext cx="551453" cy="549030"/>
                <a:chOff x="9401004" y="529120"/>
                <a:chExt cx="551453" cy="549030"/>
              </a:xfrm>
            </p:grpSpPr>
            <p:sp>
              <p:nvSpPr>
                <p:cNvPr id="41" name="Ellipse 40"/>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2" name="Image 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0" name="Ellipse 39"/>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3" name="Image 42"/>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7257478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n°17</a:t>
            </a:r>
            <a:br>
              <a:rPr lang="fr-FR" sz="2000" dirty="0">
                <a:latin typeface="+mn-lt"/>
              </a:rPr>
            </a:br>
            <a:r>
              <a:rPr lang="fr-FR" sz="2000" dirty="0">
                <a:latin typeface="+mn-lt"/>
              </a:rPr>
              <a:t>Que valide le CDMO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608948" y="746068"/>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479120"/>
            <a:ext cx="8386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 CDMO va contrôler que mon besoin est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conforme avec les règles de sécurité, la réglementation, la politique d’usage des données dans le groupe…</a:t>
            </a:r>
          </a:p>
        </p:txBody>
      </p:sp>
      <p:pic>
        <p:nvPicPr>
          <p:cNvPr id="5" name="Image 4"/>
          <p:cNvPicPr>
            <a:picLocks noChangeAspect="1"/>
          </p:cNvPicPr>
          <p:nvPr/>
        </p:nvPicPr>
        <p:blipFill rotWithShape="1">
          <a:blip r:embed="rId2"/>
          <a:srcRect l="10534" r="45499"/>
          <a:stretch/>
        </p:blipFill>
        <p:spPr>
          <a:xfrm flipH="1">
            <a:off x="3506352" y="1716713"/>
            <a:ext cx="1455497" cy="3627434"/>
          </a:xfrm>
          <a:prstGeom prst="rect">
            <a:avLst/>
          </a:prstGeom>
        </p:spPr>
      </p:pic>
      <p:pic>
        <p:nvPicPr>
          <p:cNvPr id="3" name="Image 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38236">
            <a:off x="4507690" y="2216547"/>
            <a:ext cx="479160" cy="479160"/>
          </a:xfrm>
          <a:prstGeom prst="rect">
            <a:avLst/>
          </a:prstGeom>
        </p:spPr>
      </p:pic>
      <p:pic>
        <p:nvPicPr>
          <p:cNvPr id="4" name="Image 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212731">
            <a:off x="3357297" y="2945619"/>
            <a:ext cx="360000" cy="360000"/>
          </a:xfrm>
          <a:prstGeom prst="rect">
            <a:avLst/>
          </a:prstGeom>
        </p:spPr>
      </p:pic>
      <p:pic>
        <p:nvPicPr>
          <p:cNvPr id="6" name="Image 5"/>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474409">
            <a:off x="4811563" y="3295082"/>
            <a:ext cx="360000" cy="360000"/>
          </a:xfrm>
          <a:prstGeom prst="rect">
            <a:avLst/>
          </a:prstGeom>
        </p:spPr>
      </p:pic>
      <p:grpSp>
        <p:nvGrpSpPr>
          <p:cNvPr id="29" name="Groupe 28"/>
          <p:cNvGrpSpPr/>
          <p:nvPr/>
        </p:nvGrpSpPr>
        <p:grpSpPr>
          <a:xfrm>
            <a:off x="745442" y="986685"/>
            <a:ext cx="7066026" cy="552080"/>
            <a:chOff x="745442" y="986685"/>
            <a:chExt cx="7066026" cy="552080"/>
          </a:xfrm>
        </p:grpSpPr>
        <p:grpSp>
          <p:nvGrpSpPr>
            <p:cNvPr id="30" name="Groupe 29"/>
            <p:cNvGrpSpPr/>
            <p:nvPr/>
          </p:nvGrpSpPr>
          <p:grpSpPr>
            <a:xfrm>
              <a:off x="745442" y="986685"/>
              <a:ext cx="7066026" cy="552080"/>
              <a:chOff x="2691257" y="529120"/>
              <a:chExt cx="7066026" cy="552080"/>
            </a:xfrm>
          </p:grpSpPr>
          <p:sp>
            <p:nvSpPr>
              <p:cNvPr id="37" name="Pentagone 3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2" name="Groupe 41"/>
              <p:cNvGrpSpPr/>
              <p:nvPr/>
            </p:nvGrpSpPr>
            <p:grpSpPr>
              <a:xfrm>
                <a:off x="8732261" y="529120"/>
                <a:ext cx="551453" cy="549030"/>
                <a:chOff x="9401004" y="529120"/>
                <a:chExt cx="551453" cy="549030"/>
              </a:xfrm>
            </p:grpSpPr>
            <p:sp>
              <p:nvSpPr>
                <p:cNvPr id="44" name="Ellipse 43"/>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3" name="Ellipse 4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2" name="Image 31"/>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3" name="Image 32"/>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4" name="Image 33"/>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5" name="Image 34"/>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6" name="Image 35"/>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6" name="Image 45"/>
          <p:cNvPicPr>
            <a:picLocks noChangeAspect="1"/>
          </p:cNvPicPr>
          <p:nvPr/>
        </p:nvPicPr>
        <p:blipFill>
          <a:blip r:embed="rId13"/>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4953108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n°18</a:t>
            </a:r>
            <a:br>
              <a:rPr lang="fr-FR" sz="2000" dirty="0">
                <a:latin typeface="+mn-lt"/>
              </a:rPr>
            </a:br>
            <a:r>
              <a:rPr lang="fr-FR" sz="2000" dirty="0">
                <a:latin typeface="+mn-lt"/>
              </a:rPr>
              <a:t>Validation de la conformité de mon besoin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1" y="5162768"/>
            <a:ext cx="8386325" cy="127778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fois l’analyse menée</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le CMDO prévient </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de la conformité de mon besoin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indique les traitements des données qui peuvent être nécessaire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garantir cette conformité (désensibilisation, cryptage…)</a:t>
            </a:r>
          </a:p>
        </p:txBody>
      </p:sp>
      <p:pic>
        <p:nvPicPr>
          <p:cNvPr id="5" name="Image 4"/>
          <p:cNvPicPr>
            <a:picLocks noChangeAspect="1"/>
          </p:cNvPicPr>
          <p:nvPr/>
        </p:nvPicPr>
        <p:blipFill>
          <a:blip r:embed="rId2"/>
          <a:stretch>
            <a:fillRect/>
          </a:stretch>
        </p:blipFill>
        <p:spPr>
          <a:xfrm>
            <a:off x="2717467" y="1560389"/>
            <a:ext cx="3310415" cy="3627434"/>
          </a:xfrm>
          <a:prstGeom prst="rect">
            <a:avLst/>
          </a:prstGeom>
        </p:spPr>
      </p:pic>
      <p:cxnSp>
        <p:nvCxnSpPr>
          <p:cNvPr id="28" name="Connecteur droit 27"/>
          <p:cNvCxnSpPr/>
          <p:nvPr/>
        </p:nvCxnSpPr>
        <p:spPr>
          <a:xfrm>
            <a:off x="2896545" y="2813120"/>
            <a:ext cx="560125" cy="2820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Image 7"/>
          <p:cNvPicPr>
            <a:picLocks noChangeAspect="1"/>
          </p:cNvPicPr>
          <p:nvPr/>
        </p:nvPicPr>
        <p:blipFill>
          <a:blip r:embed="rId3"/>
          <a:stretch>
            <a:fillRect/>
          </a:stretch>
        </p:blipFill>
        <p:spPr>
          <a:xfrm>
            <a:off x="1753518" y="1879152"/>
            <a:ext cx="1524132" cy="1359526"/>
          </a:xfrm>
          <a:prstGeom prst="rect">
            <a:avLst/>
          </a:prstGeom>
        </p:spPr>
      </p:pic>
      <p:grpSp>
        <p:nvGrpSpPr>
          <p:cNvPr id="29" name="Groupe 28"/>
          <p:cNvGrpSpPr/>
          <p:nvPr/>
        </p:nvGrpSpPr>
        <p:grpSpPr>
          <a:xfrm>
            <a:off x="745442" y="986685"/>
            <a:ext cx="7066026" cy="552080"/>
            <a:chOff x="745442" y="986685"/>
            <a:chExt cx="7066026" cy="552080"/>
          </a:xfrm>
        </p:grpSpPr>
        <p:grpSp>
          <p:nvGrpSpPr>
            <p:cNvPr id="30" name="Groupe 29"/>
            <p:cNvGrpSpPr/>
            <p:nvPr/>
          </p:nvGrpSpPr>
          <p:grpSpPr>
            <a:xfrm>
              <a:off x="745442" y="986685"/>
              <a:ext cx="7066026" cy="552080"/>
              <a:chOff x="2691257" y="529120"/>
              <a:chExt cx="7066026" cy="552080"/>
            </a:xfrm>
          </p:grpSpPr>
          <p:sp>
            <p:nvSpPr>
              <p:cNvPr id="37" name="Pentagone 3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2" name="Groupe 41"/>
              <p:cNvGrpSpPr/>
              <p:nvPr/>
            </p:nvGrpSpPr>
            <p:grpSpPr>
              <a:xfrm>
                <a:off x="8732261" y="529120"/>
                <a:ext cx="551453" cy="549030"/>
                <a:chOff x="9401004" y="529120"/>
                <a:chExt cx="551453" cy="549030"/>
              </a:xfrm>
            </p:grpSpPr>
            <p:sp>
              <p:nvSpPr>
                <p:cNvPr id="44" name="Ellipse 43"/>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3" name="Ellipse 4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2" name="Image 31"/>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3" name="Image 32"/>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4" name="Image 33"/>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5" name="Image 34"/>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6" name="Image 3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6" name="Image 45"/>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512117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n°19</a:t>
            </a:r>
            <a:br>
              <a:rPr lang="fr-FR" sz="2000" dirty="0">
                <a:latin typeface="+mn-lt"/>
              </a:rPr>
            </a:br>
            <a:r>
              <a:rPr lang="fr-FR" sz="2000" dirty="0">
                <a:latin typeface="+mn-lt"/>
              </a:rPr>
              <a:t>Qualification de mon besoin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25969" y="1785622"/>
            <a:ext cx="8386325" cy="968278"/>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qualifie plus fortement mon besoin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préciser les besoins en termes de données (périmètre, préparation, validation)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mais aussi en termes d’outillage et permettre la mise en place de mon DataLab.</a:t>
            </a:r>
          </a:p>
        </p:txBody>
      </p:sp>
      <p:pic>
        <p:nvPicPr>
          <p:cNvPr id="32" name="Image 31"/>
          <p:cNvPicPr>
            <a:picLocks noChangeAspect="1"/>
          </p:cNvPicPr>
          <p:nvPr/>
        </p:nvPicPr>
        <p:blipFill rotWithShape="1">
          <a:blip r:embed="rId2"/>
          <a:srcRect l="54267"/>
          <a:stretch/>
        </p:blipFill>
        <p:spPr>
          <a:xfrm>
            <a:off x="3544243" y="2880374"/>
            <a:ext cx="1513939" cy="3627434"/>
          </a:xfrm>
          <a:prstGeom prst="rect">
            <a:avLst/>
          </a:prstGeom>
        </p:spPr>
      </p:pic>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7974584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n°20</a:t>
            </a:r>
            <a:br>
              <a:rPr lang="fr-FR" sz="2000" dirty="0">
                <a:latin typeface="+mn-lt"/>
              </a:rPr>
            </a:br>
            <a:r>
              <a:rPr lang="fr-FR" sz="2000" dirty="0">
                <a:latin typeface="+mn-lt"/>
              </a:rPr>
              <a:t>Mobilisation des expertises adéquates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Afficher tout d’abord le texte en haut</a:t>
            </a:r>
          </a:p>
          <a:p>
            <a:pPr marL="285750" indent="-285750">
              <a:buFontTx/>
              <a:buChar char="-"/>
            </a:pPr>
            <a:r>
              <a:rPr lang="fr-FR" sz="1400" dirty="0">
                <a:solidFill>
                  <a:schemeClr val="bg1"/>
                </a:solidFill>
                <a:latin typeface="Calibri" panose="020F0502020204030204" pitchFamily="34" charset="0"/>
              </a:rPr>
              <a:t>Puis l’image avec les deux personnages  et la légende</a:t>
            </a:r>
          </a:p>
          <a:p>
            <a:pPr marL="285750" indent="-285750">
              <a:buFontTx/>
              <a:buChar char="-"/>
            </a:pPr>
            <a:r>
              <a:rPr lang="fr-FR" sz="1400" dirty="0">
                <a:solidFill>
                  <a:schemeClr val="bg1"/>
                </a:solidFill>
                <a:latin typeface="Calibri" panose="020F0502020204030204" pitchFamily="34" charset="0"/>
              </a:rPr>
              <a:t>Puis le texte sur la droite de l’écran</a:t>
            </a:r>
          </a:p>
        </p:txBody>
      </p:sp>
      <p:sp>
        <p:nvSpPr>
          <p:cNvPr id="24" name="Rectangle 23"/>
          <p:cNvSpPr/>
          <p:nvPr/>
        </p:nvSpPr>
        <p:spPr>
          <a:xfrm>
            <a:off x="125969" y="1785622"/>
            <a:ext cx="8386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qualifier mon besoin, mon responsable DataLab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peut s’appuyer sur des experts qui l’accompagnent…</a:t>
            </a:r>
          </a:p>
        </p:txBody>
      </p:sp>
      <p:pic>
        <p:nvPicPr>
          <p:cNvPr id="29" name="Image 28"/>
          <p:cNvPicPr>
            <a:picLocks noChangeAspect="1"/>
          </p:cNvPicPr>
          <p:nvPr/>
        </p:nvPicPr>
        <p:blipFill>
          <a:blip r:embed="rId2"/>
          <a:stretch>
            <a:fillRect/>
          </a:stretch>
        </p:blipFill>
        <p:spPr>
          <a:xfrm flipH="1">
            <a:off x="1120049" y="3327892"/>
            <a:ext cx="1174736" cy="2789998"/>
          </a:xfrm>
          <a:prstGeom prst="rect">
            <a:avLst/>
          </a:prstGeom>
        </p:spPr>
      </p:pic>
      <p:pic>
        <p:nvPicPr>
          <p:cNvPr id="32" name="Image 31"/>
          <p:cNvPicPr>
            <a:picLocks noChangeAspect="1"/>
          </p:cNvPicPr>
          <p:nvPr/>
        </p:nvPicPr>
        <p:blipFill rotWithShape="1">
          <a:blip r:embed="rId3"/>
          <a:srcRect l="54267"/>
          <a:stretch/>
        </p:blipFill>
        <p:spPr>
          <a:xfrm>
            <a:off x="3544243" y="2880374"/>
            <a:ext cx="1513939" cy="3627434"/>
          </a:xfrm>
          <a:prstGeom prst="rect">
            <a:avLst/>
          </a:prstGeom>
        </p:spPr>
      </p:pic>
      <p:pic>
        <p:nvPicPr>
          <p:cNvPr id="2" name="Image 1"/>
          <p:cNvPicPr>
            <a:picLocks noChangeAspect="1"/>
          </p:cNvPicPr>
          <p:nvPr/>
        </p:nvPicPr>
        <p:blipFill rotWithShape="1">
          <a:blip r:embed="rId4"/>
          <a:srcRect r="19195"/>
          <a:stretch/>
        </p:blipFill>
        <p:spPr>
          <a:xfrm>
            <a:off x="2289662" y="5309435"/>
            <a:ext cx="509505" cy="244392"/>
          </a:xfrm>
          <a:prstGeom prst="rect">
            <a:avLst/>
          </a:prstGeom>
        </p:spPr>
      </p:pic>
      <p:pic>
        <p:nvPicPr>
          <p:cNvPr id="30" name="Image 29"/>
          <p:cNvPicPr>
            <a:picLocks noChangeAspect="1"/>
          </p:cNvPicPr>
          <p:nvPr/>
        </p:nvPicPr>
        <p:blipFill rotWithShape="1">
          <a:blip r:embed="rId4"/>
          <a:srcRect r="19195"/>
          <a:stretch/>
        </p:blipFill>
        <p:spPr>
          <a:xfrm>
            <a:off x="2799167" y="5309435"/>
            <a:ext cx="784614" cy="244392"/>
          </a:xfrm>
          <a:prstGeom prst="rect">
            <a:avLst/>
          </a:prstGeom>
        </p:spPr>
      </p:pic>
      <p:sp>
        <p:nvSpPr>
          <p:cNvPr id="33" name="Rectangle 32"/>
          <p:cNvSpPr/>
          <p:nvPr/>
        </p:nvSpPr>
        <p:spPr>
          <a:xfrm>
            <a:off x="2309907" y="2998932"/>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36" name="Groupe 35"/>
          <p:cNvGrpSpPr/>
          <p:nvPr/>
        </p:nvGrpSpPr>
        <p:grpSpPr>
          <a:xfrm flipH="1" flipV="1">
            <a:off x="1783080" y="3193280"/>
            <a:ext cx="507826" cy="311920"/>
            <a:chOff x="6099805" y="6163140"/>
            <a:chExt cx="507826" cy="311920"/>
          </a:xfrm>
        </p:grpSpPr>
        <p:cxnSp>
          <p:nvCxnSpPr>
            <p:cNvPr id="37" name="Connecteur droit 36"/>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5251778" y="3503349"/>
            <a:ext cx="3069336" cy="156100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Stewards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peuvent l’aider à identifier les données déjà disponibles dans le DataLake et pouvant servir pour couvrir mon besoin.</a:t>
            </a:r>
          </a:p>
        </p:txBody>
      </p:sp>
      <p:grpSp>
        <p:nvGrpSpPr>
          <p:cNvPr id="34" name="Groupe 33"/>
          <p:cNvGrpSpPr/>
          <p:nvPr/>
        </p:nvGrpSpPr>
        <p:grpSpPr>
          <a:xfrm>
            <a:off x="745442" y="986685"/>
            <a:ext cx="7066026" cy="552080"/>
            <a:chOff x="745442" y="986685"/>
            <a:chExt cx="7066026" cy="552080"/>
          </a:xfrm>
        </p:grpSpPr>
        <p:grpSp>
          <p:nvGrpSpPr>
            <p:cNvPr id="35" name="Groupe 34"/>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5" name="Groupe 54"/>
              <p:cNvGrpSpPr/>
              <p:nvPr/>
            </p:nvGrpSpPr>
            <p:grpSpPr>
              <a:xfrm>
                <a:off x="8732261" y="529120"/>
                <a:ext cx="551453" cy="549030"/>
                <a:chOff x="9401004" y="529120"/>
                <a:chExt cx="551453" cy="549030"/>
              </a:xfrm>
            </p:grpSpPr>
            <p:sp>
              <p:nvSpPr>
                <p:cNvPr id="57" name="Ellipse 56"/>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Image 5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6" name="Ellipse 5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0" name="Image 3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1" name="Image 40"/>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2" name="Image 41"/>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3" name="Image 42"/>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4" name="Image 43"/>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9" name="Image 58"/>
          <p:cNvPicPr>
            <a:picLocks noChangeAspect="1"/>
          </p:cNvPicPr>
          <p:nvPr/>
        </p:nvPicPr>
        <p:blipFill>
          <a:blip r:embed="rId12"/>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610711497"/>
      </p:ext>
    </p:extLst>
  </p:cSld>
  <p:clrMapOvr>
    <a:masterClrMapping/>
  </p:clrMapOvr>
</p:sld>
</file>

<file path=ppt/theme/theme1.xml><?xml version="1.0" encoding="utf-8"?>
<a:theme xmlns:a="http://schemas.openxmlformats.org/drawingml/2006/main" name="Thème Office">
  <a:themeElements>
    <a:clrScheme name="BPCE">
      <a:dk1>
        <a:srgbClr val="000000"/>
      </a:dk1>
      <a:lt1>
        <a:srgbClr val="FFFFFF"/>
      </a:lt1>
      <a:dk2>
        <a:srgbClr val="825D69"/>
      </a:dk2>
      <a:lt2>
        <a:srgbClr val="E3E4E4"/>
      </a:lt2>
      <a:accent1>
        <a:srgbClr val="581D74"/>
      </a:accent1>
      <a:accent2>
        <a:srgbClr val="A778AE"/>
      </a:accent2>
      <a:accent3>
        <a:srgbClr val="FFFFFF"/>
      </a:accent3>
      <a:accent4>
        <a:srgbClr val="000000"/>
      </a:accent4>
      <a:accent5>
        <a:srgbClr val="B4ABBC"/>
      </a:accent5>
      <a:accent6>
        <a:srgbClr val="976C9D"/>
      </a:accent6>
      <a:hlink>
        <a:srgbClr val="F47920"/>
      </a:hlink>
      <a:folHlink>
        <a:srgbClr val="BDCF4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2753</TotalTime>
  <Words>12542</Words>
  <Application>Microsoft Office PowerPoint</Application>
  <PresentationFormat>Grand écran</PresentationFormat>
  <Paragraphs>1382</Paragraphs>
  <Slides>164</Slides>
  <Notes>0</Notes>
  <HiddenSlides>1</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164</vt:i4>
      </vt:variant>
    </vt:vector>
  </HeadingPairs>
  <TitlesOfParts>
    <vt:vector size="169" baseType="lpstr">
      <vt:lpstr>Arial</vt:lpstr>
      <vt:lpstr>Calibri</vt:lpstr>
      <vt:lpstr>Calibri Light</vt:lpstr>
      <vt:lpstr>Kristen ITC</vt:lpstr>
      <vt:lpstr>Thème Office</vt:lpstr>
      <vt:lpstr>Présentation PowerPoint</vt:lpstr>
      <vt:lpstr>Ecran n°2 Zoom DataLake</vt:lpstr>
      <vt:lpstr>Ecran n°3 Sources de données du DataLake</vt:lpstr>
      <vt:lpstr>Ecran n°4 Des données hétérogènes</vt:lpstr>
      <vt:lpstr>Ecran n°5 DataLake = socle non visible</vt:lpstr>
      <vt:lpstr>Ecran n°6 Mise à disposition = conformité</vt:lpstr>
      <vt:lpstr>Ecran n°7 DataLab – La zone accessible</vt:lpstr>
      <vt:lpstr>Ecran n°8 DataSpace &amp; DataLab</vt:lpstr>
      <vt:lpstr>Ecran n°9 Distinctions entre DataSpace &amp; DataLab</vt:lpstr>
      <vt:lpstr>Ecran n°10 Un DataLab est alimenté avec une prise d’image</vt:lpstr>
      <vt:lpstr>Ecran n°11 Quelques points d’attention </vt:lpstr>
      <vt:lpstr>Ecran n°12 J’ai un besoin</vt:lpstr>
      <vt:lpstr>Ecran n°13 Critères d’éligibilité de mon besoin</vt:lpstr>
      <vt:lpstr>Ecran n°14 Volume / Variété / Vitesse</vt:lpstr>
      <vt:lpstr>Ecran n°15 Si j’ai un doute </vt:lpstr>
      <vt:lpstr>Ecran n°16 Je contacte mon responsable DataLab</vt:lpstr>
      <vt:lpstr>Ecran n°17 Les responsables DataLab</vt:lpstr>
      <vt:lpstr>Ecran n°18 Mon interlocuteur privilégié</vt:lpstr>
      <vt:lpstr>Ecran n°19 Qu’allons nous faire ?</vt:lpstr>
      <vt:lpstr>Ecran n°20 Qualifier mon besoin</vt:lpstr>
      <vt:lpstr>Ecran n°21 Qualifier mon besoin</vt:lpstr>
      <vt:lpstr>Ecran n°22 Traitement de ma demande</vt:lpstr>
      <vt:lpstr>Ecran n°23 Quizz – Intro</vt:lpstr>
      <vt:lpstr>Ecran n°24 Quizz – Question 1</vt:lpstr>
      <vt:lpstr>Ecran n°25 Quizz – Question 2</vt:lpstr>
      <vt:lpstr>Ecran n°26 Quizz – Question 3</vt:lpstr>
      <vt:lpstr>Ecran n°27 Quizz – Question 4</vt:lpstr>
      <vt:lpstr>Ecran n°28 Quizz – Question 5</vt:lpstr>
      <vt:lpstr>Storyboarding   module 2 : l’offre de service du DataLab</vt:lpstr>
      <vt:lpstr>Présentation PowerPoint</vt:lpstr>
      <vt:lpstr>   Déroulé du storyboard</vt:lpstr>
      <vt:lpstr>Ecran n°1 Introduction</vt:lpstr>
      <vt:lpstr>Ecran n°2 Introduction</vt:lpstr>
      <vt:lpstr>Ecran n°3 Introduction</vt:lpstr>
      <vt:lpstr>Ecran n°4 Introduction</vt:lpstr>
      <vt:lpstr>Ecran n°5 Derrière le DataLab, l’apport de la PHG</vt:lpstr>
      <vt:lpstr>Ecran n°6 Derrière le DataLab, l’apport de la PHG</vt:lpstr>
      <vt:lpstr>Ecran n°7 Derrière le DataLab, l’apport de la PHG</vt:lpstr>
      <vt:lpstr>Ecran n°8 Derrière le DataLab, l’apport de la PHG</vt:lpstr>
      <vt:lpstr>Ecran n°9 Derrière le DataLab, l’apport de la PHG</vt:lpstr>
      <vt:lpstr>Ecran n°10 Derrière le DataLab, l’apport de la PHG</vt:lpstr>
      <vt:lpstr>Ecran n°11 Que puis-je faire sur un espace DataLab ?</vt:lpstr>
      <vt:lpstr>Ecran n°12 Que puis-je faire sur un espace DataLab ?</vt:lpstr>
      <vt:lpstr>Ecran n°13 Possibilités du DataLab</vt:lpstr>
      <vt:lpstr>Ecran n°14 Possibilités du DataLab</vt:lpstr>
      <vt:lpstr>Ecran n°15 Possibilités du DataLab</vt:lpstr>
      <vt:lpstr>Ecran n°16 Possibilités du DataLab</vt:lpstr>
      <vt:lpstr>Ecran n°17 Possibilités du DataLab</vt:lpstr>
      <vt:lpstr>Ecran n°18 Couverture large du DataLab</vt:lpstr>
      <vt:lpstr>Ecran n°19 Catalogue d’outils disponibles</vt:lpstr>
      <vt:lpstr>Ecran n°20 Catalogue d’outils disponibles</vt:lpstr>
      <vt:lpstr>Ecran n°21 Hive – Fiche d’identité</vt:lpstr>
      <vt:lpstr>Ecran n°22 Apache Spark – fiche d’identité</vt:lpstr>
      <vt:lpstr>Ecran n°23 Apache Zeppelin – fiche d’identité</vt:lpstr>
      <vt:lpstr>Ecran n°24 Mise à disposition des outils sur le DataLab</vt:lpstr>
      <vt:lpstr>Ecran n°25 Et mes outils habituels ?</vt:lpstr>
      <vt:lpstr>Ecran n°26 2 situations possibles</vt:lpstr>
      <vt:lpstr>Ecran n°27 Connecter mes outils à mon espace DataLab</vt:lpstr>
      <vt:lpstr>Ecran n°28 Toutes les connections ne sont pas possibles</vt:lpstr>
      <vt:lpstr>Ecran n°29 Connecter mon tableur à mon espace DataLab</vt:lpstr>
      <vt:lpstr>Ecran n°29 bis Connecter mon tableur à mon espace DataLab</vt:lpstr>
      <vt:lpstr>Ecran n°30 Formaliser le besoin de connexion avec mes outils</vt:lpstr>
      <vt:lpstr>Ecran n°31 Disposer d’outils complémentaires</vt:lpstr>
      <vt:lpstr>Ecran n°32 Disposer d’outils complémentaires</vt:lpstr>
      <vt:lpstr>Ecran n°33 Disposer d’outils complémentaires</vt:lpstr>
      <vt:lpstr>Ecran n°34 Connecter mon outil à un espace DataLab</vt:lpstr>
      <vt:lpstr>Ecran n°34 bis Connecter mon outil à un espace DataLab</vt:lpstr>
      <vt:lpstr>Ecran n°35 Déployer mon outil sur un espace DataLab</vt:lpstr>
      <vt:lpstr>Ecran n°36 Intégrer mon outil au catalogue communautaire</vt:lpstr>
      <vt:lpstr>Ecran n°37 Bien choisir mon approche</vt:lpstr>
      <vt:lpstr>Ecran n°38 Time to quizz</vt:lpstr>
      <vt:lpstr>Ecran n°39 Quizz – Question 1</vt:lpstr>
      <vt:lpstr>Ecran n°40 Quizz – Question 2</vt:lpstr>
      <vt:lpstr>Ecran n°41 Quizz – Question 3</vt:lpstr>
      <vt:lpstr>Ecran n°42 Quizz – Question 4</vt:lpstr>
      <vt:lpstr>Ecran n°43 Quizz – Question 5</vt:lpstr>
      <vt:lpstr>Storyboarding   module 3 : l’organisation et les acteurs clés</vt:lpstr>
      <vt:lpstr>Présentation PowerPoint</vt:lpstr>
      <vt:lpstr>   Déroulé du storyboard</vt:lpstr>
      <vt:lpstr>Ecran n°1 Introduction</vt:lpstr>
      <vt:lpstr>Ecran n°2 La pause café</vt:lpstr>
      <vt:lpstr>Ecran n°3 Rencontre avec le responsable DataLab</vt:lpstr>
      <vt:lpstr>Ecran n°4 L’équipe DataLab – la photo de famille ! </vt:lpstr>
      <vt:lpstr>Ecran n°5 L’équipe DataLab – le Data Scientist </vt:lpstr>
      <vt:lpstr>Ecran n°6 L’équipe DataLab – le Data Steward </vt:lpstr>
      <vt:lpstr>Ecran n°7 L’équipe DataLab – le Data Engineer </vt:lpstr>
      <vt:lpstr>Ecran n°8 L’équipe DataLab – le Data Engineer </vt:lpstr>
      <vt:lpstr>Ecran n°9  L’équipe DataLab – le Chief Data Management Officer  </vt:lpstr>
      <vt:lpstr>Ecran n°10 Le déclic</vt:lpstr>
      <vt:lpstr>Ecran n°11 Je prépare les informations sur mon besoin</vt:lpstr>
      <vt:lpstr>Ecran n°12 Faciliter l’instruction de ma demande</vt:lpstr>
      <vt:lpstr>Ecran n°13 Expression de mon besoin</vt:lpstr>
      <vt:lpstr>Ecran n°14 Réception du besoin par le responsable DataLab</vt:lpstr>
      <vt:lpstr>Ecran n°15 Validation de la conformité</vt:lpstr>
      <vt:lpstr>Ecran n°16 Intervention du CDMO</vt:lpstr>
      <vt:lpstr>Ecran n°17 Que valide le CDMO ?</vt:lpstr>
      <vt:lpstr>Ecran n°18 Validation de la conformité de mon besoin</vt:lpstr>
      <vt:lpstr>Ecran n°19 Qualification de mon besoin</vt:lpstr>
      <vt:lpstr>Ecran n°20 Mobilisation des expertises adéquates</vt:lpstr>
      <vt:lpstr>Ecran n°21 Mobilisation des expertises adéquates</vt:lpstr>
      <vt:lpstr>Ecran n°22 Choix des outils à mettre à disposition</vt:lpstr>
      <vt:lpstr>Ecran n°23 Validation de ma demande</vt:lpstr>
      <vt:lpstr>Ecran n°24 Création de l’espace DataLab</vt:lpstr>
      <vt:lpstr>Ecran n°25 Mise à disposition des données</vt:lpstr>
      <vt:lpstr>Ecran n°26 Installation et paramétrage des outils</vt:lpstr>
      <vt:lpstr>Ecran n°27 Espace DataLab disponible</vt:lpstr>
      <vt:lpstr>Ecran n°28 Lancement de l’expérimentation</vt:lpstr>
      <vt:lpstr>Ecran n°29 Lancement de l’expérimentation</vt:lpstr>
      <vt:lpstr>Ecran n°30 Ajout de données</vt:lpstr>
      <vt:lpstr>Ecran n°31 Ajout de données - ATTENTION</vt:lpstr>
      <vt:lpstr>Ecran n°32 Besoin de renfort</vt:lpstr>
      <vt:lpstr>Ecran n°33 Demande d’assistance</vt:lpstr>
      <vt:lpstr>Ecran n°34 Mise en relation avec les Data Scientist</vt:lpstr>
      <vt:lpstr>Ecran n°35 Echange et travail avec le Data Scientist</vt:lpstr>
      <vt:lpstr>Ecran n°36 2 modes de travail</vt:lpstr>
      <vt:lpstr>Ecran n°37 Accompagnement DataScientist</vt:lpstr>
      <vt:lpstr>Ecran n°38 Mise à disposition des traitements </vt:lpstr>
      <vt:lpstr>Ecran n°39 Expérimentation</vt:lpstr>
      <vt:lpstr>Ecran n°40 Un traitement OK</vt:lpstr>
      <vt:lpstr>Ecran n°41 Les résultats</vt:lpstr>
      <vt:lpstr>Ecran n°42 Bilan et industrialisation</vt:lpstr>
      <vt:lpstr>Ecran n°43 La demande d’industrialisation</vt:lpstr>
      <vt:lpstr>Ecran n°44 Passage par la Data Factory</vt:lpstr>
      <vt:lpstr>Ecran n°45 La fin de vie de mon espace DataLab</vt:lpstr>
      <vt:lpstr>Ecran n°46 Quizz – Intro</vt:lpstr>
      <vt:lpstr>Ecran n°47 Quizz – Question 1</vt:lpstr>
      <vt:lpstr>Ecran n°48 Quizz – Question 2</vt:lpstr>
      <vt:lpstr>Ecran n°49 Quizz – Question 3</vt:lpstr>
      <vt:lpstr>Ecran n°50 Quizz – Question 4</vt:lpstr>
      <vt:lpstr>Ecran n°51 Quizz – Question 5</vt:lpstr>
      <vt:lpstr>Storyboarding   module 4 : la donnée dans le datalab</vt:lpstr>
      <vt:lpstr>Présentation PowerPoint</vt:lpstr>
      <vt:lpstr>   Déroulé du storyboard</vt:lpstr>
      <vt:lpstr>Ecran n°1 Introduction</vt:lpstr>
      <vt:lpstr>Ecran n°2 Introduction</vt:lpstr>
      <vt:lpstr>Ecran n°3 Une plateforme riche </vt:lpstr>
      <vt:lpstr>Ecran n°4 Une plateforme riche de données </vt:lpstr>
      <vt:lpstr>Ecran n°5 Une plateforme riche de données </vt:lpstr>
      <vt:lpstr>Ecran n°6 Riche de données… mais sécurisée</vt:lpstr>
      <vt:lpstr>Ecran n°7 Conformité des données</vt:lpstr>
      <vt:lpstr>Ecran n°8 Conformité des données</vt:lpstr>
      <vt:lpstr>Ecran n°9 Des espaces sans adhérence avec la production</vt:lpstr>
      <vt:lpstr>Ecran n°10 Des points d’accès limités</vt:lpstr>
      <vt:lpstr>Ecran n°11 Une étanchéité entre chaque espace DataLab</vt:lpstr>
      <vt:lpstr>Ecran n°12 Un accès restreint à des populations identifiées</vt:lpstr>
      <vt:lpstr>Ecran n°12 Audit &amp; traçabilité</vt:lpstr>
      <vt:lpstr>Ecran n°13 Beaucoup de données… et pas brutes</vt:lpstr>
      <vt:lpstr>Ecran n°14 Dictionnaires de données</vt:lpstr>
      <vt:lpstr>Ecran n°15 Documentation de mon expérimentation</vt:lpstr>
      <vt:lpstr>Ecran n°16 Les règles d’usages</vt:lpstr>
      <vt:lpstr>Ecran n°17 Règle 1 : Respect des contraintes qualité / réglementaires</vt:lpstr>
      <vt:lpstr>Ecran n°18 Règle 1 : Respect des contraintes qualité / réglementaires</vt:lpstr>
      <vt:lpstr>Ecran n°19 Règle 2 - DataLab  entrepôt de données</vt:lpstr>
      <vt:lpstr>Ecran n°20 Règle 3 - …</vt:lpstr>
      <vt:lpstr>Ecran n°21 La responsabilité</vt:lpstr>
      <vt:lpstr>Ecran n°22 La responsabilité</vt:lpstr>
      <vt:lpstr>Ecran n°23 La responsabilité</vt:lpstr>
      <vt:lpstr>Ecran n°23 Si j’ai un doute</vt:lpstr>
      <vt:lpstr>Ecran n°24 Quizz – Intro</vt:lpstr>
      <vt:lpstr>Ecran n°25 Quizz – Question 1</vt:lpstr>
      <vt:lpstr>Ecran n°26 Quizz – Question 2</vt:lpstr>
      <vt:lpstr>Ecran n°27 Quizz – Question 3</vt:lpstr>
      <vt:lpstr>Ecran n°28 Quizz – Question 4</vt:lpstr>
      <vt:lpstr>Ecran n°29 Quizz – Question 5</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Storyboarding module 3 : l’organisation et les acteurs clés</dc:title>
  <dc:creator>BAUDIN Alexandre</dc:creator>
  <cp:lastModifiedBy>Cyril Vincent</cp:lastModifiedBy>
  <cp:revision>347</cp:revision>
  <dcterms:created xsi:type="dcterms:W3CDTF">2017-12-04T09:15:32Z</dcterms:created>
  <dcterms:modified xsi:type="dcterms:W3CDTF">2022-06-25T12:45:55Z</dcterms:modified>
</cp:coreProperties>
</file>